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10" r:id="rId2"/>
    <p:sldMasterId id="2147483747" r:id="rId3"/>
  </p:sldMasterIdLst>
  <p:notesMasterIdLst>
    <p:notesMasterId r:id="rId16"/>
  </p:notesMasterIdLst>
  <p:sldIdLst>
    <p:sldId id="256" r:id="rId4"/>
    <p:sldId id="257" r:id="rId5"/>
    <p:sldId id="258" r:id="rId6"/>
    <p:sldId id="259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BDEF4-09BE-4A9B-B58B-10425E0CBC43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3A4DF-8675-43B3-812F-2B4E774D8F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6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4261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466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7C4C10-69E8-494D-92D0-DF8E7FB22AB3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97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5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455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645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4852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46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52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55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645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3A4DF-8675-43B3-812F-2B4E774D8FBF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852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ABB87-1095-4FAC-A277-D5D5ED1EE7A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7AA83-FDCA-4BE4-A6CE-51E51685778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1FCB5-9989-4C1D-93E6-0AE6F3AA2BF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374BC-19CE-424A-AAD7-8C2DD2A041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98634-B4E8-43FF-B88F-C792E32EA3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60C8-F011-4711-8CFB-380BC802D6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AE5FC-CECA-4D52-BDB4-012FA23305B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ADF8C-2E7B-4DF2-A95C-B5E1EDD83C5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76D83-78C5-42A5-9F94-C932F645F6E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D7758-83EB-400F-9AB8-C3CB2BC6583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2456C-7F81-4DD6-B3CB-D2156CE6881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56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48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1D3641"/>
                </a:solidFill>
              </a:rPr>
              <a:pPr/>
              <a:t>08.12.2012</a:t>
            </a:fld>
            <a:endParaRPr lang="ru-RU">
              <a:solidFill>
                <a:srgbClr val="1D3641"/>
              </a:solidFill>
            </a:endParaRPr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1D3641"/>
              </a:solidFill>
            </a:endParaRP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1D3641"/>
                </a:solidFill>
              </a:rPr>
              <a:pPr/>
              <a:t>‹#›</a:t>
            </a:fld>
            <a:endParaRPr lang="ru-RU">
              <a:solidFill>
                <a:srgbClr val="1D3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188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64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207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4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11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932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884989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25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001AB0-7CDA-461B-8FE6-A9962007045F}" type="datetimeFigureOut">
              <a:rPr lang="ru-RU" smtClean="0"/>
              <a:t>08.12.2012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BC5B1E-45D9-4257-809D-971D816DFD1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3000"/>
                <a:shade val="97000"/>
                <a:satMod val="230000"/>
              </a:schemeClr>
            </a:gs>
            <a:gs pos="0">
              <a:schemeClr val="bg2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C001AB0-7CDA-461B-8FE6-A9962007045F}" type="datetimeFigureOut">
              <a:rPr lang="ru-RU" smtClean="0">
                <a:solidFill>
                  <a:srgbClr val="DFE6D0"/>
                </a:solidFill>
              </a:rPr>
              <a:pPr/>
              <a:t>08.12.2012</a:t>
            </a:fld>
            <a:endParaRPr lang="ru-RU">
              <a:solidFill>
                <a:srgbClr val="DFE6D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DFE6D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6BC5B1E-45D9-4257-809D-971D816DFD15}" type="slidenum">
              <a:rPr lang="ru-RU" smtClean="0">
                <a:solidFill>
                  <a:srgbClr val="DFE6D0"/>
                </a:solidFill>
              </a:rPr>
              <a:pPr/>
              <a:t>‹#›</a:t>
            </a:fld>
            <a:endParaRPr lang="ru-RU">
              <a:solidFill>
                <a:srgbClr val="DFE6D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104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31640" y="260648"/>
            <a:ext cx="6408712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 и предложение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40330" y="2276872"/>
            <a:ext cx="6408712" cy="3816424"/>
          </a:xfrm>
          <a:prstGeom prst="rect">
            <a:avLst/>
          </a:prstGeom>
          <a:noFill/>
          <a:ln w="28575">
            <a:noFill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1. Спрос</a:t>
            </a:r>
            <a:endParaRPr lang="ru-RU" sz="240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Объем спроса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Величина спроса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Закон спроса, факторы, влияющие на спрос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2. Предложение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Объем предложения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Зависимость между объемом и ценой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lphaLcPeriod"/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Факторы, влияющие на </a:t>
            </a:r>
            <a:r>
              <a:rPr lang="ru-RU" sz="24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240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340768"/>
            <a:ext cx="3816424" cy="720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141838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619672" y="548680"/>
            <a:ext cx="5688631" cy="8640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предложение.</a:t>
            </a:r>
          </a:p>
        </p:txBody>
      </p:sp>
      <p:cxnSp>
        <p:nvCxnSpPr>
          <p:cNvPr id="10" name="Прямая со стрелкой 9"/>
          <p:cNvCxnSpPr>
            <a:stCxn id="9" idx="2"/>
          </p:cNvCxnSpPr>
          <p:nvPr/>
        </p:nvCxnSpPr>
        <p:spPr>
          <a:xfrm>
            <a:off x="4463988" y="1412776"/>
            <a:ext cx="4355" cy="50405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83279" y="1916832"/>
            <a:ext cx="6630794" cy="14977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Прямая со стрелкой 13"/>
          <p:cNvCxnSpPr>
            <a:endCxn id="25" idx="0"/>
          </p:cNvCxnSpPr>
          <p:nvPr/>
        </p:nvCxnSpPr>
        <p:spPr>
          <a:xfrm flipH="1">
            <a:off x="2199654" y="1943650"/>
            <a:ext cx="4264" cy="228213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281130" y="1943650"/>
            <a:ext cx="0" cy="5536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337713" y="1943650"/>
            <a:ext cx="0" cy="56724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7" idx="0"/>
          </p:cNvCxnSpPr>
          <p:nvPr/>
        </p:nvCxnSpPr>
        <p:spPr>
          <a:xfrm>
            <a:off x="6376080" y="1943663"/>
            <a:ext cx="57151" cy="228212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814073" y="1916832"/>
            <a:ext cx="0" cy="59406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202239" y="1921243"/>
            <a:ext cx="1" cy="57606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332869" y="2497307"/>
            <a:ext cx="1738741" cy="122413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Сезонные изменения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45026" y="2497307"/>
            <a:ext cx="1872208" cy="122413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Налоги и субсидии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31363" y="4225787"/>
            <a:ext cx="3736582" cy="8640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цен на факторы производства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76937" y="4225787"/>
            <a:ext cx="3712587" cy="8640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цен на сопутствующие товары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45802" y="2510892"/>
            <a:ext cx="1738741" cy="122413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ожидания производителей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698289" y="2510892"/>
            <a:ext cx="2014659" cy="122413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Технический прогресс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67544" y="5517232"/>
            <a:ext cx="7821980" cy="8640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СОПУТСТВУЮЩИЕ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ТОВАРЫ -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товары, дополняющие основной, образующие вместе с ним единый комплект.</a:t>
            </a:r>
          </a:p>
        </p:txBody>
      </p:sp>
    </p:spTree>
    <p:extLst>
      <p:ext uri="{BB962C8B-B14F-4D97-AF65-F5344CB8AC3E}">
        <p14:creationId xmlns:p14="http://schemas.microsoft.com/office/powerpoint/2010/main" val="208952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98438"/>
            <a:ext cx="8363272" cy="638274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2400" spc="0" dirty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Изменение предложения в зависимости от изменения цены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V="1">
            <a:off x="3419475" y="1341438"/>
            <a:ext cx="0" cy="3959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3276600" y="5157788"/>
            <a:ext cx="52562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040063" y="5176838"/>
            <a:ext cx="361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latin typeface="Arial" charset="0"/>
              </a:rPr>
              <a:t>О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005036" y="1335115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P</a:t>
            </a:r>
            <a:endParaRPr lang="ru-RU" b="1" dirty="0">
              <a:latin typeface="Arial" charset="0"/>
            </a:endParaRP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67713" y="5248275"/>
            <a:ext cx="361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Q</a:t>
            </a:r>
            <a:endParaRPr lang="ru-RU" b="1" dirty="0">
              <a:latin typeface="Arial" charset="0"/>
            </a:endParaRPr>
          </a:p>
        </p:txBody>
      </p:sp>
      <p:sp>
        <p:nvSpPr>
          <p:cNvPr id="31770" name="Line 26"/>
          <p:cNvSpPr>
            <a:spLocks noChangeShapeType="1"/>
          </p:cNvSpPr>
          <p:nvPr/>
        </p:nvSpPr>
        <p:spPr bwMode="auto">
          <a:xfrm flipV="1">
            <a:off x="4572000" y="1557338"/>
            <a:ext cx="2592388" cy="2592387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71" name="Line 27"/>
          <p:cNvSpPr>
            <a:spLocks noChangeShapeType="1"/>
          </p:cNvSpPr>
          <p:nvPr/>
        </p:nvSpPr>
        <p:spPr bwMode="auto">
          <a:xfrm flipV="1">
            <a:off x="3851275" y="1123950"/>
            <a:ext cx="2376488" cy="230505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72" name="Line 28"/>
          <p:cNvSpPr>
            <a:spLocks noChangeShapeType="1"/>
          </p:cNvSpPr>
          <p:nvPr/>
        </p:nvSpPr>
        <p:spPr bwMode="auto">
          <a:xfrm flipV="1">
            <a:off x="5435600" y="2133600"/>
            <a:ext cx="2592388" cy="2590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H="1">
            <a:off x="5292725" y="1989138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>
            <a:off x="5292725" y="3429000"/>
            <a:ext cx="14398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81" name="Text Box 37"/>
          <p:cNvSpPr txBox="1">
            <a:spLocks noChangeArrowheads="1"/>
          </p:cNvSpPr>
          <p:nvPr/>
        </p:nvSpPr>
        <p:spPr bwMode="auto">
          <a:xfrm>
            <a:off x="4488656" y="5504733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Arial" charset="0"/>
              </a:rPr>
              <a:t>увеличение</a:t>
            </a:r>
          </a:p>
        </p:txBody>
      </p:sp>
      <p:sp>
        <p:nvSpPr>
          <p:cNvPr id="31782" name="Text Box 38"/>
          <p:cNvSpPr txBox="1">
            <a:spLocks noChangeArrowheads="1"/>
          </p:cNvSpPr>
          <p:nvPr/>
        </p:nvSpPr>
        <p:spPr bwMode="auto">
          <a:xfrm>
            <a:off x="3563938" y="1196975"/>
            <a:ext cx="16176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>
                <a:latin typeface="Arial" charset="0"/>
              </a:rPr>
              <a:t>уменьшение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435600" y="4724400"/>
            <a:ext cx="0" cy="419792"/>
          </a:xfrm>
          <a:prstGeom prst="line">
            <a:avLst/>
          </a:prstGeom>
          <a:ln w="5715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31772" idx="0"/>
          </p:cNvCxnSpPr>
          <p:nvPr/>
        </p:nvCxnSpPr>
        <p:spPr>
          <a:xfrm flipH="1">
            <a:off x="3368452" y="4724400"/>
            <a:ext cx="2067148" cy="0"/>
          </a:xfrm>
          <a:prstGeom prst="line">
            <a:avLst/>
          </a:prstGeom>
          <a:ln w="5715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851275" y="3429000"/>
            <a:ext cx="0" cy="1728788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31771" idx="0"/>
          </p:cNvCxnSpPr>
          <p:nvPr/>
        </p:nvCxnSpPr>
        <p:spPr>
          <a:xfrm flipH="1">
            <a:off x="3419476" y="3429000"/>
            <a:ext cx="431799" cy="0"/>
          </a:xfrm>
          <a:prstGeom prst="line">
            <a:avLst/>
          </a:prstGeom>
          <a:ln w="571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419476" y="5176838"/>
            <a:ext cx="3643312" cy="366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 Е Н 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43808" y="1563688"/>
            <a:ext cx="524644" cy="35601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1" dur="2000" fill="hold"/>
                                        <p:tgtEl>
                                          <p:spTgt spid="317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1000"/>
                                        <p:tgtEl>
                                          <p:spTgt spid="31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87" dur="2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1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/>
      <p:bldP spid="31748" grpId="0" animBg="1"/>
      <p:bldP spid="31749" grpId="0" animBg="1"/>
      <p:bldP spid="31750" grpId="0"/>
      <p:bldP spid="31751" grpId="0"/>
      <p:bldP spid="31752" grpId="0"/>
      <p:bldP spid="31770" grpId="0" animBg="1"/>
      <p:bldP spid="31771" grpId="0" animBg="1"/>
      <p:bldP spid="31772" grpId="0" animBg="1"/>
      <p:bldP spid="31775" grpId="0" animBg="1"/>
      <p:bldP spid="31777" grpId="0" animBg="1"/>
      <p:bldP spid="31782" grpId="0"/>
      <p:bldP spid="31782" grpId="1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3"/>
          <p:cNvSpPr>
            <a:spLocks noChangeShapeType="1"/>
          </p:cNvSpPr>
          <p:nvPr/>
        </p:nvSpPr>
        <p:spPr bwMode="auto">
          <a:xfrm flipV="1">
            <a:off x="2555776" y="700645"/>
            <a:ext cx="0" cy="3520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555777" y="4221088"/>
            <a:ext cx="568863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96174" y="330896"/>
            <a:ext cx="556991" cy="400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3251247" y="1964886"/>
            <a:ext cx="2592288" cy="17760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82824" y="3506648"/>
            <a:ext cx="565640" cy="61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7518" y="4725143"/>
            <a:ext cx="2880319" cy="1944215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Рыночное равновесие – это состояние рынка, при котором объем спроса равен объему предложения</a:t>
            </a:r>
            <a:endParaRPr lang="ru-RU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H="1" flipV="1">
            <a:off x="2555776" y="2852936"/>
            <a:ext cx="201622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V="1">
            <a:off x="4572000" y="2852936"/>
            <a:ext cx="0" cy="1368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32760" y="4725144"/>
            <a:ext cx="5223232" cy="1944215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Если сложившаяся на рынке цена будет отличаться от равновесной, то она будет изменяться до тех пор, пока не установится на равновесном  уровне.</a:t>
            </a:r>
            <a:endParaRPr lang="ru-RU" sz="240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>
            <a:off x="3403646" y="2117286"/>
            <a:ext cx="2608513" cy="16236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>
          <a:xfrm>
            <a:off x="3273762" y="200118"/>
            <a:ext cx="5558155" cy="3308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spc="0" dirty="0" smtClean="0">
                <a:ln>
                  <a:noFill/>
                </a:ln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Равновесие на рынке.</a:t>
            </a:r>
            <a:endParaRPr lang="ru-RU" sz="2400" spc="0" dirty="0">
              <a:ln>
                <a:noFill/>
              </a:ln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95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4" grpId="0" animBg="1"/>
      <p:bldP spid="18" grpId="0" animBg="1"/>
      <p:bldP spid="22" grpId="0" animBg="1"/>
      <p:bldP spid="23" grpId="0" animBg="1"/>
      <p:bldP spid="29" grpId="0" animBg="1"/>
      <p:bldP spid="30" grpId="0" animBg="1"/>
      <p:bldP spid="3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131840" y="271474"/>
            <a:ext cx="2880320" cy="72008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Спрос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660" y="1446442"/>
            <a:ext cx="2880320" cy="47039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елание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0828" y="1446441"/>
            <a:ext cx="2880320" cy="470391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возможность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>
            <a:stCxn id="5" idx="3"/>
            <a:endCxn id="6" idx="1"/>
          </p:cNvCxnSpPr>
          <p:nvPr/>
        </p:nvCxnSpPr>
        <p:spPr>
          <a:xfrm>
            <a:off x="3257980" y="1681637"/>
            <a:ext cx="2722848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96194" y="131230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потребителя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2289612"/>
            <a:ext cx="5297260" cy="523227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купить</a:t>
            </a:r>
          </a:p>
        </p:txBody>
      </p:sp>
      <p:cxnSp>
        <p:nvCxnSpPr>
          <p:cNvPr id="15" name="Прямая со стрелкой 14"/>
          <p:cNvCxnSpPr>
            <a:stCxn id="5" idx="2"/>
            <a:endCxn id="14" idx="0"/>
          </p:cNvCxnSpPr>
          <p:nvPr/>
        </p:nvCxnSpPr>
        <p:spPr>
          <a:xfrm>
            <a:off x="1817820" y="1916832"/>
            <a:ext cx="2954538" cy="37278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14" idx="0"/>
          </p:cNvCxnSpPr>
          <p:nvPr/>
        </p:nvCxnSpPr>
        <p:spPr>
          <a:xfrm flipH="1">
            <a:off x="4772358" y="1916832"/>
            <a:ext cx="2648630" cy="37278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475656" y="6093296"/>
            <a:ext cx="2952328" cy="576064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товары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03892" y="6093296"/>
            <a:ext cx="2880320" cy="56413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817820" y="5733256"/>
            <a:ext cx="17712" cy="36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5" idx="0"/>
          </p:cNvCxnSpPr>
          <p:nvPr/>
        </p:nvCxnSpPr>
        <p:spPr>
          <a:xfrm>
            <a:off x="6344052" y="5733256"/>
            <a:ext cx="0" cy="36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690854" y="3985857"/>
            <a:ext cx="3762292" cy="48739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 определенной цене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6135" y="3207572"/>
            <a:ext cx="4509438" cy="542762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определенное количество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915593" y="4581128"/>
            <a:ext cx="3762292" cy="72008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определенный период времени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>
            <a:endCxn id="38" idx="0"/>
          </p:cNvCxnSpPr>
          <p:nvPr/>
        </p:nvCxnSpPr>
        <p:spPr>
          <a:xfrm>
            <a:off x="2690854" y="2812839"/>
            <a:ext cx="0" cy="39473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292080" y="2812839"/>
            <a:ext cx="0" cy="117301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092280" y="2812839"/>
            <a:ext cx="0" cy="176828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817820" y="5733256"/>
            <a:ext cx="4526232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508104" y="5301208"/>
            <a:ext cx="0" cy="43204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779912" y="4473247"/>
            <a:ext cx="0" cy="126000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>
            <a:off x="2108940" y="3750334"/>
            <a:ext cx="0" cy="198292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532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4" grpId="0" animBg="1"/>
      <p:bldP spid="24" grpId="0" animBg="1"/>
      <p:bldP spid="25" grpId="0" animBg="1"/>
      <p:bldP spid="30" grpId="0" animBg="1"/>
      <p:bldP spid="38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131840" y="271474"/>
            <a:ext cx="2880320" cy="56523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Спрос</a:t>
            </a:r>
          </a:p>
        </p:txBody>
      </p:sp>
      <p:cxnSp>
        <p:nvCxnSpPr>
          <p:cNvPr id="4" name="Прямая со стрелкой 3"/>
          <p:cNvCxnSpPr>
            <a:stCxn id="3" idx="2"/>
            <a:endCxn id="12" idx="0"/>
          </p:cNvCxnSpPr>
          <p:nvPr/>
        </p:nvCxnSpPr>
        <p:spPr>
          <a:xfrm flipH="1">
            <a:off x="2186618" y="836712"/>
            <a:ext cx="2385382" cy="57606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  <a:endCxn id="13" idx="0"/>
          </p:cNvCxnSpPr>
          <p:nvPr/>
        </p:nvCxnSpPr>
        <p:spPr>
          <a:xfrm>
            <a:off x="4572000" y="836712"/>
            <a:ext cx="2242243" cy="59523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10454" y="1412776"/>
            <a:ext cx="2952328" cy="576064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индивидуальный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8079" y="1431949"/>
            <a:ext cx="2952328" cy="576064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рыночный</a:t>
            </a:r>
          </a:p>
        </p:txBody>
      </p:sp>
      <p:cxnSp>
        <p:nvCxnSpPr>
          <p:cNvPr id="16" name="Прямая со стрелкой 15"/>
          <p:cNvCxnSpPr>
            <a:stCxn id="12" idx="2"/>
            <a:endCxn id="22" idx="0"/>
          </p:cNvCxnSpPr>
          <p:nvPr/>
        </p:nvCxnSpPr>
        <p:spPr>
          <a:xfrm>
            <a:off x="2186618" y="1988840"/>
            <a:ext cx="0" cy="50405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2"/>
            <a:endCxn id="23" idx="0"/>
          </p:cNvCxnSpPr>
          <p:nvPr/>
        </p:nvCxnSpPr>
        <p:spPr>
          <a:xfrm>
            <a:off x="6814243" y="2008013"/>
            <a:ext cx="0" cy="48488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710454" y="2492896"/>
            <a:ext cx="2952328" cy="72008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 конкретного субъекта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942035" y="2492896"/>
            <a:ext cx="3744416" cy="720080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прос всех покупателей на данный товар</a:t>
            </a:r>
            <a:endParaRPr lang="ru-RU" sz="2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63" y="3820008"/>
            <a:ext cx="3362719" cy="565238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Объем спроса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>
            <a:stCxn id="29" idx="3"/>
            <a:endCxn id="3072" idx="1"/>
          </p:cNvCxnSpPr>
          <p:nvPr/>
        </p:nvCxnSpPr>
        <p:spPr>
          <a:xfrm>
            <a:off x="3662782" y="4102627"/>
            <a:ext cx="679722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" name="Скругленный прямоугольник 3071"/>
          <p:cNvSpPr/>
          <p:nvPr/>
        </p:nvSpPr>
        <p:spPr>
          <a:xfrm>
            <a:off x="4342504" y="3454555"/>
            <a:ext cx="4477967" cy="1296144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Количество товаров или услуг, которое потребители согласны купить по определенной цене в течении определенного периода спроса</a:t>
            </a:r>
          </a:p>
        </p:txBody>
      </p:sp>
    </p:spTree>
    <p:extLst>
      <p:ext uri="{BB962C8B-B14F-4D97-AF65-F5344CB8AC3E}">
        <p14:creationId xmlns:p14="http://schemas.microsoft.com/office/powerpoint/2010/main" val="11119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 animBg="1"/>
      <p:bldP spid="23" grpId="0" animBg="1"/>
      <p:bldP spid="29" grpId="0" animBg="1"/>
      <p:bldP spid="30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2141" y="548680"/>
            <a:ext cx="3362719" cy="86409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Изменение величины спроса</a:t>
            </a:r>
          </a:p>
        </p:txBody>
      </p:sp>
      <p:cxnSp>
        <p:nvCxnSpPr>
          <p:cNvPr id="5" name="Прямая со стрелкой 4"/>
          <p:cNvCxnSpPr>
            <a:stCxn id="4" idx="3"/>
            <a:endCxn id="8" idx="1"/>
          </p:cNvCxnSpPr>
          <p:nvPr/>
        </p:nvCxnSpPr>
        <p:spPr>
          <a:xfrm>
            <a:off x="3674860" y="980728"/>
            <a:ext cx="806059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480919" y="332656"/>
            <a:ext cx="4477967" cy="1296144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изменение количества товара, которое потребители хотят и могут купить, происходящее в результате изменения цены товара 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6507" y="2213248"/>
            <a:ext cx="3358354" cy="1904020"/>
          </a:xfrm>
          <a:prstGeom prst="round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Показывается движением от одной точки кривой спроса к другой точке этой кривой.</a:t>
            </a:r>
          </a:p>
        </p:txBody>
      </p:sp>
      <p:cxnSp>
        <p:nvCxnSpPr>
          <p:cNvPr id="11" name="Прямая со стрелкой 10"/>
          <p:cNvCxnSpPr>
            <a:stCxn id="4" idx="2"/>
            <a:endCxn id="9" idx="0"/>
          </p:cNvCxnSpPr>
          <p:nvPr/>
        </p:nvCxnSpPr>
        <p:spPr>
          <a:xfrm>
            <a:off x="1993501" y="1412776"/>
            <a:ext cx="2183" cy="80047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ine 3"/>
          <p:cNvSpPr>
            <a:spLocks noChangeShapeType="1"/>
          </p:cNvSpPr>
          <p:nvPr/>
        </p:nvSpPr>
        <p:spPr bwMode="auto">
          <a:xfrm flipV="1">
            <a:off x="4644008" y="1996358"/>
            <a:ext cx="0" cy="222473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4644007" y="4221088"/>
            <a:ext cx="360040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23928" y="1813012"/>
            <a:ext cx="556991" cy="400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>
            <a:off x="5364088" y="2492895"/>
            <a:ext cx="1800200" cy="1224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4644156" y="2924944"/>
            <a:ext cx="1295996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4644155" y="3212976"/>
            <a:ext cx="1800051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4611061" y="3506648"/>
            <a:ext cx="210884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82824" y="3506648"/>
            <a:ext cx="565640" cy="61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39552" y="4869160"/>
            <a:ext cx="8064896" cy="1512168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Проанализируйте динамику изменения величины спроса. Какие элементы и каким образом взаимосвязаны в этом процессе?</a:t>
            </a:r>
          </a:p>
        </p:txBody>
      </p:sp>
    </p:spTree>
    <p:extLst>
      <p:ext uri="{BB962C8B-B14F-4D97-AF65-F5344CB8AC3E}">
        <p14:creationId xmlns:p14="http://schemas.microsoft.com/office/powerpoint/2010/main" val="21585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5" grpId="0" animBg="1"/>
      <p:bldP spid="16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12141" y="548680"/>
            <a:ext cx="2819699" cy="86409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Закон  спроса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>
            <a:stCxn id="3" idx="3"/>
            <a:endCxn id="7" idx="1"/>
          </p:cNvCxnSpPr>
          <p:nvPr/>
        </p:nvCxnSpPr>
        <p:spPr>
          <a:xfrm>
            <a:off x="3131840" y="980728"/>
            <a:ext cx="674539" cy="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кругленный прямоугольник 6"/>
          <p:cNvSpPr/>
          <p:nvPr/>
        </p:nvSpPr>
        <p:spPr>
          <a:xfrm>
            <a:off x="3806379" y="332656"/>
            <a:ext cx="5152507" cy="1296144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Чем меньше цена товара, тем больше потребитель готов его купить и наоборот, чем выше цена товара, тем меньше потребитель готов его купить.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43809" y="1988840"/>
            <a:ext cx="3538824" cy="86409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Факторы, влияющие на спрос.</a:t>
            </a:r>
            <a:endParaRPr lang="ru-RU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>
            <a:stCxn id="9" idx="2"/>
          </p:cNvCxnSpPr>
          <p:nvPr/>
        </p:nvCxnSpPr>
        <p:spPr>
          <a:xfrm>
            <a:off x="4613221" y="2852936"/>
            <a:ext cx="0" cy="50405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110341" y="3356992"/>
            <a:ext cx="6630794" cy="4411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4" name="Прямая со стрелкой 13"/>
          <p:cNvCxnSpPr>
            <a:endCxn id="25" idx="0"/>
          </p:cNvCxnSpPr>
          <p:nvPr/>
        </p:nvCxnSpPr>
        <p:spPr>
          <a:xfrm flipH="1">
            <a:off x="2146252" y="3356992"/>
            <a:ext cx="19222" cy="229094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24" idx="0"/>
          </p:cNvCxnSpPr>
          <p:nvPr/>
        </p:nvCxnSpPr>
        <p:spPr>
          <a:xfrm>
            <a:off x="3281130" y="3365814"/>
            <a:ext cx="0" cy="55365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28" idx="0"/>
          </p:cNvCxnSpPr>
          <p:nvPr/>
        </p:nvCxnSpPr>
        <p:spPr>
          <a:xfrm>
            <a:off x="5337714" y="3365814"/>
            <a:ext cx="0" cy="56724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27" idx="0"/>
          </p:cNvCxnSpPr>
          <p:nvPr/>
        </p:nvCxnSpPr>
        <p:spPr>
          <a:xfrm>
            <a:off x="6433231" y="3365814"/>
            <a:ext cx="57151" cy="228212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9" idx="0"/>
          </p:cNvCxnSpPr>
          <p:nvPr/>
        </p:nvCxnSpPr>
        <p:spPr>
          <a:xfrm>
            <a:off x="7741135" y="3365814"/>
            <a:ext cx="0" cy="56724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23" idx="0"/>
          </p:cNvCxnSpPr>
          <p:nvPr/>
        </p:nvCxnSpPr>
        <p:spPr>
          <a:xfrm>
            <a:off x="1110341" y="3356992"/>
            <a:ext cx="1" cy="57606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240971" y="3933056"/>
            <a:ext cx="1738741" cy="122413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Доходы потребителей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45026" y="3919471"/>
            <a:ext cx="1872208" cy="122413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Вкусы и предпочтения потребителей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12141" y="5647938"/>
            <a:ext cx="3668222" cy="86409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Цены на взаимозаменяемые и взаимодополняемые товары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34088" y="5647938"/>
            <a:ext cx="3712587" cy="86409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запасы товаров у потребителей (ожидание потребителей)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68343" y="3933056"/>
            <a:ext cx="1738741" cy="122413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И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нформация о товаре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733805" y="3933056"/>
            <a:ext cx="2014659" cy="1224136"/>
          </a:xfrm>
          <a:prstGeom prst="round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Время, затраченное на потребление</a:t>
            </a:r>
            <a:endParaRPr lang="ru-RU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5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3"/>
          <p:cNvSpPr>
            <a:spLocks noChangeShapeType="1"/>
          </p:cNvSpPr>
          <p:nvPr/>
        </p:nvSpPr>
        <p:spPr bwMode="auto">
          <a:xfrm flipV="1">
            <a:off x="2555776" y="700645"/>
            <a:ext cx="0" cy="3520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555777" y="4221088"/>
            <a:ext cx="568863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96174" y="330896"/>
            <a:ext cx="556991" cy="400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3275856" y="2319163"/>
            <a:ext cx="2088229" cy="149279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2502220" y="3356992"/>
            <a:ext cx="13497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2502220" y="2319163"/>
            <a:ext cx="286186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>
            <a:off x="2553164" y="2460864"/>
            <a:ext cx="3550399" cy="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82824" y="3506648"/>
            <a:ext cx="565640" cy="61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7518" y="4725143"/>
            <a:ext cx="2880319" cy="1944215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Проанализируйте динамику </a:t>
            </a:r>
            <a:r>
              <a:rPr lang="ru-RU" sz="24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влияния факторов спроса на спрос.</a:t>
            </a:r>
            <a:endParaRPr lang="ru-RU" sz="240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Line 12"/>
          <p:cNvSpPr>
            <a:spLocks noChangeShapeType="1"/>
          </p:cNvSpPr>
          <p:nvPr/>
        </p:nvSpPr>
        <p:spPr bwMode="auto">
          <a:xfrm flipH="1" flipV="1">
            <a:off x="5364083" y="2319162"/>
            <a:ext cx="648071" cy="1417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Line 12"/>
          <p:cNvSpPr>
            <a:spLocks noChangeShapeType="1"/>
          </p:cNvSpPr>
          <p:nvPr/>
        </p:nvSpPr>
        <p:spPr bwMode="auto">
          <a:xfrm flipH="1">
            <a:off x="6012160" y="1420769"/>
            <a:ext cx="1872208" cy="104009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 flipV="1">
            <a:off x="6012154" y="2460864"/>
            <a:ext cx="6" cy="179767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 flipV="1">
            <a:off x="3851920" y="3356991"/>
            <a:ext cx="0" cy="86409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14826" y="3046242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31948" y="2035859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H="1" flipV="1">
            <a:off x="2555776" y="2852936"/>
            <a:ext cx="201622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V="1">
            <a:off x="4572000" y="2852936"/>
            <a:ext cx="0" cy="1368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63887" y="4221086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29340" y="4204979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532760" y="4725144"/>
            <a:ext cx="5223232" cy="1944215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При изменении факторов спроса и постоянной цене товара, произойдет изменение спроса.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Потребители будут готовы покупать больше, чем раньше или будут готовы заплатить большую цену.</a:t>
            </a:r>
            <a:endParaRPr lang="ru-RU" sz="200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32760" y="4725144"/>
            <a:ext cx="5215704" cy="194421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52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1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6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6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1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600"/>
                            </p:stCondLst>
                            <p:childTnLst>
                              <p:par>
                                <p:cTn id="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1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6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1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4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17" grpId="0" animBg="1"/>
      <p:bldP spid="24" grpId="0" animBg="1"/>
      <p:bldP spid="25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951820" y="271474"/>
            <a:ext cx="3391830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7660" y="1446442"/>
            <a:ext cx="2880320" cy="47039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готовность</a:t>
            </a:r>
            <a:endParaRPr lang="ru-RU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80828" y="1446441"/>
            <a:ext cx="2880320" cy="470391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возможность</a:t>
            </a:r>
          </a:p>
        </p:txBody>
      </p:sp>
      <p:cxnSp>
        <p:nvCxnSpPr>
          <p:cNvPr id="7" name="Прямая со стрелкой 6"/>
          <p:cNvCxnSpPr>
            <a:stCxn id="5" idx="3"/>
            <a:endCxn id="6" idx="1"/>
          </p:cNvCxnSpPr>
          <p:nvPr/>
        </p:nvCxnSpPr>
        <p:spPr>
          <a:xfrm>
            <a:off x="3257980" y="1681637"/>
            <a:ext cx="2722848" cy="0"/>
          </a:xfrm>
          <a:prstGeom prst="straightConnector1">
            <a:avLst/>
          </a:prstGeom>
          <a:ln w="38100">
            <a:solidFill>
              <a:schemeClr val="accent5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96194" y="131230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prstClr val="white"/>
                </a:solidFill>
              </a:rPr>
              <a:t>производителя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123728" y="2289612"/>
            <a:ext cx="5297260" cy="523227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продать</a:t>
            </a:r>
          </a:p>
        </p:txBody>
      </p:sp>
      <p:cxnSp>
        <p:nvCxnSpPr>
          <p:cNvPr id="15" name="Прямая со стрелкой 14"/>
          <p:cNvCxnSpPr>
            <a:stCxn id="5" idx="2"/>
            <a:endCxn id="14" idx="0"/>
          </p:cNvCxnSpPr>
          <p:nvPr/>
        </p:nvCxnSpPr>
        <p:spPr>
          <a:xfrm>
            <a:off x="1817820" y="1916832"/>
            <a:ext cx="2954538" cy="37278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14" idx="0"/>
          </p:cNvCxnSpPr>
          <p:nvPr/>
        </p:nvCxnSpPr>
        <p:spPr>
          <a:xfrm flipH="1">
            <a:off x="4772358" y="1916832"/>
            <a:ext cx="2648630" cy="37278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1475656" y="6093296"/>
            <a:ext cx="2952328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товары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903892" y="6093296"/>
            <a:ext cx="2880320" cy="56413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817820" y="5733256"/>
            <a:ext cx="17712" cy="36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25" idx="0"/>
          </p:cNvCxnSpPr>
          <p:nvPr/>
        </p:nvCxnSpPr>
        <p:spPr>
          <a:xfrm>
            <a:off x="6344052" y="5733256"/>
            <a:ext cx="0" cy="360040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2690854" y="3985857"/>
            <a:ext cx="3762292" cy="48739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определенной цене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36135" y="3207572"/>
            <a:ext cx="4509438" cy="542762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определенное количество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915593" y="4581128"/>
            <a:ext cx="3762292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определенный период времени</a:t>
            </a:r>
          </a:p>
        </p:txBody>
      </p:sp>
      <p:cxnSp>
        <p:nvCxnSpPr>
          <p:cNvPr id="41" name="Прямая со стрелкой 40"/>
          <p:cNvCxnSpPr>
            <a:endCxn id="38" idx="0"/>
          </p:cNvCxnSpPr>
          <p:nvPr/>
        </p:nvCxnSpPr>
        <p:spPr>
          <a:xfrm>
            <a:off x="2690854" y="2812839"/>
            <a:ext cx="0" cy="39473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5292080" y="2812839"/>
            <a:ext cx="0" cy="117301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7092280" y="2812839"/>
            <a:ext cx="0" cy="176828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1817820" y="5733256"/>
            <a:ext cx="4526232" cy="0"/>
          </a:xfrm>
          <a:prstGeom prst="lin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5508104" y="5301208"/>
            <a:ext cx="0" cy="432048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779912" y="4473247"/>
            <a:ext cx="0" cy="1260009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6" name="Прямая со стрелкой 1055"/>
          <p:cNvCxnSpPr/>
          <p:nvPr/>
        </p:nvCxnSpPr>
        <p:spPr>
          <a:xfrm>
            <a:off x="2108940" y="3750334"/>
            <a:ext cx="0" cy="1982922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05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70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7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2" grpId="0"/>
      <p:bldP spid="14" grpId="0" animBg="1"/>
      <p:bldP spid="24" grpId="0" animBg="1"/>
      <p:bldP spid="25" grpId="0" animBg="1"/>
      <p:bldP spid="30" grpId="0" animBg="1"/>
      <p:bldP spid="38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699792" y="279877"/>
            <a:ext cx="3764386" cy="5652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Предложение</a:t>
            </a:r>
          </a:p>
        </p:txBody>
      </p:sp>
      <p:cxnSp>
        <p:nvCxnSpPr>
          <p:cNvPr id="4" name="Прямая со стрелкой 3"/>
          <p:cNvCxnSpPr>
            <a:stCxn id="3" idx="2"/>
            <a:endCxn id="12" idx="0"/>
          </p:cNvCxnSpPr>
          <p:nvPr/>
        </p:nvCxnSpPr>
        <p:spPr>
          <a:xfrm flipH="1">
            <a:off x="2186618" y="845115"/>
            <a:ext cx="2395367" cy="567661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2"/>
            <a:endCxn id="13" idx="0"/>
          </p:cNvCxnSpPr>
          <p:nvPr/>
        </p:nvCxnSpPr>
        <p:spPr>
          <a:xfrm>
            <a:off x="4581985" y="845115"/>
            <a:ext cx="2232258" cy="586834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710454" y="1412776"/>
            <a:ext cx="2952328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индивидуальное</a:t>
            </a:r>
            <a:endParaRPr lang="ru-RU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8079" y="1431949"/>
            <a:ext cx="2952328" cy="576064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рыночное</a:t>
            </a:r>
          </a:p>
        </p:txBody>
      </p:sp>
      <p:cxnSp>
        <p:nvCxnSpPr>
          <p:cNvPr id="16" name="Прямая со стрелкой 15"/>
          <p:cNvCxnSpPr>
            <a:stCxn id="12" idx="2"/>
            <a:endCxn id="22" idx="0"/>
          </p:cNvCxnSpPr>
          <p:nvPr/>
        </p:nvCxnSpPr>
        <p:spPr>
          <a:xfrm>
            <a:off x="2186618" y="1988840"/>
            <a:ext cx="0" cy="504056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3" idx="2"/>
            <a:endCxn id="23" idx="0"/>
          </p:cNvCxnSpPr>
          <p:nvPr/>
        </p:nvCxnSpPr>
        <p:spPr>
          <a:xfrm>
            <a:off x="6814243" y="2008013"/>
            <a:ext cx="0" cy="484883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кругленный прямоугольник 21"/>
          <p:cNvSpPr/>
          <p:nvPr/>
        </p:nvSpPr>
        <p:spPr>
          <a:xfrm>
            <a:off x="710454" y="2492896"/>
            <a:ext cx="2952328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предложение конкретному субъекту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942035" y="2492896"/>
            <a:ext cx="3744416" cy="720080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предложение всем покупателям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00063" y="3820008"/>
            <a:ext cx="3362719" cy="126517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 предложения</a:t>
            </a:r>
          </a:p>
        </p:txBody>
      </p:sp>
      <p:cxnSp>
        <p:nvCxnSpPr>
          <p:cNvPr id="30" name="Прямая со стрелкой 29"/>
          <p:cNvCxnSpPr>
            <a:stCxn id="29" idx="3"/>
            <a:endCxn id="3072" idx="1"/>
          </p:cNvCxnSpPr>
          <p:nvPr/>
        </p:nvCxnSpPr>
        <p:spPr>
          <a:xfrm flipV="1">
            <a:off x="3662782" y="4449889"/>
            <a:ext cx="679722" cy="2707"/>
          </a:xfrm>
          <a:prstGeom prst="straightConnector1">
            <a:avLst/>
          </a:prstGeom>
          <a:ln w="28575">
            <a:solidFill>
              <a:schemeClr val="accent5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" name="Скругленный прямоугольник 3071"/>
          <p:cNvSpPr/>
          <p:nvPr/>
        </p:nvSpPr>
        <p:spPr>
          <a:xfrm>
            <a:off x="4342504" y="3454554"/>
            <a:ext cx="4477967" cy="1990669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Количество товаров или услуг, которое готовы продать продавцы по определенной цене в течение определенного периода времени</a:t>
            </a:r>
          </a:p>
        </p:txBody>
      </p:sp>
    </p:spTree>
    <p:extLst>
      <p:ext uri="{BB962C8B-B14F-4D97-AF65-F5344CB8AC3E}">
        <p14:creationId xmlns:p14="http://schemas.microsoft.com/office/powerpoint/2010/main" val="421492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2" grpId="0" animBg="1"/>
      <p:bldP spid="23" grpId="0" animBg="1"/>
      <p:bldP spid="29" grpId="0" animBg="1"/>
      <p:bldP spid="307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ine 3"/>
          <p:cNvSpPr>
            <a:spLocks noChangeShapeType="1"/>
          </p:cNvSpPr>
          <p:nvPr/>
        </p:nvSpPr>
        <p:spPr bwMode="auto">
          <a:xfrm flipV="1">
            <a:off x="2555776" y="700645"/>
            <a:ext cx="0" cy="352044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555777" y="4221088"/>
            <a:ext cx="568863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ker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96174" y="330896"/>
            <a:ext cx="556991" cy="4002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18" name="Line 12"/>
          <p:cNvSpPr>
            <a:spLocks noChangeShapeType="1"/>
          </p:cNvSpPr>
          <p:nvPr/>
        </p:nvSpPr>
        <p:spPr bwMode="auto">
          <a:xfrm flipH="1">
            <a:off x="3275855" y="2035859"/>
            <a:ext cx="2592288" cy="177609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>
            <a:off x="2502220" y="3356992"/>
            <a:ext cx="13497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 flipH="1">
            <a:off x="2502220" y="2319163"/>
            <a:ext cx="286186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8182824" y="3506648"/>
            <a:ext cx="565640" cy="6106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endParaRPr lang="ru-RU" sz="36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17518" y="4725143"/>
            <a:ext cx="2880319" cy="1944215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На основании графика сделайте вывод: каким образом связана цена и  объем предложения.</a:t>
            </a:r>
            <a:endParaRPr lang="ru-RU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 flipV="1">
            <a:off x="3851920" y="3356991"/>
            <a:ext cx="0" cy="86409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914826" y="3046242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931948" y="2035859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2000" b="1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Line 18"/>
          <p:cNvSpPr>
            <a:spLocks noChangeShapeType="1"/>
          </p:cNvSpPr>
          <p:nvPr/>
        </p:nvSpPr>
        <p:spPr bwMode="auto">
          <a:xfrm flipH="1" flipV="1">
            <a:off x="2555776" y="2852936"/>
            <a:ext cx="201622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Line 18"/>
          <p:cNvSpPr>
            <a:spLocks noChangeShapeType="1"/>
          </p:cNvSpPr>
          <p:nvPr/>
        </p:nvSpPr>
        <p:spPr bwMode="auto">
          <a:xfrm flipV="1">
            <a:off x="4572000" y="2852936"/>
            <a:ext cx="0" cy="13681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563887" y="4221086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729340" y="4204979"/>
            <a:ext cx="565640" cy="6106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30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532760" y="4725144"/>
            <a:ext cx="5223232" cy="1944215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kern="0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Объем предложения товара увеличивается, если цена на товар возрастает и наоборот</a:t>
            </a:r>
            <a:endParaRPr lang="ru-RU" sz="2400" b="1" kern="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Line 18"/>
          <p:cNvSpPr>
            <a:spLocks noChangeShapeType="1"/>
          </p:cNvSpPr>
          <p:nvPr/>
        </p:nvSpPr>
        <p:spPr bwMode="auto">
          <a:xfrm flipH="1" flipV="1">
            <a:off x="5400092" y="2341169"/>
            <a:ext cx="1" cy="186381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532760" y="4725143"/>
            <a:ext cx="5215704" cy="194421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779930" y="268597"/>
            <a:ext cx="4968533" cy="864096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Зависимость между 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объемом предложения 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ценой</a:t>
            </a:r>
          </a:p>
        </p:txBody>
      </p:sp>
    </p:spTree>
    <p:extLst>
      <p:ext uri="{BB962C8B-B14F-4D97-AF65-F5344CB8AC3E}">
        <p14:creationId xmlns:p14="http://schemas.microsoft.com/office/powerpoint/2010/main" val="295925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5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6" grpId="0" animBg="1"/>
      <p:bldP spid="27" grpId="0"/>
      <p:bldP spid="28" grpId="0"/>
      <p:bldP spid="29" grpId="0" animBg="1"/>
      <p:bldP spid="30" grpId="0" animBg="1"/>
      <p:bldP spid="31" grpId="0"/>
      <p:bldP spid="32" grpId="0"/>
      <p:bldP spid="33" grpId="0" animBg="1"/>
      <p:bldP spid="34" grpId="0" animBg="1"/>
      <p:bldP spid="2" grpId="0" animBg="1"/>
      <p:bldP spid="36" grpId="0" animBg="1"/>
    </p:bld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300</TotalTime>
  <Words>445</Words>
  <Application>Microsoft Office PowerPoint</Application>
  <PresentationFormat>Экран (4:3)</PresentationFormat>
  <Paragraphs>111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Паркет</vt:lpstr>
      <vt:lpstr>1_Паркет</vt:lpstr>
      <vt:lpstr>3_Паркет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Изменение предложения в зависимости от изменения цены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Лепонид</dc:creator>
  <cp:lastModifiedBy>DNA7 X86</cp:lastModifiedBy>
  <cp:revision>68</cp:revision>
  <dcterms:created xsi:type="dcterms:W3CDTF">2011-12-06T07:38:32Z</dcterms:created>
  <dcterms:modified xsi:type="dcterms:W3CDTF">2012-12-08T18:22:04Z</dcterms:modified>
</cp:coreProperties>
</file>