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57" r:id="rId2"/>
    <p:sldId id="27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7" r:id="rId21"/>
    <p:sldId id="275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63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8BA013A-1D87-4052-9580-87FB502BE569}" type="datetimeFigureOut">
              <a:rPr lang="ru-RU" smtClean="0"/>
              <a:pPr/>
              <a:t>23.08.2010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77E081F-57F9-49F1-A980-042AD1ADAD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BA013A-1D87-4052-9580-87FB502BE569}" type="datetimeFigureOut">
              <a:rPr lang="ru-RU" smtClean="0"/>
              <a:pPr/>
              <a:t>23.08.2010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7E081F-57F9-49F1-A980-042AD1ADAD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BA013A-1D87-4052-9580-87FB502BE569}" type="datetimeFigureOut">
              <a:rPr lang="ru-RU" smtClean="0"/>
              <a:pPr/>
              <a:t>23.08.2010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7E081F-57F9-49F1-A980-042AD1ADAD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6400" y="228600"/>
            <a:ext cx="7162800" cy="762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1676400" y="1143000"/>
            <a:ext cx="3505200" cy="4953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5334000" y="1143000"/>
            <a:ext cx="3505200" cy="24003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5334000" y="3695700"/>
            <a:ext cx="3505200" cy="24003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BA013A-1D87-4052-9580-87FB502BE569}" type="datetimeFigureOut">
              <a:rPr lang="ru-RU" smtClean="0"/>
              <a:pPr/>
              <a:t>23.08.2010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7E081F-57F9-49F1-A980-042AD1ADAD8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BA013A-1D87-4052-9580-87FB502BE569}" type="datetimeFigureOut">
              <a:rPr lang="ru-RU" smtClean="0"/>
              <a:pPr/>
              <a:t>23.08.2010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7E081F-57F9-49F1-A980-042AD1ADAD8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BA013A-1D87-4052-9580-87FB502BE569}" type="datetimeFigureOut">
              <a:rPr lang="ru-RU" smtClean="0"/>
              <a:pPr/>
              <a:t>23.08.2010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7E081F-57F9-49F1-A980-042AD1ADAD8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BA013A-1D87-4052-9580-87FB502BE569}" type="datetimeFigureOut">
              <a:rPr lang="ru-RU" smtClean="0"/>
              <a:pPr/>
              <a:t>23.08.2010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7E081F-57F9-49F1-A980-042AD1ADAD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BA013A-1D87-4052-9580-87FB502BE569}" type="datetimeFigureOut">
              <a:rPr lang="ru-RU" smtClean="0"/>
              <a:pPr/>
              <a:t>23.08.2010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7E081F-57F9-49F1-A980-042AD1ADAD8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BA013A-1D87-4052-9580-87FB502BE569}" type="datetimeFigureOut">
              <a:rPr lang="ru-RU" smtClean="0"/>
              <a:pPr/>
              <a:t>23.08.2010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7E081F-57F9-49F1-A980-042AD1ADAD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F8BA013A-1D87-4052-9580-87FB502BE569}" type="datetimeFigureOut">
              <a:rPr lang="ru-RU" smtClean="0"/>
              <a:pPr/>
              <a:t>23.08.2010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7E081F-57F9-49F1-A980-042AD1ADAD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8BA013A-1D87-4052-9580-87FB502BE569}" type="datetimeFigureOut">
              <a:rPr lang="ru-RU" smtClean="0"/>
              <a:pPr/>
              <a:t>23.08.2010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77E081F-57F9-49F1-A980-042AD1ADAD8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8BA013A-1D87-4052-9580-87FB502BE569}" type="datetimeFigureOut">
              <a:rPr lang="ru-RU" smtClean="0"/>
              <a:pPr/>
              <a:t>23.08.2010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77E081F-57F9-49F1-A980-042AD1ADAD8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gif"/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gi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gif"/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9.gi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gif"/><Relationship Id="rId2" Type="http://schemas.openxmlformats.org/officeDocument/2006/relationships/image" Target="../media/image21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gif"/><Relationship Id="rId2" Type="http://schemas.openxmlformats.org/officeDocument/2006/relationships/image" Target="../media/image23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gif"/><Relationship Id="rId2" Type="http://schemas.openxmlformats.org/officeDocument/2006/relationships/image" Target="../media/image26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8.gi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gif"/><Relationship Id="rId2" Type="http://schemas.openxmlformats.org/officeDocument/2006/relationships/image" Target="../media/image29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gif"/><Relationship Id="rId2" Type="http://schemas.openxmlformats.org/officeDocument/2006/relationships/image" Target="../media/image31.gi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gif"/><Relationship Id="rId2" Type="http://schemas.openxmlformats.org/officeDocument/2006/relationships/image" Target="../media/image33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fantasyflash.ru/" TargetMode="External"/><Relationship Id="rId2" Type="http://schemas.openxmlformats.org/officeDocument/2006/relationships/hyperlink" Target="http://office.microsoft.com/ru-ru" TargetMode="Externa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gif"/><Relationship Id="rId4" Type="http://schemas.openxmlformats.org/officeDocument/2006/relationships/image" Target="../media/image10.gi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14348" y="928670"/>
            <a:ext cx="7993062" cy="1320800"/>
          </a:xfrm>
        </p:spPr>
        <p:txBody>
          <a:bodyPr>
            <a:noAutofit/>
          </a:bodyPr>
          <a:lstStyle/>
          <a:p>
            <a:pPr algn="ctr"/>
            <a:r>
              <a:rPr lang="ru-RU" sz="4000" dirty="0" smtClean="0">
                <a:solidFill>
                  <a:schemeClr val="accent4">
                    <a:lumMod val="75000"/>
                  </a:schemeClr>
                </a:solidFill>
              </a:rPr>
              <a:t>«</a:t>
            </a:r>
            <a:r>
              <a:rPr lang="ru-RU" sz="4000" dirty="0" err="1" smtClean="0">
                <a:solidFill>
                  <a:schemeClr val="accent4">
                    <a:lumMod val="75000"/>
                  </a:schemeClr>
                </a:solidFill>
              </a:rPr>
              <a:t>Здоровьесберегающие</a:t>
            </a:r>
            <a:r>
              <a:rPr lang="ru-RU" sz="40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sz="4000" dirty="0" smtClean="0">
                <a:solidFill>
                  <a:schemeClr val="accent4">
                    <a:lumMod val="75000"/>
                  </a:schemeClr>
                </a:solidFill>
              </a:rPr>
              <a:t>образовательные </a:t>
            </a:r>
            <a:r>
              <a:rPr lang="ru-RU" sz="4000" dirty="0" smtClean="0">
                <a:solidFill>
                  <a:schemeClr val="accent4">
                    <a:lumMod val="75000"/>
                  </a:schemeClr>
                </a:solidFill>
              </a:rPr>
              <a:t>технологии в школе».</a:t>
            </a:r>
            <a:endParaRPr lang="ru-RU" sz="4000" i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1928794" y="5688449"/>
            <a:ext cx="4000496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dirty="0">
                <a:solidFill>
                  <a:schemeClr val="bg1"/>
                </a:solidFill>
              </a:rPr>
              <a:t>Выполнила: </a:t>
            </a:r>
            <a:r>
              <a:rPr lang="ru-RU" sz="2000" b="1" dirty="0" err="1" smtClean="0">
                <a:solidFill>
                  <a:schemeClr val="bg1"/>
                </a:solidFill>
              </a:rPr>
              <a:t>Плужникова</a:t>
            </a:r>
            <a:r>
              <a:rPr lang="ru-RU" sz="2000" b="1" dirty="0" smtClean="0">
                <a:solidFill>
                  <a:schemeClr val="bg1"/>
                </a:solidFill>
              </a:rPr>
              <a:t> В.Н.</a:t>
            </a:r>
            <a:r>
              <a:rPr lang="ru-RU" sz="2000" b="1" dirty="0" smtClean="0">
                <a:solidFill>
                  <a:schemeClr val="bg1"/>
                </a:solidFill>
              </a:rPr>
              <a:t>,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>
                <a:solidFill>
                  <a:schemeClr val="bg1"/>
                </a:solidFill>
              </a:rPr>
              <a:t>учитель </a:t>
            </a:r>
            <a:r>
              <a:rPr lang="ru-RU" sz="2000" dirty="0" smtClean="0">
                <a:solidFill>
                  <a:schemeClr val="bg1"/>
                </a:solidFill>
              </a:rPr>
              <a:t>географии </a:t>
            </a:r>
          </a:p>
          <a:p>
            <a:pPr>
              <a:spcBef>
                <a:spcPct val="50000"/>
              </a:spcBef>
            </a:pPr>
            <a:r>
              <a:rPr lang="ru-RU" sz="2000" dirty="0" smtClean="0">
                <a:solidFill>
                  <a:schemeClr val="bg1"/>
                </a:solidFill>
              </a:rPr>
              <a:t>МОУ </a:t>
            </a:r>
            <a:r>
              <a:rPr lang="ru-RU" sz="2000" dirty="0">
                <a:solidFill>
                  <a:schemeClr val="bg1"/>
                </a:solidFill>
              </a:rPr>
              <a:t>СОШ </a:t>
            </a:r>
            <a:r>
              <a:rPr lang="ru-RU" sz="2000" dirty="0" smtClean="0">
                <a:solidFill>
                  <a:schemeClr val="bg1"/>
                </a:solidFill>
              </a:rPr>
              <a:t>№</a:t>
            </a:r>
            <a:r>
              <a:rPr lang="ru-RU" sz="2000" dirty="0" smtClean="0">
                <a:solidFill>
                  <a:schemeClr val="bg1"/>
                </a:solidFill>
              </a:rPr>
              <a:t>21</a:t>
            </a:r>
            <a:r>
              <a:rPr lang="ru-RU" sz="2000" dirty="0" smtClean="0">
                <a:solidFill>
                  <a:schemeClr val="bg1"/>
                </a:solidFill>
              </a:rPr>
              <a:t> г.Балаково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428596" y="2428868"/>
            <a:ext cx="8358214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</a:rPr>
              <a:t>Если нельзя вырастить ребенка, чтобы он совсем не болел, то, во всяком случае, поддерживать его высокий уровень здоровья вполне возможно”.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                </a:t>
            </a:r>
            <a:r>
              <a:rPr kumimoji="0" lang="ru-RU" sz="2400" b="1" i="1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Академик, хирург Н.М.Амосов.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2339975" y="1557338"/>
            <a:ext cx="5111750" cy="4538662"/>
          </a:xfrm>
        </p:spPr>
        <p:txBody>
          <a:bodyPr/>
          <a:lstStyle/>
          <a:p>
            <a:endParaRPr lang="ru-RU" dirty="0"/>
          </a:p>
          <a:p>
            <a:r>
              <a:rPr lang="ru-RU" sz="2400" dirty="0"/>
              <a:t>для </a:t>
            </a:r>
            <a:r>
              <a:rPr lang="ru-RU" sz="2400" dirty="0" err="1"/>
              <a:t>инсценирования</a:t>
            </a:r>
            <a:r>
              <a:rPr lang="ru-RU" sz="2400" dirty="0"/>
              <a:t> дискуссии, </a:t>
            </a:r>
          </a:p>
          <a:p>
            <a:r>
              <a:rPr lang="ru-RU" sz="2400" dirty="0"/>
              <a:t>обсуждения, привития интереса </a:t>
            </a:r>
          </a:p>
          <a:p>
            <a:r>
              <a:rPr lang="ru-RU" sz="2400" dirty="0"/>
              <a:t>к познавательным программам, </a:t>
            </a:r>
          </a:p>
          <a:p>
            <a:pPr>
              <a:buFont typeface="Webdings" pitchFamily="18" charset="2"/>
              <a:buNone/>
            </a:pPr>
            <a:r>
              <a:rPr lang="ru-RU" sz="2400" dirty="0"/>
              <a:t>т.е. для взаимосвязанного </a:t>
            </a:r>
          </a:p>
          <a:p>
            <a:pPr>
              <a:buFont typeface="Webdings" pitchFamily="18" charset="2"/>
              <a:buNone/>
            </a:pPr>
            <a:r>
              <a:rPr lang="ru-RU" sz="2400" dirty="0"/>
              <a:t>решения как учебных, так и </a:t>
            </a:r>
          </a:p>
          <a:p>
            <a:pPr>
              <a:buFont typeface="Webdings" pitchFamily="18" charset="2"/>
              <a:buNone/>
            </a:pPr>
            <a:r>
              <a:rPr lang="ru-RU" sz="2400" dirty="0"/>
              <a:t>воспитательных задач. </a:t>
            </a:r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285720" y="571480"/>
            <a:ext cx="7489825" cy="1039813"/>
          </a:xfrm>
        </p:spPr>
        <p:txBody>
          <a:bodyPr>
            <a:normAutofit fontScale="90000"/>
          </a:bodyPr>
          <a:lstStyle/>
          <a:p>
            <a:r>
              <a:rPr lang="ru-RU" dirty="0"/>
              <a:t>Умение учителя использовать возможности показа видеоматериалов </a:t>
            </a:r>
          </a:p>
        </p:txBody>
      </p:sp>
      <p:pic>
        <p:nvPicPr>
          <p:cNvPr id="23556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2786058"/>
            <a:ext cx="1871663" cy="153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3557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72396" y="428604"/>
            <a:ext cx="1368425" cy="103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3558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000892" y="4857760"/>
            <a:ext cx="1871663" cy="1852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35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35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500"/>
                            </p:stCondLst>
                            <p:childTnLst>
                              <p:par>
                                <p:cTn id="38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3000"/>
                            </p:stCondLst>
                            <p:childTnLst>
                              <p:par>
                                <p:cTn id="43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3500"/>
                            </p:stCondLst>
                            <p:childTnLst>
                              <p:par>
                                <p:cTn id="48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323850" y="4581525"/>
            <a:ext cx="5472113" cy="1871663"/>
          </a:xfrm>
        </p:spPr>
        <p:txBody>
          <a:bodyPr/>
          <a:lstStyle/>
          <a:p>
            <a:r>
              <a:rPr lang="ru-RU" sz="2000"/>
              <a:t>Эта изматывающая ситуация не только резко повышает уровень невротизации школьников, но и губительно отражается на их характере. </a:t>
            </a:r>
          </a:p>
          <a:p>
            <a:endParaRPr lang="ru-RU" sz="2000"/>
          </a:p>
        </p:txBody>
      </p:sp>
      <p:sp>
        <p:nvSpPr>
          <p:cNvPr id="24584" name="Rectangle 8"/>
          <p:cNvSpPr>
            <a:spLocks noGrp="1" noChangeArrowheads="1"/>
          </p:cNvSpPr>
          <p:nvPr>
            <p:ph sz="half" idx="2"/>
          </p:nvPr>
        </p:nvSpPr>
        <p:spPr>
          <a:xfrm>
            <a:off x="3059113" y="1628775"/>
            <a:ext cx="5780087" cy="3095625"/>
          </a:xfrm>
        </p:spPr>
        <p:txBody>
          <a:bodyPr/>
          <a:lstStyle/>
          <a:p>
            <a:r>
              <a:rPr lang="ru-RU" sz="2000"/>
              <a:t>Степень естественности позы школьников на уроке может служить хорошим индикатором психологического воздействия учителя, степени его авторитаризма: механизм здоровьеразрушающего воздействия авторитарного учителя состоит, в частности, в том, что дети на его уроках избыточно напряжены.</a:t>
            </a:r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260350"/>
            <a:ext cx="6840538" cy="1039813"/>
          </a:xfrm>
        </p:spPr>
        <p:txBody>
          <a:bodyPr>
            <a:normAutofit fontScale="90000"/>
          </a:bodyPr>
          <a:lstStyle/>
          <a:p>
            <a:r>
              <a:rPr lang="ru-RU" sz="2400"/>
              <a:t>Позы учащихся и их чередование в зависимости от характера выполняемой работы. </a:t>
            </a:r>
          </a:p>
        </p:txBody>
      </p:sp>
      <p:pic>
        <p:nvPicPr>
          <p:cNvPr id="24580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80288" y="188913"/>
            <a:ext cx="1620868" cy="16915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4581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11863" y="4581525"/>
            <a:ext cx="2519362" cy="174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4583" name="Picture 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14359" y="1700212"/>
            <a:ext cx="2300291" cy="23002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45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45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45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45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45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45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45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45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500034" y="1643050"/>
            <a:ext cx="8229600" cy="4525963"/>
          </a:xfrm>
        </p:spPr>
        <p:txBody>
          <a:bodyPr/>
          <a:lstStyle/>
          <a:p>
            <a:r>
              <a:rPr lang="ru-RU" sz="2200" dirty="0"/>
              <a:t>Физкультминутки и </a:t>
            </a:r>
            <a:r>
              <a:rPr lang="ru-RU" sz="2200" dirty="0" err="1"/>
              <a:t>физкультпаузы</a:t>
            </a:r>
            <a:r>
              <a:rPr lang="ru-RU" sz="2200" dirty="0"/>
              <a:t> являются обязательной составной частью урока. Необходимо обратить внимание на их содержание и продолжительность (норма - на 15-20 минут урока по 1 минуте из трех легких упражнений с 3-4 повторениями каждого), а также эмоциональный климат во время выполнения упражнений и наличие у школьников желания их выполнять. </a:t>
            </a:r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800" dirty="0">
                <a:solidFill>
                  <a:schemeClr val="bg2">
                    <a:lumMod val="50000"/>
                  </a:schemeClr>
                </a:solidFill>
                <a:latin typeface="Monotype Corsiva" pitchFamily="66" charset="0"/>
              </a:rPr>
              <a:t>Физкультминутки и </a:t>
            </a:r>
            <a:r>
              <a:rPr lang="ru-RU" sz="4800" dirty="0" smtClean="0">
                <a:solidFill>
                  <a:schemeClr val="bg2">
                    <a:lumMod val="50000"/>
                  </a:schemeClr>
                </a:solidFill>
                <a:latin typeface="Monotype Corsiva" pitchFamily="66" charset="0"/>
              </a:rPr>
              <a:t/>
            </a:r>
            <a:br>
              <a:rPr lang="ru-RU" sz="4800" dirty="0" smtClean="0">
                <a:solidFill>
                  <a:schemeClr val="bg2">
                    <a:lumMod val="50000"/>
                  </a:schemeClr>
                </a:solidFill>
                <a:latin typeface="Monotype Corsiva" pitchFamily="66" charset="0"/>
              </a:rPr>
            </a:br>
            <a:r>
              <a:rPr lang="ru-RU" sz="4800" dirty="0" err="1" smtClean="0">
                <a:solidFill>
                  <a:schemeClr val="bg2">
                    <a:lumMod val="50000"/>
                  </a:schemeClr>
                </a:solidFill>
                <a:latin typeface="Monotype Corsiva" pitchFamily="66" charset="0"/>
              </a:rPr>
              <a:t>физкультпаузы</a:t>
            </a:r>
            <a:r>
              <a:rPr lang="ru-RU" sz="4800" dirty="0" smtClean="0">
                <a:solidFill>
                  <a:schemeClr val="bg2">
                    <a:lumMod val="50000"/>
                  </a:schemeClr>
                </a:solidFill>
                <a:latin typeface="Monotype Corsiva" pitchFamily="66" charset="0"/>
              </a:rPr>
              <a:t> </a:t>
            </a:r>
            <a:endParaRPr lang="ru-RU" sz="4800" dirty="0">
              <a:solidFill>
                <a:schemeClr val="bg2">
                  <a:lumMod val="50000"/>
                </a:schemeClr>
              </a:solidFill>
              <a:latin typeface="Monotype Corsiva" pitchFamily="66" charset="0"/>
            </a:endParaRPr>
          </a:p>
        </p:txBody>
      </p:sp>
      <p:pic>
        <p:nvPicPr>
          <p:cNvPr id="2560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72132" y="4500570"/>
            <a:ext cx="3095625" cy="214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" dur="1000" fill="hold"/>
                                        <p:tgtEl>
                                          <p:spTgt spid="2560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3708400" y="1844675"/>
            <a:ext cx="5130800" cy="4251325"/>
          </a:xfrm>
        </p:spPr>
        <p:txBody>
          <a:bodyPr>
            <a:normAutofit lnSpcReduction="10000"/>
          </a:bodyPr>
          <a:lstStyle/>
          <a:p>
            <a:r>
              <a:rPr lang="ru-RU" sz="2400"/>
              <a:t>Положительной оценки заслуживает включение в содержательную часть урока вопросов, связанных со здоровьем и здоровым образом жизни. Умение учителя выделить и подчеркнуть вопросы, связанные со здоровьем, является одним из критериев его педагогического профессионализма.</a:t>
            </a:r>
            <a:r>
              <a:rPr lang="ru-RU"/>
              <a:t> </a:t>
            </a:r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228600"/>
            <a:ext cx="6985000" cy="1328738"/>
          </a:xfrm>
        </p:spPr>
        <p:txBody>
          <a:bodyPr/>
          <a:lstStyle/>
          <a:p>
            <a:r>
              <a:rPr lang="ru-RU" sz="2400"/>
              <a:t>Включение в содержательную часть урока вопросов, связанных со здоровьем и здоровым образом жизни. </a:t>
            </a:r>
          </a:p>
        </p:txBody>
      </p:sp>
      <p:pic>
        <p:nvPicPr>
          <p:cNvPr id="2662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3" y="2021507"/>
            <a:ext cx="3643338" cy="3656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6629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72330" y="0"/>
            <a:ext cx="1819258" cy="18192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</a:pPr>
            <a:endParaRPr lang="ru-RU" dirty="0"/>
          </a:p>
          <a:p>
            <a:pPr>
              <a:lnSpc>
                <a:spcPct val="90000"/>
              </a:lnSpc>
            </a:pPr>
            <a:r>
              <a:rPr lang="ru-RU" dirty="0"/>
              <a:t>интерес к занятиям, </a:t>
            </a:r>
          </a:p>
          <a:p>
            <a:pPr>
              <a:lnSpc>
                <a:spcPct val="90000"/>
              </a:lnSpc>
            </a:pPr>
            <a:r>
              <a:rPr lang="ru-RU" dirty="0"/>
              <a:t>стремление больше узнать, </a:t>
            </a:r>
          </a:p>
          <a:p>
            <a:pPr>
              <a:lnSpc>
                <a:spcPct val="90000"/>
              </a:lnSpc>
            </a:pPr>
            <a:r>
              <a:rPr lang="ru-RU" dirty="0"/>
              <a:t>радость от активности, </a:t>
            </a:r>
          </a:p>
          <a:p>
            <a:pPr>
              <a:lnSpc>
                <a:spcPct val="90000"/>
              </a:lnSpc>
            </a:pPr>
            <a:r>
              <a:rPr lang="ru-RU" dirty="0"/>
              <a:t>интерес к изучаемому материалу и т.п. </a:t>
            </a:r>
          </a:p>
          <a:p>
            <a:pPr>
              <a:lnSpc>
                <a:spcPct val="90000"/>
              </a:lnSpc>
            </a:pPr>
            <a:endParaRPr lang="ru-RU" dirty="0"/>
          </a:p>
          <a:p>
            <a:pPr>
              <a:lnSpc>
                <a:spcPct val="90000"/>
              </a:lnSpc>
            </a:pPr>
            <a:endParaRPr lang="ru-RU" dirty="0"/>
          </a:p>
          <a:p>
            <a:pPr>
              <a:lnSpc>
                <a:spcPct val="90000"/>
              </a:lnSpc>
            </a:pPr>
            <a:endParaRPr lang="ru-RU" dirty="0"/>
          </a:p>
          <a:p>
            <a:pPr>
              <a:lnSpc>
                <a:spcPct val="90000"/>
              </a:lnSpc>
            </a:pPr>
            <a:endParaRPr lang="ru-RU" dirty="0"/>
          </a:p>
          <a:p>
            <a:pPr>
              <a:lnSpc>
                <a:spcPct val="90000"/>
              </a:lnSpc>
            </a:pPr>
            <a:endParaRPr lang="ru-RU" dirty="0"/>
          </a:p>
          <a:p>
            <a:pPr>
              <a:lnSpc>
                <a:spcPct val="90000"/>
              </a:lnSpc>
            </a:pPr>
            <a:endParaRPr lang="ru-RU" dirty="0"/>
          </a:p>
          <a:p>
            <a:pPr>
              <a:lnSpc>
                <a:spcPct val="90000"/>
              </a:lnSpc>
            </a:pPr>
            <a:endParaRPr lang="ru-RU" dirty="0"/>
          </a:p>
          <a:p>
            <a:pPr>
              <a:lnSpc>
                <a:spcPct val="90000"/>
              </a:lnSpc>
            </a:pPr>
            <a:r>
              <a:rPr lang="ru-RU" dirty="0"/>
              <a:t>Оценивается уровень этой мотивации и методы ее повышения, используемые учителем. </a:t>
            </a:r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i="1" dirty="0">
                <a:solidFill>
                  <a:schemeClr val="accent2">
                    <a:lumMod val="75000"/>
                  </a:schemeClr>
                </a:solidFill>
              </a:rPr>
              <a:t>Наличие у учащихся мотивации к учебной деятельности на уроке</a:t>
            </a:r>
            <a:r>
              <a:rPr lang="ru-RU" sz="2400" dirty="0"/>
              <a:t>: </a:t>
            </a:r>
          </a:p>
        </p:txBody>
      </p:sp>
      <p:pic>
        <p:nvPicPr>
          <p:cNvPr id="27653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3429000"/>
            <a:ext cx="1857388" cy="168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7655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72330" y="1500174"/>
            <a:ext cx="1885956" cy="18859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765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765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>
          <a:xfrm>
            <a:off x="3563938" y="1557338"/>
            <a:ext cx="4794276" cy="4229116"/>
          </a:xfrm>
        </p:spPr>
        <p:txBody>
          <a:bodyPr>
            <a:normAutofit/>
          </a:bodyPr>
          <a:lstStyle/>
          <a:p>
            <a:pPr>
              <a:buFont typeface="Webdings" pitchFamily="18" charset="2"/>
              <a:buNone/>
            </a:pPr>
            <a:r>
              <a:rPr lang="ru-RU" dirty="0"/>
              <a:t>     </a:t>
            </a:r>
            <a:endParaRPr lang="ru-RU" dirty="0" smtClean="0"/>
          </a:p>
          <a:p>
            <a:pPr>
              <a:buFont typeface="Webdings" pitchFamily="18" charset="2"/>
              <a:buNone/>
            </a:pPr>
            <a:r>
              <a:rPr lang="ru-RU" sz="2200" dirty="0" smtClean="0"/>
              <a:t> </a:t>
            </a:r>
            <a:r>
              <a:rPr lang="ru-RU" sz="2200" dirty="0" smtClean="0"/>
              <a:t>         </a:t>
            </a:r>
            <a:r>
              <a:rPr lang="ru-RU" sz="2200" dirty="0" smtClean="0"/>
              <a:t>Благоприятный </a:t>
            </a:r>
            <a:r>
              <a:rPr lang="ru-RU" sz="2200" dirty="0"/>
              <a:t>психологический климат на уроке служит одним из показателей успешности его проведения: заряд положительных эмоций, полученных школьниками и самим учителем определяет позитивное воздействие школы на здоровье. </a:t>
            </a:r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928662" y="500042"/>
            <a:ext cx="7162800" cy="968375"/>
          </a:xfrm>
        </p:spPr>
        <p:txBody>
          <a:bodyPr>
            <a:normAutofit fontScale="90000"/>
          </a:bodyPr>
          <a:lstStyle/>
          <a:p>
            <a:pPr algn="ctr"/>
            <a:r>
              <a:rPr lang="ru-RU" i="1" dirty="0">
                <a:solidFill>
                  <a:srgbClr val="92D050"/>
                </a:solidFill>
              </a:rPr>
              <a:t>Благоприятный психологический климат на уроке.</a:t>
            </a:r>
          </a:p>
        </p:txBody>
      </p:sp>
      <p:pic>
        <p:nvPicPr>
          <p:cNvPr id="28679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1500174"/>
            <a:ext cx="3096567" cy="4929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8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54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54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1547813" y="1557338"/>
            <a:ext cx="5184775" cy="4538662"/>
          </a:xfrm>
        </p:spPr>
        <p:txBody>
          <a:bodyPr>
            <a:normAutofit fontScale="92500" lnSpcReduction="20000"/>
          </a:bodyPr>
          <a:lstStyle/>
          <a:p>
            <a:pPr>
              <a:buFont typeface="Webdings" pitchFamily="18" charset="2"/>
              <a:buNone/>
            </a:pPr>
            <a:r>
              <a:rPr lang="ru-RU"/>
              <a:t>     Урок неполноценен, если на нем не было эмоционально-смысловых разрядок: </a:t>
            </a:r>
          </a:p>
          <a:p>
            <a:pPr>
              <a:buFont typeface="Webdings" pitchFamily="18" charset="2"/>
              <a:buNone/>
            </a:pPr>
            <a:endParaRPr lang="ru-RU"/>
          </a:p>
          <a:p>
            <a:pPr>
              <a:buFont typeface="Webdings" pitchFamily="18" charset="2"/>
              <a:buNone/>
            </a:pPr>
            <a:endParaRPr lang="ru-RU"/>
          </a:p>
          <a:p>
            <a:r>
              <a:rPr lang="ru-RU"/>
              <a:t>улыбок, </a:t>
            </a:r>
          </a:p>
          <a:p>
            <a:r>
              <a:rPr lang="ru-RU"/>
              <a:t>уместных остроумных шуток, </a:t>
            </a:r>
          </a:p>
          <a:p>
            <a:r>
              <a:rPr lang="ru-RU"/>
              <a:t>использования поговорок, </a:t>
            </a:r>
          </a:p>
          <a:p>
            <a:r>
              <a:rPr lang="ru-RU"/>
              <a:t>афоризмов с комментариями, </a:t>
            </a:r>
          </a:p>
          <a:p>
            <a:r>
              <a:rPr lang="ru-RU"/>
              <a:t>музыкальных минуток и т.д. </a:t>
            </a:r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b="0" i="1" dirty="0">
                <a:solidFill>
                  <a:schemeClr val="accent3"/>
                </a:solidFill>
              </a:rPr>
              <a:t>Преобладающее выражение лица учителя. </a:t>
            </a:r>
          </a:p>
        </p:txBody>
      </p:sp>
      <p:pic>
        <p:nvPicPr>
          <p:cNvPr id="29700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4643446"/>
            <a:ext cx="12001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9705" name="Picture 9" descr="smile318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19475" y="2852738"/>
            <a:ext cx="719138" cy="719137"/>
          </a:xfrm>
          <a:prstGeom prst="rect">
            <a:avLst/>
          </a:prstGeom>
          <a:noFill/>
        </p:spPr>
      </p:pic>
      <p:pic>
        <p:nvPicPr>
          <p:cNvPr id="29709" name="Picture 13" descr="flowers12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877050" y="1628775"/>
            <a:ext cx="2055813" cy="4321175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297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97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9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9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500"/>
                            </p:stCondLst>
                            <p:childTnLst>
                              <p:par>
                                <p:cTn id="3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96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96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97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97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4000"/>
                            </p:stCondLst>
                            <p:childTnLst>
                              <p:par>
                                <p:cTn id="48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97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97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>
          <a:xfrm>
            <a:off x="1676400" y="1989138"/>
            <a:ext cx="7162800" cy="4106862"/>
          </a:xfrm>
        </p:spPr>
        <p:txBody>
          <a:bodyPr/>
          <a:lstStyle/>
          <a:p>
            <a:r>
              <a:rPr lang="ru-RU" sz="2400"/>
              <a:t>Определяется в ходе наблюдения за возрастанием двигательных и пассивных отвлечений школьников в процессе учебной работы. </a:t>
            </a:r>
          </a:p>
          <a:p>
            <a:r>
              <a:rPr lang="ru-RU" sz="2400"/>
              <a:t>Норма - не ранее чем за 5-10 минут до окончания урока. </a:t>
            </a:r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285720" y="285728"/>
            <a:ext cx="6715172" cy="1255713"/>
          </a:xfrm>
        </p:spPr>
        <p:txBody>
          <a:bodyPr>
            <a:noAutofit/>
          </a:bodyPr>
          <a:lstStyle/>
          <a:p>
            <a:pPr algn="just"/>
            <a:r>
              <a:rPr lang="ru-RU" sz="3200" i="1">
                <a:solidFill>
                  <a:schemeClr val="accent3"/>
                </a:solidFill>
              </a:rPr>
              <a:t>Момент наступления утомления учащихся и снижения их учебной активности. </a:t>
            </a:r>
          </a:p>
        </p:txBody>
      </p:sp>
      <p:pic>
        <p:nvPicPr>
          <p:cNvPr id="3072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35825" y="188913"/>
            <a:ext cx="1655763" cy="1319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25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71934" y="4500570"/>
            <a:ext cx="4643470" cy="2120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7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>
          <a:xfrm>
            <a:off x="1676400" y="1700213"/>
            <a:ext cx="7162800" cy="4395787"/>
          </a:xfrm>
        </p:spPr>
        <p:txBody>
          <a:bodyPr>
            <a:normAutofit fontScale="92500" lnSpcReduction="10000"/>
          </a:bodyPr>
          <a:lstStyle/>
          <a:p>
            <a:pPr>
              <a:buFont typeface="Webdings" pitchFamily="18" charset="2"/>
              <a:buNone/>
            </a:pPr>
            <a:endParaRPr lang="ru-RU" dirty="0"/>
          </a:p>
          <a:p>
            <a:pPr>
              <a:buFont typeface="Webdings" pitchFamily="18" charset="2"/>
              <a:buNone/>
            </a:pPr>
            <a:r>
              <a:rPr lang="ru-RU" dirty="0"/>
              <a:t>Желательно, чтобы завершение урока было спокойным: </a:t>
            </a:r>
          </a:p>
          <a:p>
            <a:pPr>
              <a:buFont typeface="Webdings" pitchFamily="18" charset="2"/>
              <a:buNone/>
            </a:pPr>
            <a:endParaRPr lang="ru-RU" dirty="0"/>
          </a:p>
          <a:p>
            <a:r>
              <a:rPr lang="ru-RU" dirty="0"/>
              <a:t>учащиеся имели возможность задать учителю вопросы, </a:t>
            </a:r>
          </a:p>
          <a:p>
            <a:endParaRPr lang="ru-RU" dirty="0"/>
          </a:p>
          <a:p>
            <a:r>
              <a:rPr lang="ru-RU" dirty="0"/>
              <a:t>учитель мог прокомментировать задание на дом, </a:t>
            </a:r>
          </a:p>
          <a:p>
            <a:endParaRPr lang="ru-RU" dirty="0"/>
          </a:p>
          <a:p>
            <a:r>
              <a:rPr lang="ru-RU" dirty="0"/>
              <a:t>попрощаться со школьниками. </a:t>
            </a:r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400" i="1" dirty="0">
                <a:solidFill>
                  <a:srgbClr val="7030A0"/>
                </a:solidFill>
              </a:rPr>
              <a:t>Темп и особенности окончания урока. </a:t>
            </a:r>
          </a:p>
        </p:txBody>
      </p:sp>
      <p:pic>
        <p:nvPicPr>
          <p:cNvPr id="31749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926310"/>
            <a:ext cx="1785918" cy="24455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1751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86644" y="5000636"/>
            <a:ext cx="1676382" cy="1578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317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317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000"/>
                            </p:stCondLst>
                            <p:childTnLst>
                              <p:par>
                                <p:cTn id="2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17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17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>
          <a:xfrm>
            <a:off x="1676400" y="2060575"/>
            <a:ext cx="5848350" cy="4035425"/>
          </a:xfrm>
        </p:spPr>
        <p:txBody>
          <a:bodyPr/>
          <a:lstStyle/>
          <a:p>
            <a:r>
              <a:rPr lang="ru-RU"/>
              <a:t>Интегральным показателем эффективности проведенного занятия можно считать </a:t>
            </a:r>
            <a:r>
              <a:rPr lang="ru-RU" b="1"/>
              <a:t>состояние и вид учеников, выходящих с урока</a:t>
            </a:r>
            <a:r>
              <a:rPr lang="ru-RU"/>
              <a:t>. </a:t>
            </a:r>
          </a:p>
          <a:p>
            <a:endParaRPr lang="ru-RU"/>
          </a:p>
          <a:p>
            <a:r>
              <a:rPr lang="ru-RU"/>
              <a:t>Стоит обратить внимание  и на состояние учителя. </a:t>
            </a:r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5984" y="214290"/>
            <a:ext cx="5040312" cy="1255713"/>
          </a:xfrm>
        </p:spPr>
        <p:txBody>
          <a:bodyPr>
            <a:normAutofit fontScale="90000"/>
          </a:bodyPr>
          <a:lstStyle/>
          <a:p>
            <a:pPr algn="ctr"/>
            <a:r>
              <a:rPr lang="ru-RU" i="1" dirty="0">
                <a:solidFill>
                  <a:schemeClr val="accent1">
                    <a:lumMod val="75000"/>
                  </a:schemeClr>
                </a:solidFill>
              </a:rPr>
              <a:t>Состояние и вид учеников, выходящих с урока</a:t>
            </a:r>
            <a:r>
              <a:rPr lang="ru-RU" dirty="0"/>
              <a:t>. </a:t>
            </a:r>
          </a:p>
        </p:txBody>
      </p:sp>
      <p:pic>
        <p:nvPicPr>
          <p:cNvPr id="3277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29454" y="4500570"/>
            <a:ext cx="2051050" cy="205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2773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88905" y="188913"/>
            <a:ext cx="2239955" cy="22399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3000" fill="hold"/>
                                        <p:tgtEl>
                                          <p:spTgt spid="327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327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3000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3000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8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500"/>
                            </p:stCondLst>
                            <p:childTnLst>
                              <p:par>
                                <p:cTn id="23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14282" y="1481328"/>
            <a:ext cx="8786874" cy="487663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000" dirty="0" smtClean="0"/>
              <a:t> </a:t>
            </a:r>
            <a:r>
              <a:rPr lang="ru-RU" sz="2400" dirty="0" smtClean="0"/>
              <a:t>1</a:t>
            </a:r>
            <a:r>
              <a:rPr lang="ru-RU" sz="2400" dirty="0" smtClean="0"/>
              <a:t>. </a:t>
            </a:r>
            <a:r>
              <a:rPr lang="ru-RU" sz="2400" i="1" dirty="0" smtClean="0"/>
              <a:t>Медико-гигиенические технологии (МГТ). </a:t>
            </a:r>
            <a:endParaRPr lang="ru-RU" sz="2400" i="1" dirty="0" smtClean="0"/>
          </a:p>
          <a:p>
            <a:pPr>
              <a:buNone/>
            </a:pPr>
            <a:r>
              <a:rPr lang="ru-RU" sz="2400" dirty="0" smtClean="0"/>
              <a:t> 2</a:t>
            </a:r>
            <a:r>
              <a:rPr lang="ru-RU" sz="2400" dirty="0" smtClean="0"/>
              <a:t>. </a:t>
            </a:r>
            <a:r>
              <a:rPr lang="ru-RU" sz="2400" i="1" dirty="0" smtClean="0"/>
              <a:t>Физкультурно-оздоровительные технологии (ФОТ</a:t>
            </a:r>
            <a:r>
              <a:rPr lang="ru-RU" sz="2400" i="1" dirty="0" smtClean="0"/>
              <a:t>).</a:t>
            </a:r>
          </a:p>
          <a:p>
            <a:pPr>
              <a:buNone/>
            </a:pPr>
            <a:r>
              <a:rPr lang="ru-RU" sz="2400" dirty="0" smtClean="0"/>
              <a:t> З</a:t>
            </a:r>
            <a:r>
              <a:rPr lang="ru-RU" sz="2400" dirty="0" smtClean="0"/>
              <a:t>. </a:t>
            </a:r>
            <a:r>
              <a:rPr lang="ru-RU" sz="2400" i="1" dirty="0" smtClean="0"/>
              <a:t>Экологические </a:t>
            </a:r>
            <a:r>
              <a:rPr lang="ru-RU" sz="2400" i="1" dirty="0" err="1" smtClean="0"/>
              <a:t>здоровьесберегающие</a:t>
            </a:r>
            <a:r>
              <a:rPr lang="ru-RU" sz="2400" i="1" dirty="0" smtClean="0"/>
              <a:t> технологии (ЭЗТ). </a:t>
            </a:r>
          </a:p>
          <a:p>
            <a:pPr>
              <a:buNone/>
            </a:pPr>
            <a:r>
              <a:rPr lang="ru-RU" sz="2400" i="1" dirty="0" smtClean="0"/>
              <a:t> 4</a:t>
            </a:r>
            <a:r>
              <a:rPr lang="ru-RU" sz="2400" i="1" dirty="0" smtClean="0"/>
              <a:t>. Технологии обеспечения безопасности жизнедеятельности (ТОБЖ).</a:t>
            </a:r>
          </a:p>
          <a:p>
            <a:pPr>
              <a:buNone/>
            </a:pPr>
            <a:r>
              <a:rPr lang="ru-RU" sz="2400" i="1" dirty="0" smtClean="0"/>
              <a:t>5. </a:t>
            </a:r>
            <a:r>
              <a:rPr lang="ru-RU" sz="2400" i="1" dirty="0" err="1" smtClean="0"/>
              <a:t>Здоровьесберегающие</a:t>
            </a:r>
            <a:r>
              <a:rPr lang="ru-RU" sz="2400" i="1" dirty="0" smtClean="0"/>
              <a:t> образовательные технологии (ЗОТ) подразделяются на 3 три подгруппы</a:t>
            </a:r>
            <a:r>
              <a:rPr lang="ru-RU" sz="2400" i="1" dirty="0" smtClean="0"/>
              <a:t>:</a:t>
            </a:r>
          </a:p>
          <a:p>
            <a:pPr>
              <a:lnSpc>
                <a:spcPct val="150000"/>
              </a:lnSpc>
              <a:buClr>
                <a:schemeClr val="accent4">
                  <a:lumMod val="75000"/>
                </a:schemeClr>
              </a:buClr>
            </a:pPr>
            <a:r>
              <a:rPr lang="ru-RU" sz="2200" u="sng" dirty="0" smtClean="0">
                <a:solidFill>
                  <a:srgbClr val="7030A0"/>
                </a:solidFill>
              </a:rPr>
              <a:t>организационно-педагогические технологии (ОПТ</a:t>
            </a:r>
            <a:r>
              <a:rPr lang="ru-RU" sz="2200" u="sng" dirty="0" smtClean="0">
                <a:solidFill>
                  <a:srgbClr val="7030A0"/>
                </a:solidFill>
              </a:rPr>
              <a:t>)</a:t>
            </a:r>
            <a:r>
              <a:rPr lang="ru-RU" sz="2200" dirty="0" smtClean="0">
                <a:solidFill>
                  <a:srgbClr val="7030A0"/>
                </a:solidFill>
              </a:rPr>
              <a:t>,</a:t>
            </a:r>
          </a:p>
          <a:p>
            <a:pPr>
              <a:lnSpc>
                <a:spcPct val="150000"/>
              </a:lnSpc>
              <a:buClr>
                <a:schemeClr val="accent4">
                  <a:lumMod val="75000"/>
                </a:schemeClr>
              </a:buClr>
            </a:pPr>
            <a:r>
              <a:rPr lang="ru-RU" sz="2200" u="sng" dirty="0" smtClean="0">
                <a:solidFill>
                  <a:srgbClr val="7030A0"/>
                </a:solidFill>
              </a:rPr>
              <a:t>психолого-педагогические технологии (ПИТ</a:t>
            </a:r>
            <a:r>
              <a:rPr lang="ru-RU" sz="2200" u="sng" dirty="0" smtClean="0">
                <a:solidFill>
                  <a:srgbClr val="7030A0"/>
                </a:solidFill>
              </a:rPr>
              <a:t>)</a:t>
            </a:r>
            <a:r>
              <a:rPr lang="ru-RU" sz="2200" dirty="0" smtClean="0">
                <a:solidFill>
                  <a:srgbClr val="7030A0"/>
                </a:solidFill>
              </a:rPr>
              <a:t>,</a:t>
            </a:r>
          </a:p>
          <a:p>
            <a:pPr>
              <a:lnSpc>
                <a:spcPct val="150000"/>
              </a:lnSpc>
              <a:buClr>
                <a:schemeClr val="accent4">
                  <a:lumMod val="75000"/>
                </a:schemeClr>
              </a:buClr>
            </a:pPr>
            <a:r>
              <a:rPr lang="ru-RU" sz="2200" u="sng" dirty="0" smtClean="0">
                <a:solidFill>
                  <a:srgbClr val="7030A0"/>
                </a:solidFill>
              </a:rPr>
              <a:t>учебно-воспитательные    технологии    (УВТ)</a:t>
            </a:r>
            <a:endParaRPr lang="ru-RU" sz="2200" dirty="0" smtClean="0">
              <a:solidFill>
                <a:srgbClr val="7030A0"/>
              </a:solidFill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i="1" dirty="0" smtClean="0">
                <a:solidFill>
                  <a:schemeClr val="accent3"/>
                </a:solidFill>
              </a:rPr>
              <a:t>Классификация </a:t>
            </a:r>
            <a:r>
              <a:rPr lang="ru-RU" sz="3200" i="1" dirty="0" err="1" smtClean="0">
                <a:solidFill>
                  <a:schemeClr val="accent3"/>
                </a:solidFill>
              </a:rPr>
              <a:t>здоровьесберегающих</a:t>
            </a:r>
            <a:r>
              <a:rPr lang="ru-RU" sz="3200" i="1" dirty="0" smtClean="0">
                <a:solidFill>
                  <a:schemeClr val="accent3"/>
                </a:solidFill>
              </a:rPr>
              <a:t> технологий:</a:t>
            </a:r>
            <a:endParaRPr lang="ru-RU" sz="3200" i="1" dirty="0">
              <a:solidFill>
                <a:schemeClr val="accent3"/>
              </a:solidFill>
            </a:endParaRPr>
          </a:p>
        </p:txBody>
      </p:sp>
    </p:spTree>
  </p:cSld>
  <p:clrMapOvr>
    <a:masterClrMapping/>
  </p:clrMapOvr>
  <p:transition spd="med" advClick="0" advTm="1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435811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ru-RU" u="sng" dirty="0" smtClean="0"/>
          </a:p>
          <a:p>
            <a:pPr algn="ctr">
              <a:buNone/>
            </a:pPr>
            <a:r>
              <a:rPr lang="ru-RU" u="sng" dirty="0" smtClean="0"/>
              <a:t>Таким </a:t>
            </a:r>
            <a:r>
              <a:rPr lang="ru-RU" u="sng" dirty="0" smtClean="0"/>
              <a:t>образом, все используемые на уроке учителем технологии, педагогические приемы могут быть оценены по критерию влияния их на здоровье учащихся</a:t>
            </a:r>
            <a:r>
              <a:rPr lang="ru-RU" u="sng" dirty="0" smtClean="0"/>
              <a:t>.</a:t>
            </a:r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i="1" u="sng" dirty="0" smtClean="0">
                <a:solidFill>
                  <a:schemeClr val="accent3"/>
                </a:solidFill>
              </a:rPr>
              <a:t>“Здоровье необходимо. Это базис счастья…Добыть здоровье проще, чем </a:t>
            </a:r>
            <a:r>
              <a:rPr lang="ru-RU" i="1" u="sng" dirty="0" smtClean="0">
                <a:solidFill>
                  <a:schemeClr val="accent3"/>
                </a:solidFill>
              </a:rPr>
              <a:t>счастье». </a:t>
            </a:r>
          </a:p>
          <a:p>
            <a:pPr algn="ctr">
              <a:buNone/>
            </a:pPr>
            <a:r>
              <a:rPr lang="ru-RU" sz="2800" b="1" i="1" dirty="0" smtClean="0">
                <a:solidFill>
                  <a:srgbClr val="00808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                             Академик</a:t>
            </a:r>
            <a:r>
              <a:rPr lang="ru-RU" sz="2800" b="1" i="1" dirty="0" smtClean="0">
                <a:solidFill>
                  <a:srgbClr val="00808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хирург Н.М.Амосов.</a:t>
            </a:r>
            <a:endParaRPr lang="ru-RU" i="1" dirty="0" smtClean="0">
              <a:solidFill>
                <a:schemeClr val="accent3"/>
              </a:solidFill>
            </a:endParaRPr>
          </a:p>
          <a:p>
            <a:pPr algn="ctr">
              <a:buNone/>
            </a:pPr>
            <a:endParaRPr lang="ru-RU" i="1" u="sng" dirty="0" smtClean="0">
              <a:solidFill>
                <a:schemeClr val="accent3"/>
              </a:solidFill>
            </a:endParaRPr>
          </a:p>
          <a:p>
            <a:pPr algn="ctr">
              <a:buNone/>
            </a:pPr>
            <a:endParaRPr lang="ru-RU" dirty="0" smtClean="0">
              <a:solidFill>
                <a:schemeClr val="accent3"/>
              </a:solidFill>
            </a:endParaRPr>
          </a:p>
          <a:p>
            <a:pPr algn="ctr">
              <a:buNone/>
            </a:pPr>
            <a:endParaRPr lang="ru-RU" dirty="0">
              <a:solidFill>
                <a:schemeClr val="accent3"/>
              </a:solidFill>
            </a:endParaRPr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8" name="Rectangle 6"/>
          <p:cNvSpPr>
            <a:spLocks noGrp="1" noChangeArrowheads="1"/>
          </p:cNvSpPr>
          <p:nvPr>
            <p:ph sz="half" idx="2"/>
          </p:nvPr>
        </p:nvSpPr>
        <p:spPr>
          <a:xfrm>
            <a:off x="1500166" y="1714488"/>
            <a:ext cx="5929354" cy="285752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sz="2400" i="1" dirty="0" smtClean="0"/>
              <a:t>Н.К.Смирнов</a:t>
            </a:r>
            <a:r>
              <a:rPr lang="ru-RU" sz="2400" i="1" dirty="0"/>
              <a:t>. </a:t>
            </a:r>
            <a:r>
              <a:rPr lang="ru-RU" sz="2400" b="1" i="1" dirty="0" err="1"/>
              <a:t>Здоровьесберегающие</a:t>
            </a:r>
            <a:r>
              <a:rPr lang="ru-RU" sz="2400" b="1" i="1" dirty="0"/>
              <a:t> образовательные технологии и психология здоровья в школе. Издательство «АРКТИ», 2006 г., с.319</a:t>
            </a:r>
            <a:endParaRPr lang="ru-RU" sz="2400" i="1" dirty="0"/>
          </a:p>
          <a:p>
            <a:pPr>
              <a:lnSpc>
                <a:spcPct val="80000"/>
              </a:lnSpc>
            </a:pPr>
            <a:r>
              <a:rPr lang="ru-RU" sz="2400" i="1" dirty="0">
                <a:hlinkClick r:id="rId2"/>
              </a:rPr>
              <a:t>http://office.microsoft.com/ru-ru</a:t>
            </a:r>
            <a:r>
              <a:rPr lang="ru-RU" sz="2400" i="1" dirty="0"/>
              <a:t>, </a:t>
            </a:r>
          </a:p>
          <a:p>
            <a:pPr>
              <a:lnSpc>
                <a:spcPct val="80000"/>
              </a:lnSpc>
            </a:pPr>
            <a:r>
              <a:rPr lang="ru-RU" sz="2400" i="1" dirty="0">
                <a:hlinkClick r:id="rId3"/>
              </a:rPr>
              <a:t>http://fantasyflash.ru</a:t>
            </a:r>
            <a:r>
              <a:rPr lang="ru-RU" sz="2400" i="1" dirty="0"/>
              <a:t> </a:t>
            </a:r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400" i="1" dirty="0" smtClean="0"/>
              <a:t>Использовались материалы:</a:t>
            </a:r>
            <a:br>
              <a:rPr lang="ru-RU" sz="4400" i="1" dirty="0" smtClean="0"/>
            </a:b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3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3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337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000"/>
                            </p:stCondLst>
                            <p:childTnLst>
                              <p:par>
                                <p:cTn id="11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3" dur="3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4" dur="3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5" dur="3000"/>
                                        <p:tgtEl>
                                          <p:spTgt spid="337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9" dur="3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0" dur="3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1" dur="3000"/>
                                        <p:tgtEl>
                                          <p:spTgt spid="337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755650" y="1412875"/>
            <a:ext cx="8083550" cy="518477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1500"/>
              <a:t>Гигиенические условия в классе (кабинете);</a:t>
            </a:r>
          </a:p>
          <a:p>
            <a:pPr>
              <a:lnSpc>
                <a:spcPct val="80000"/>
              </a:lnSpc>
            </a:pPr>
            <a:r>
              <a:rPr lang="ru-RU" sz="1500"/>
              <a:t>Число видов учебной деятельности, используемых учителем;</a:t>
            </a:r>
          </a:p>
          <a:p>
            <a:pPr>
              <a:lnSpc>
                <a:spcPct val="80000"/>
              </a:lnSpc>
            </a:pPr>
            <a:r>
              <a:rPr lang="ru-RU" sz="1500"/>
              <a:t>Средняя продолжительность и частота чередования различных видов учебной деятельности;</a:t>
            </a:r>
          </a:p>
          <a:p>
            <a:pPr>
              <a:lnSpc>
                <a:spcPct val="80000"/>
              </a:lnSpc>
            </a:pPr>
            <a:r>
              <a:rPr lang="ru-RU" sz="1500"/>
              <a:t>Число использованных учителем видов преподавания;</a:t>
            </a:r>
          </a:p>
          <a:p>
            <a:pPr>
              <a:lnSpc>
                <a:spcPct val="80000"/>
              </a:lnSpc>
            </a:pPr>
            <a:r>
              <a:rPr lang="ru-RU" sz="1500"/>
              <a:t>Средняя продолжительность и частота чередования различных видов учебной деятельности. </a:t>
            </a:r>
          </a:p>
          <a:p>
            <a:pPr>
              <a:lnSpc>
                <a:spcPct val="80000"/>
              </a:lnSpc>
            </a:pPr>
            <a:r>
              <a:rPr lang="ru-RU" sz="1500"/>
              <a:t>Чередование видов преподавания;</a:t>
            </a:r>
          </a:p>
          <a:p>
            <a:pPr>
              <a:lnSpc>
                <a:spcPct val="80000"/>
              </a:lnSpc>
            </a:pPr>
            <a:r>
              <a:rPr lang="ru-RU" sz="1500"/>
              <a:t>Использование методов, способствующих активизации инициативы и творческого самовыражения учащихся;</a:t>
            </a:r>
          </a:p>
          <a:p>
            <a:pPr>
              <a:lnSpc>
                <a:spcPct val="80000"/>
              </a:lnSpc>
            </a:pPr>
            <a:r>
              <a:rPr lang="ru-RU" sz="1500"/>
              <a:t>Умение учителя использовать возможности показа видеоматериалов;</a:t>
            </a:r>
          </a:p>
          <a:p>
            <a:pPr>
              <a:lnSpc>
                <a:spcPct val="80000"/>
              </a:lnSpc>
            </a:pPr>
            <a:r>
              <a:rPr lang="ru-RU" sz="1500"/>
              <a:t>Позы учащихся и их чередование в зависимости от характера выполняемой работы;</a:t>
            </a:r>
          </a:p>
          <a:p>
            <a:pPr>
              <a:lnSpc>
                <a:spcPct val="80000"/>
              </a:lnSpc>
            </a:pPr>
            <a:r>
              <a:rPr lang="ru-RU" sz="1500"/>
              <a:t>Физкультминутки и физкультпаузы;</a:t>
            </a:r>
          </a:p>
          <a:p>
            <a:pPr>
              <a:lnSpc>
                <a:spcPct val="80000"/>
              </a:lnSpc>
            </a:pPr>
            <a:r>
              <a:rPr lang="ru-RU" sz="1500"/>
              <a:t>Включение в содержательную часть урока вопросов, связанных со здоровьем и здоровым образом жизни;</a:t>
            </a:r>
          </a:p>
          <a:p>
            <a:pPr>
              <a:lnSpc>
                <a:spcPct val="80000"/>
              </a:lnSpc>
            </a:pPr>
            <a:r>
              <a:rPr lang="ru-RU" sz="1500"/>
              <a:t>Наличие у учащихся мотивации к учебной деятельности на уроке;</a:t>
            </a:r>
          </a:p>
          <a:p>
            <a:pPr>
              <a:lnSpc>
                <a:spcPct val="80000"/>
              </a:lnSpc>
            </a:pPr>
            <a:r>
              <a:rPr lang="ru-RU" sz="1500"/>
              <a:t>Благоприятный психологический климат на уроке;</a:t>
            </a:r>
          </a:p>
          <a:p>
            <a:pPr>
              <a:lnSpc>
                <a:spcPct val="80000"/>
              </a:lnSpc>
            </a:pPr>
            <a:r>
              <a:rPr lang="ru-RU" sz="1500"/>
              <a:t>Преобладающее выражение лица учителя;</a:t>
            </a:r>
          </a:p>
          <a:p>
            <a:pPr>
              <a:lnSpc>
                <a:spcPct val="80000"/>
              </a:lnSpc>
            </a:pPr>
            <a:r>
              <a:rPr lang="ru-RU" sz="1500"/>
              <a:t>Момент наступления утомления учащихся и снижения их учебной активности;</a:t>
            </a:r>
          </a:p>
          <a:p>
            <a:pPr>
              <a:lnSpc>
                <a:spcPct val="80000"/>
              </a:lnSpc>
            </a:pPr>
            <a:r>
              <a:rPr lang="ru-RU" sz="1500"/>
              <a:t>Темп и особенности окончания урока;</a:t>
            </a:r>
          </a:p>
          <a:p>
            <a:pPr>
              <a:lnSpc>
                <a:spcPct val="80000"/>
              </a:lnSpc>
            </a:pPr>
            <a:r>
              <a:rPr lang="ru-RU" sz="1500"/>
              <a:t>Состояние и вид учеников, выходящих с урока.</a:t>
            </a:r>
            <a:r>
              <a:rPr lang="ru-RU" sz="1200"/>
              <a:t> </a:t>
            </a:r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228600"/>
            <a:ext cx="8083550" cy="1112838"/>
          </a:xfrm>
        </p:spPr>
        <p:txBody>
          <a:bodyPr>
            <a:normAutofit fontScale="90000"/>
          </a:bodyPr>
          <a:lstStyle/>
          <a:p>
            <a:r>
              <a:rPr lang="ru-RU" sz="2400" i="1" dirty="0"/>
              <a:t>При </a:t>
            </a:r>
            <a:r>
              <a:rPr lang="ru-RU" sz="2400" i="1" dirty="0" err="1" smtClean="0"/>
              <a:t>сохраненияи</a:t>
            </a:r>
            <a:r>
              <a:rPr lang="ru-RU" sz="2400" i="1" dirty="0" smtClean="0"/>
              <a:t> здоровья </a:t>
            </a:r>
            <a:r>
              <a:rPr lang="ru-RU" sz="2400" i="1" dirty="0"/>
              <a:t>школьников, целесообразно обратить внимание на следующие аспекты урока:</a:t>
            </a:r>
            <a:r>
              <a:rPr lang="ru-RU" sz="2400" dirty="0"/>
              <a:t> </a:t>
            </a:r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1676400" y="1484313"/>
            <a:ext cx="7162800" cy="4611687"/>
          </a:xfrm>
        </p:spPr>
        <p:txBody>
          <a:bodyPr>
            <a:normAutofit fontScale="85000" lnSpcReduction="20000"/>
          </a:bodyPr>
          <a:lstStyle/>
          <a:p>
            <a:r>
              <a:rPr lang="ru-RU" dirty="0"/>
              <a:t>чистота,</a:t>
            </a:r>
          </a:p>
          <a:p>
            <a:endParaRPr lang="ru-RU" dirty="0"/>
          </a:p>
          <a:p>
            <a:r>
              <a:rPr lang="ru-RU" dirty="0"/>
              <a:t> температура и свежесть воздуха, </a:t>
            </a:r>
          </a:p>
          <a:p>
            <a:endParaRPr lang="ru-RU" dirty="0"/>
          </a:p>
          <a:p>
            <a:r>
              <a:rPr lang="ru-RU" dirty="0"/>
              <a:t>рациональность освещения класса и доски, </a:t>
            </a:r>
          </a:p>
          <a:p>
            <a:endParaRPr lang="ru-RU" dirty="0"/>
          </a:p>
          <a:p>
            <a:r>
              <a:rPr lang="ru-RU" dirty="0"/>
              <a:t>наличие/отсутствие монотонных, неприятных раздражителей и т. п. </a:t>
            </a:r>
          </a:p>
          <a:p>
            <a:endParaRPr lang="ru-RU" dirty="0"/>
          </a:p>
          <a:p>
            <a:endParaRPr lang="ru-RU" dirty="0"/>
          </a:p>
          <a:p>
            <a:pPr algn="just">
              <a:buFont typeface="Webdings" pitchFamily="18" charset="2"/>
              <a:buNone/>
            </a:pPr>
            <a:r>
              <a:rPr lang="ru-RU" dirty="0"/>
              <a:t>     Следует отметить, что утомляемость школьников и риск аллергических расстройств в немалой степени зависят от соблюдения этих простых условий. </a:t>
            </a:r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 smtClean="0"/>
              <a:t>              Гигиенические </a:t>
            </a:r>
            <a:r>
              <a:rPr lang="ru-RU" sz="2400" dirty="0"/>
              <a:t>условия в классе (кабинете): </a:t>
            </a:r>
          </a:p>
        </p:txBody>
      </p:sp>
      <p:pic>
        <p:nvPicPr>
          <p:cNvPr id="1741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357166"/>
            <a:ext cx="1979613" cy="156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7413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72330" y="1000108"/>
            <a:ext cx="1639888" cy="187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7414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4282" y="3786190"/>
            <a:ext cx="1416050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7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500"/>
                            </p:stCondLst>
                            <p:childTnLst>
                              <p:par>
                                <p:cTn id="34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74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228600"/>
            <a:ext cx="8588375" cy="762000"/>
          </a:xfrm>
        </p:spPr>
        <p:txBody>
          <a:bodyPr>
            <a:normAutofit fontScale="90000"/>
          </a:bodyPr>
          <a:lstStyle/>
          <a:p>
            <a:r>
              <a:rPr lang="ru-RU" sz="2400"/>
              <a:t>Число видов учебной деятельности, используемых учителем: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143000"/>
            <a:ext cx="5435600" cy="5526088"/>
          </a:xfrm>
        </p:spPr>
        <p:txBody>
          <a:bodyPr>
            <a:normAutofit fontScale="85000" lnSpcReduction="20000"/>
          </a:bodyPr>
          <a:lstStyle/>
          <a:p>
            <a:endParaRPr lang="ru-RU" sz="1600" b="1" dirty="0"/>
          </a:p>
          <a:p>
            <a:endParaRPr lang="ru-RU" sz="1600" b="1" dirty="0"/>
          </a:p>
          <a:p>
            <a:endParaRPr lang="ru-RU" sz="1600" b="1" dirty="0"/>
          </a:p>
          <a:p>
            <a:endParaRPr lang="ru-RU" sz="1600" b="1" dirty="0"/>
          </a:p>
          <a:p>
            <a:endParaRPr lang="ru-RU" sz="1600" b="1" dirty="0"/>
          </a:p>
          <a:p>
            <a:endParaRPr lang="ru-RU" sz="1600" b="1" dirty="0"/>
          </a:p>
          <a:p>
            <a:endParaRPr lang="ru-RU" sz="1600" b="1" dirty="0"/>
          </a:p>
          <a:p>
            <a:endParaRPr lang="ru-RU" sz="1600" b="1" dirty="0"/>
          </a:p>
          <a:p>
            <a:pPr>
              <a:buFont typeface="Webdings" pitchFamily="18" charset="2"/>
              <a:buNone/>
            </a:pPr>
            <a:r>
              <a:rPr lang="ru-RU" sz="1600" b="1" dirty="0"/>
              <a:t>     </a:t>
            </a:r>
          </a:p>
          <a:p>
            <a:pPr>
              <a:buFont typeface="Webdings" pitchFamily="18" charset="2"/>
              <a:buNone/>
            </a:pPr>
            <a:r>
              <a:rPr lang="ru-RU" sz="1600" b="1" dirty="0"/>
              <a:t>      </a:t>
            </a:r>
            <a:r>
              <a:rPr lang="ru-RU" b="1" dirty="0"/>
              <a:t>Нормой считается 4-7 видов за урок.</a:t>
            </a:r>
            <a:r>
              <a:rPr lang="ru-RU" dirty="0"/>
              <a:t> Однообразность урока способствует утомляемости школьников. Вместе с тем вам необходимо помнить, что частая смена одной деятельности на другую требует от учащихся дополнительных адаптационных усилий. Это также способствует росту утомляемости. </a:t>
            </a:r>
          </a:p>
        </p:txBody>
      </p:sp>
      <p:sp>
        <p:nvSpPr>
          <p:cNvPr id="18439" name="Rectangle 7"/>
          <p:cNvSpPr>
            <a:spLocks noGrp="1" noChangeArrowheads="1"/>
          </p:cNvSpPr>
          <p:nvPr>
            <p:ph sz="quarter" idx="2"/>
          </p:nvPr>
        </p:nvSpPr>
        <p:spPr>
          <a:xfrm>
            <a:off x="5334000" y="692150"/>
            <a:ext cx="3810000" cy="3384550"/>
          </a:xfrm>
        </p:spPr>
        <p:txBody>
          <a:bodyPr>
            <a:normAutofit fontScale="77500" lnSpcReduction="20000"/>
          </a:bodyPr>
          <a:lstStyle/>
          <a:p>
            <a:r>
              <a:rPr lang="ru-RU">
                <a:latin typeface="Times New Roman" pitchFamily="18" charset="0"/>
              </a:rPr>
              <a:t>опрос учащихся, </a:t>
            </a:r>
          </a:p>
          <a:p>
            <a:r>
              <a:rPr lang="ru-RU">
                <a:latin typeface="Times New Roman" pitchFamily="18" charset="0"/>
              </a:rPr>
              <a:t>письмо, </a:t>
            </a:r>
          </a:p>
          <a:p>
            <a:r>
              <a:rPr lang="ru-RU">
                <a:latin typeface="Times New Roman" pitchFamily="18" charset="0"/>
              </a:rPr>
              <a:t>чтение, </a:t>
            </a:r>
          </a:p>
          <a:p>
            <a:r>
              <a:rPr lang="ru-RU">
                <a:latin typeface="Times New Roman" pitchFamily="18" charset="0"/>
              </a:rPr>
              <a:t>слушание, </a:t>
            </a:r>
          </a:p>
          <a:p>
            <a:r>
              <a:rPr lang="ru-RU">
                <a:latin typeface="Times New Roman" pitchFamily="18" charset="0"/>
              </a:rPr>
              <a:t>рассказ, </a:t>
            </a:r>
          </a:p>
          <a:p>
            <a:r>
              <a:rPr lang="ru-RU">
                <a:latin typeface="Times New Roman" pitchFamily="18" charset="0"/>
              </a:rPr>
              <a:t>рассматривание наглядных пособий, </a:t>
            </a:r>
          </a:p>
          <a:p>
            <a:r>
              <a:rPr lang="ru-RU">
                <a:latin typeface="Times New Roman" pitchFamily="18" charset="0"/>
              </a:rPr>
              <a:t>ответы на вопросы, </a:t>
            </a:r>
          </a:p>
          <a:p>
            <a:r>
              <a:rPr lang="ru-RU">
                <a:latin typeface="Times New Roman" pitchFamily="18" charset="0"/>
              </a:rPr>
              <a:t>решение примеров, задач, </a:t>
            </a:r>
          </a:p>
          <a:p>
            <a:r>
              <a:rPr lang="ru-RU">
                <a:latin typeface="Times New Roman" pitchFamily="18" charset="0"/>
              </a:rPr>
              <a:t>практические занятия и т. д</a:t>
            </a:r>
            <a:r>
              <a:rPr lang="ru-RU" sz="1600"/>
              <a:t>. </a:t>
            </a:r>
          </a:p>
          <a:p>
            <a:endParaRPr lang="ru-RU" sz="1600"/>
          </a:p>
        </p:txBody>
      </p:sp>
      <p:pic>
        <p:nvPicPr>
          <p:cNvPr id="18437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56324" y="3896867"/>
            <a:ext cx="2201889" cy="2772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8438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57554" y="571480"/>
            <a:ext cx="1785950" cy="25529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8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184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84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84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84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84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84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84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000"/>
                            </p:stCondLst>
                            <p:childTnLst>
                              <p:par>
                                <p:cTn id="40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84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500"/>
                            </p:stCondLst>
                            <p:childTnLst>
                              <p:par>
                                <p:cTn id="44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184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0"/>
                            </p:stCondLst>
                            <p:childTnLst>
                              <p:par>
                                <p:cTn id="51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184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1676400" y="2492375"/>
            <a:ext cx="7162800" cy="3603625"/>
          </a:xfrm>
        </p:spPr>
        <p:txBody>
          <a:bodyPr>
            <a:normAutofit lnSpcReduction="10000"/>
          </a:bodyPr>
          <a:lstStyle/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r>
              <a:rPr lang="ru-RU" dirty="0"/>
              <a:t>Ориентировочная норма: 7-10 минут. </a:t>
            </a:r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1000100" y="714356"/>
            <a:ext cx="7162800" cy="1616075"/>
          </a:xfrm>
        </p:spPr>
        <p:txBody>
          <a:bodyPr>
            <a:normAutofit fontScale="90000"/>
          </a:bodyPr>
          <a:lstStyle/>
          <a:p>
            <a:pPr algn="ctr"/>
            <a:r>
              <a:rPr lang="ru-RU" i="1" dirty="0">
                <a:solidFill>
                  <a:schemeClr val="accent6">
                    <a:lumMod val="75000"/>
                  </a:schemeClr>
                </a:solidFill>
              </a:rPr>
              <a:t>Средняя продолжительность и частота чередования различных видов учебной деятельности </a:t>
            </a:r>
          </a:p>
        </p:txBody>
      </p:sp>
      <p:pic>
        <p:nvPicPr>
          <p:cNvPr id="19460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868" y="2571744"/>
            <a:ext cx="2951162" cy="2951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10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1000"/>
                                        <p:tgtEl>
                                          <p:spTgt spid="19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1676400" y="1143000"/>
            <a:ext cx="7162800" cy="5715000"/>
          </a:xfrm>
        </p:spPr>
        <p:txBody>
          <a:bodyPr>
            <a:normAutofit fontScale="92500" lnSpcReduction="10000"/>
          </a:bodyPr>
          <a:lstStyle/>
          <a:p>
            <a:endParaRPr lang="ru-RU"/>
          </a:p>
          <a:p>
            <a:r>
              <a:rPr lang="ru-RU"/>
              <a:t>словесный, </a:t>
            </a:r>
          </a:p>
          <a:p>
            <a:endParaRPr lang="ru-RU"/>
          </a:p>
          <a:p>
            <a:pPr algn="ctr"/>
            <a:endParaRPr lang="ru-RU"/>
          </a:p>
          <a:p>
            <a:pPr algn="ctr"/>
            <a:r>
              <a:rPr lang="ru-RU"/>
              <a:t>наглядный, </a:t>
            </a:r>
          </a:p>
          <a:p>
            <a:pPr algn="ctr"/>
            <a:endParaRPr lang="ru-RU"/>
          </a:p>
          <a:p>
            <a:pPr algn="ctr"/>
            <a:endParaRPr lang="ru-RU"/>
          </a:p>
          <a:p>
            <a:pPr algn="ctr"/>
            <a:r>
              <a:rPr lang="ru-RU"/>
              <a:t>аудиовизуальный, </a:t>
            </a:r>
          </a:p>
          <a:p>
            <a:pPr algn="ctr"/>
            <a:endParaRPr lang="ru-RU"/>
          </a:p>
          <a:p>
            <a:pPr algn="ctr"/>
            <a:endParaRPr lang="ru-RU"/>
          </a:p>
          <a:p>
            <a:r>
              <a:rPr lang="ru-RU"/>
              <a:t>самостоятельная работа и др. </a:t>
            </a:r>
          </a:p>
          <a:p>
            <a:endParaRPr lang="ru-RU"/>
          </a:p>
          <a:p>
            <a:endParaRPr lang="ru-RU"/>
          </a:p>
          <a:p>
            <a:pPr algn="ctr">
              <a:buFont typeface="Webdings" pitchFamily="18" charset="2"/>
              <a:buNone/>
            </a:pPr>
            <a:r>
              <a:rPr lang="ru-RU" sz="2400" b="1"/>
              <a:t>Норма - не менее трех за урок. </a:t>
            </a:r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/>
              <a:t>Число использованных учителем видов преподавания: </a:t>
            </a:r>
          </a:p>
        </p:txBody>
      </p:sp>
      <p:pic>
        <p:nvPicPr>
          <p:cNvPr id="2048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95513" y="2060575"/>
            <a:ext cx="1276350" cy="1798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485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64163" y="1268413"/>
            <a:ext cx="1512887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486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235825" y="2492375"/>
            <a:ext cx="1162050" cy="151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487" name="Picture 7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000892" y="4357694"/>
            <a:ext cx="1368425" cy="1354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0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0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0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000"/>
                            </p:stCondLst>
                            <p:childTnLst>
                              <p:par>
                                <p:cTn id="44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204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20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0"/>
                            </p:stCondLst>
                            <p:childTnLst>
                              <p:par>
                                <p:cTn id="55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2048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  <a:p>
            <a:r>
              <a:rPr lang="ru-RU"/>
              <a:t>не позже чем через 10-15 минут. </a:t>
            </a:r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/>
              <a:t>Чередование видов преподавания </a:t>
            </a:r>
          </a:p>
        </p:txBody>
      </p:sp>
      <p:pic>
        <p:nvPicPr>
          <p:cNvPr id="2150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27313" y="1916113"/>
            <a:ext cx="3771900" cy="3887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1676400" y="2133600"/>
            <a:ext cx="7162800" cy="4724400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ru-RU" sz="2200" dirty="0"/>
              <a:t>методы свободного выбора (свободная беседа, выбор действия, его способа, выбор приемов взаимодействия, свобода творчества и т.д.); </a:t>
            </a:r>
          </a:p>
          <a:p>
            <a:pPr>
              <a:buFont typeface="Wingdings" pitchFamily="2" charset="2"/>
              <a:buChar char="Ø"/>
            </a:pPr>
            <a:r>
              <a:rPr lang="ru-RU" sz="2200" dirty="0"/>
              <a:t>активные методы (ученики в роли учителя, чтение действием, обсуждение в группах, ролевая игра, дискуссия, семинар и др.); </a:t>
            </a:r>
          </a:p>
          <a:p>
            <a:pPr>
              <a:buFont typeface="Wingdings" pitchFamily="2" charset="2"/>
              <a:buChar char="Ø"/>
            </a:pPr>
            <a:r>
              <a:rPr lang="ru-RU" sz="2200" dirty="0"/>
              <a:t>методы, направленные на самопознание и развитие (интеллекта, эмоций, общения, воображения, самооценки и </a:t>
            </a:r>
          </a:p>
          <a:p>
            <a:pPr>
              <a:buFont typeface="Wingdings" pitchFamily="2" charset="2"/>
              <a:buNone/>
            </a:pPr>
            <a:r>
              <a:rPr lang="ru-RU" sz="2200" dirty="0"/>
              <a:t>    </a:t>
            </a:r>
            <a:r>
              <a:rPr lang="ru-RU" sz="2200" dirty="0" err="1"/>
              <a:t>взаимооценки</a:t>
            </a:r>
            <a:r>
              <a:rPr lang="ru-RU" sz="2200" dirty="0"/>
              <a:t>) и др. </a:t>
            </a:r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228600"/>
            <a:ext cx="7162800" cy="1905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i="1" dirty="0">
                <a:solidFill>
                  <a:schemeClr val="accent1">
                    <a:lumMod val="75000"/>
                  </a:schemeClr>
                </a:solidFill>
              </a:rPr>
              <a:t>Использование методов, способствующих активизации инициативы и творческого самовыражения учащихся, которые позволяют им превратиться в субъекты деятельности. Это:</a:t>
            </a:r>
          </a:p>
        </p:txBody>
      </p:sp>
      <p:pic>
        <p:nvPicPr>
          <p:cNvPr id="22533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31100" y="5038725"/>
            <a:ext cx="1612900" cy="181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2534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9700" y="188913"/>
            <a:ext cx="1570038" cy="2160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81</TotalTime>
  <Words>976</Words>
  <Application>Microsoft Office PowerPoint</Application>
  <PresentationFormat>Экран (4:3)</PresentationFormat>
  <Paragraphs>162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Открытая</vt:lpstr>
      <vt:lpstr>«Здоровьесберегающие образовательные технологии в школе».</vt:lpstr>
      <vt:lpstr>Классификация здоровьесберегающих технологий:</vt:lpstr>
      <vt:lpstr>При сохраненияи здоровья школьников, целесообразно обратить внимание на следующие аспекты урока: </vt:lpstr>
      <vt:lpstr>              Гигиенические условия в классе (кабинете): </vt:lpstr>
      <vt:lpstr>Число видов учебной деятельности, используемых учителем:</vt:lpstr>
      <vt:lpstr>Средняя продолжительность и частота чередования различных видов учебной деятельности </vt:lpstr>
      <vt:lpstr>Число использованных учителем видов преподавания: </vt:lpstr>
      <vt:lpstr>Чередование видов преподавания </vt:lpstr>
      <vt:lpstr>Использование методов, способствующих активизации инициативы и творческого самовыражения учащихся, которые позволяют им превратиться в субъекты деятельности. Это:</vt:lpstr>
      <vt:lpstr>Умение учителя использовать возможности показа видеоматериалов </vt:lpstr>
      <vt:lpstr>Позы учащихся и их чередование в зависимости от характера выполняемой работы. </vt:lpstr>
      <vt:lpstr>Физкультминутки и  физкультпаузы </vt:lpstr>
      <vt:lpstr>Включение в содержательную часть урока вопросов, связанных со здоровьем и здоровым образом жизни. </vt:lpstr>
      <vt:lpstr>Наличие у учащихся мотивации к учебной деятельности на уроке: </vt:lpstr>
      <vt:lpstr>Благоприятный психологический климат на уроке.</vt:lpstr>
      <vt:lpstr>Преобладающее выражение лица учителя. </vt:lpstr>
      <vt:lpstr>Момент наступления утомления учащихся и снижения их учебной активности. </vt:lpstr>
      <vt:lpstr>Темп и особенности окончания урока. </vt:lpstr>
      <vt:lpstr>Состояние и вид учеников, выходящих с урока. </vt:lpstr>
      <vt:lpstr>Слайд 20</vt:lpstr>
      <vt:lpstr>Использовались материалы: </vt:lpstr>
    </vt:vector>
  </TitlesOfParts>
  <Company>Домашний ПК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Анализ проведения урока с позиции технологии здоровьесбережения.</dc:title>
  <dc:creator>SamLab.ws</dc:creator>
  <cp:lastModifiedBy>SamLab.ws</cp:lastModifiedBy>
  <cp:revision>8</cp:revision>
  <dcterms:created xsi:type="dcterms:W3CDTF">2010-08-20T13:44:19Z</dcterms:created>
  <dcterms:modified xsi:type="dcterms:W3CDTF">2010-08-23T18:32:43Z</dcterms:modified>
</cp:coreProperties>
</file>