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  <p:sldId id="256" r:id="rId3"/>
    <p:sldId id="261" r:id="rId4"/>
    <p:sldId id="265" r:id="rId5"/>
    <p:sldId id="272" r:id="rId6"/>
    <p:sldId id="271" r:id="rId7"/>
    <p:sldId id="270" r:id="rId8"/>
    <p:sldId id="275" r:id="rId9"/>
    <p:sldId id="274" r:id="rId10"/>
    <p:sldId id="277" r:id="rId11"/>
    <p:sldId id="267" r:id="rId12"/>
    <p:sldId id="278" r:id="rId13"/>
    <p:sldId id="279" r:id="rId14"/>
    <p:sldId id="280" r:id="rId15"/>
    <p:sldId id="281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1" autoAdjust="0"/>
    <p:restoredTop sz="94643" autoAdjust="0"/>
  </p:normalViewPr>
  <p:slideViewPr>
    <p:cSldViewPr>
      <p:cViewPr>
        <p:scale>
          <a:sx n="100" d="100"/>
          <a:sy n="100" d="100"/>
        </p:scale>
        <p:origin x="-217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54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9EECB-7B60-40CF-88B3-1E1CF69C6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ACED-ABC8-4F81-A6E5-ED24C2F11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3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327B-8726-4B88-BCC8-42A2C98A8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2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59B2-AD98-498D-A9CD-80578AD90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8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2868A-CCFD-4FBF-B403-109C8BBD8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8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0F4B-A6A7-425E-A241-DFCC19A99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8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29D7-365C-49EB-9E1C-63AE3E3BF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9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63F2B-DAFA-4369-84E6-C2B25295D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1121-0BB8-4CA2-A16B-D9D09799D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24937-6822-4C1D-B3BD-D9D52D3C3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3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DBE3-51EF-477F-BA08-C517D23F0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8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44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1591151-34F9-4C1A-875F-38B70DA3F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196975"/>
            <a:ext cx="8101012" cy="4391025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Методы </a:t>
            </a:r>
            <a:br>
              <a:rPr lang="ru-RU" sz="4800" smtClean="0"/>
            </a:br>
            <a:r>
              <a:rPr lang="ru-RU" sz="4800" smtClean="0"/>
              <a:t>предэкзаменационного повторения раздела</a:t>
            </a:r>
            <a:br>
              <a:rPr lang="ru-RU" sz="4800" smtClean="0"/>
            </a:br>
            <a:r>
              <a:rPr lang="ru-RU" sz="4800" smtClean="0"/>
              <a:t>«Растения.Бактерии.</a:t>
            </a:r>
            <a:br>
              <a:rPr lang="ru-RU" sz="4800" smtClean="0"/>
            </a:br>
            <a:r>
              <a:rPr lang="ru-RU" sz="4800" smtClean="0"/>
              <a:t>Грибы.Лишайники.»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Примеры заданий для отработки вышеуказанных блоков с использованием мультимедийной установки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(Каждая картинка должна идти на отдельном слайде)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1" descr="клетка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21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12" descr="Клетка 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3429000"/>
            <a:ext cx="30003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13" descr="Микроскоп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13" y="0"/>
            <a:ext cx="321945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14" descr="Продольный разрез молодого корня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8725" y="0"/>
            <a:ext cx="28352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15" descr="Строение семян двудольных растений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88" y="3357563"/>
            <a:ext cx="3071812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Рисунок 16" descr="Побег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0" y="3357563"/>
            <a:ext cx="28575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46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50" y="0"/>
            <a:ext cx="324008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Водоросль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3" descr="Гриб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38" y="0"/>
            <a:ext cx="2792412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4" descr="Лишайник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71875"/>
            <a:ext cx="30003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5" descr="хвощ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3571875"/>
            <a:ext cx="31432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Рисунок 6" descr="Папоротник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0138" y="3357563"/>
            <a:ext cx="2963862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116-11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3071813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2" descr="119-121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13" y="571500"/>
            <a:ext cx="3000375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семена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1143000"/>
            <a:ext cx="3071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" descr="149-15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63550"/>
            <a:ext cx="3519488" cy="546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3" descr="15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431800"/>
            <a:ext cx="3643312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Семейство цветковые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0" y="214313"/>
            <a:ext cx="4572000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6237287"/>
          </a:xfrm>
        </p:spPr>
        <p:txBody>
          <a:bodyPr/>
          <a:lstStyle/>
          <a:p>
            <a:pPr algn="ctr" eaLnBrk="1" hangingPunct="1"/>
            <a:r>
              <a:rPr lang="ru-RU" sz="5400" smtClean="0">
                <a:latin typeface="Britannic Bold" pitchFamily="34" charset="0"/>
              </a:rPr>
              <a:t>Спасибо </a:t>
            </a:r>
            <a:br>
              <a:rPr lang="ru-RU" sz="5400" smtClean="0">
                <a:latin typeface="Britannic Bold" pitchFamily="34" charset="0"/>
              </a:rPr>
            </a:br>
            <a:r>
              <a:rPr lang="ru-RU" sz="5400" smtClean="0">
                <a:latin typeface="Britannic Bold" pitchFamily="34" charset="0"/>
              </a:rPr>
              <a:t>за </a:t>
            </a:r>
            <a:br>
              <a:rPr lang="ru-RU" sz="5400" smtClean="0">
                <a:latin typeface="Britannic Bold" pitchFamily="34" charset="0"/>
              </a:rPr>
            </a:br>
            <a:r>
              <a:rPr lang="ru-RU" sz="5400" smtClean="0">
                <a:latin typeface="Britannic Bold" pitchFamily="34" charset="0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11188" y="0"/>
            <a:ext cx="7416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400"/>
              <a:t>             </a:t>
            </a:r>
            <a:r>
              <a:rPr lang="ru-RU" sz="1400">
                <a:cs typeface="Times New Roman" pitchFamily="18" charset="0"/>
              </a:rPr>
              <a:t>                    </a:t>
            </a:r>
            <a:r>
              <a:rPr lang="ru-RU" sz="1400"/>
              <a:t>  </a:t>
            </a:r>
            <a:r>
              <a:rPr lang="ru-RU" sz="1400"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Результаты ГИА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>
                <a:latin typeface="Times New Roman" pitchFamily="18" charset="0"/>
              </a:rPr>
              <a:t>         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(качество знаний)</a:t>
            </a:r>
            <a:endParaRPr lang="ru-RU" sz="2000" b="1">
              <a:latin typeface="Times New Roman" pitchFamily="18" charset="0"/>
            </a:endParaRPr>
          </a:p>
          <a:p>
            <a:pPr algn="ctr"/>
            <a:endParaRPr lang="ru-RU" sz="2000" b="1">
              <a:latin typeface="Times New Roman" pitchFamily="18" charset="0"/>
            </a:endParaRPr>
          </a:p>
          <a:p>
            <a:endParaRPr lang="ru-RU" sz="1600" b="1">
              <a:latin typeface="Times New Roman" pitchFamily="18" charset="0"/>
            </a:endParaRPr>
          </a:p>
          <a:p>
            <a:pPr eaLnBrk="0" hangingPunct="0"/>
            <a:endParaRPr lang="ru-RU" sz="1600" b="1"/>
          </a:p>
        </p:txBody>
      </p:sp>
      <p:graphicFrame>
        <p:nvGraphicFramePr>
          <p:cNvPr id="2146" name="Group 98"/>
          <p:cNvGraphicFramePr>
            <a:graphicFrameLocks noGrp="1"/>
          </p:cNvGraphicFramePr>
          <p:nvPr/>
        </p:nvGraphicFramePr>
        <p:xfrm>
          <a:off x="827088" y="1052513"/>
          <a:ext cx="7200900" cy="2233611"/>
        </p:xfrm>
        <a:graphic>
          <a:graphicData uri="http://schemas.openxmlformats.org/drawingml/2006/table">
            <a:tbl>
              <a:tblPr/>
              <a:tblGrid>
                <a:gridCol w="1735137"/>
                <a:gridCol w="2009775"/>
                <a:gridCol w="1728788"/>
                <a:gridCol w="1727200"/>
              </a:tblGrid>
              <a:tr h="839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Тренировоч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работа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Экзамен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 за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2009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(7 чел)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(23 чел)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58%-январь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84%-март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1" name="Rectangle 82"/>
          <p:cNvSpPr>
            <a:spLocks noChangeArrowheads="1"/>
          </p:cNvSpPr>
          <p:nvPr/>
        </p:nvSpPr>
        <p:spPr bwMode="auto">
          <a:xfrm>
            <a:off x="642938" y="3429000"/>
            <a:ext cx="77152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314325" algn="l"/>
              </a:tabLst>
            </a:pPr>
            <a:r>
              <a:rPr lang="ru-RU" sz="1400">
                <a:cs typeface="Times New Roman" pitchFamily="18" charset="0"/>
              </a:rPr>
              <a:t>	</a:t>
            </a:r>
            <a:r>
              <a:rPr lang="ru-RU" sz="1600">
                <a:cs typeface="Times New Roman" pitchFamily="18" charset="0"/>
              </a:rPr>
              <a:t>Из перечня элементов содержания, проверяемых заданиями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экз</a:t>
            </a:r>
            <a:r>
              <a:rPr lang="ru-RU" sz="1600">
                <a:latin typeface="Times New Roman" pitchFamily="18" charset="0"/>
              </a:rPr>
              <a:t>аменационной</a:t>
            </a:r>
            <a:r>
              <a:rPr lang="ru-RU" sz="1600">
                <a:cs typeface="Times New Roman" pitchFamily="18" charset="0"/>
              </a:rPr>
              <a:t> работы на ГИА:</a:t>
            </a:r>
            <a:endParaRPr lang="ru-RU" sz="1600"/>
          </a:p>
          <a:p>
            <a:pPr eaLnBrk="0" hangingPunct="0">
              <a:tabLst>
                <a:tab pos="314325" algn="l"/>
              </a:tabLst>
            </a:pPr>
            <a:r>
              <a:rPr lang="ru-RU" sz="1600">
                <a:cs typeface="Times New Roman" pitchFamily="18" charset="0"/>
              </a:rPr>
              <a:t>3.1 Царство Бактерии. Роль бактерий в природе, жизни человека и собственной деятельности</a:t>
            </a:r>
            <a:endParaRPr lang="ru-RU" sz="1600"/>
          </a:p>
          <a:p>
            <a:pPr eaLnBrk="0" hangingPunct="0">
              <a:tabLst>
                <a:tab pos="314325" algn="l"/>
              </a:tabLst>
            </a:pPr>
            <a:r>
              <a:rPr lang="ru-RU" sz="1600">
                <a:cs typeface="Times New Roman" pitchFamily="18" charset="0"/>
              </a:rPr>
              <a:t>3.2  Царство Грибы. Роль грибов в природе, жизни человека и собственной деятельности.</a:t>
            </a:r>
            <a:endParaRPr lang="ru-RU" sz="1600"/>
          </a:p>
          <a:p>
            <a:pPr eaLnBrk="0" hangingPunct="0">
              <a:tabLst>
                <a:tab pos="314325" algn="l"/>
              </a:tabLst>
            </a:pPr>
            <a:r>
              <a:rPr lang="ru-RU" sz="1600">
                <a:cs typeface="Times New Roman" pitchFamily="18" charset="0"/>
              </a:rPr>
              <a:t>Роль лишайников в природе, жизни человека и собственной деятельности</a:t>
            </a:r>
            <a:endParaRPr lang="ru-RU" sz="1600"/>
          </a:p>
          <a:p>
            <a:pPr eaLnBrk="0" hangingPunct="0">
              <a:tabLst>
                <a:tab pos="314325" algn="l"/>
              </a:tabLst>
            </a:pPr>
            <a:r>
              <a:rPr lang="ru-RU" sz="1600"/>
              <a:t>3.3  </a:t>
            </a:r>
            <a:r>
              <a:rPr lang="ru-RU" sz="1600">
                <a:cs typeface="Times New Roman" pitchFamily="18" charset="0"/>
              </a:rPr>
              <a:t>Царство Растения. Роль растений в природе, жизни человека и собственной деятельности.</a:t>
            </a:r>
            <a:endParaRPr lang="ru-RU" sz="1600"/>
          </a:p>
          <a:p>
            <a:pPr eaLnBrk="0" hangingPunct="0">
              <a:tabLst>
                <a:tab pos="314325" algn="l"/>
              </a:tabLst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755650" y="3178175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14313" y="357188"/>
            <a:ext cx="8786812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/>
              <a:t>При планировании работы по повторению этих разделов, необходимо учитывать перечень требований к уровню подготовки выпускников, составленных на основе раздела «Требования к уровню подготовки выпускников» Федерального компонента государственных стандартов основного общего и среднего (полного) общего образования:</a:t>
            </a:r>
            <a:endParaRPr lang="en-US" sz="2400"/>
          </a:p>
          <a:p>
            <a:pPr algn="ctr"/>
            <a:r>
              <a:rPr lang="ru-RU" sz="2400" u="sng"/>
              <a:t>1. Знать /понимать </a:t>
            </a:r>
            <a:r>
              <a:rPr lang="ru-RU" sz="2400"/>
              <a:t>     </a:t>
            </a:r>
          </a:p>
          <a:p>
            <a:r>
              <a:rPr lang="ru-RU" sz="2400"/>
              <a:t>– признаки биологических объектов</a:t>
            </a:r>
          </a:p>
          <a:p>
            <a:r>
              <a:rPr lang="ru-RU" sz="2400"/>
              <a:t>- сущность биологических процессов (роста, развития, размножения, дыхания, питания)</a:t>
            </a:r>
          </a:p>
          <a:p>
            <a:pPr algn="ctr"/>
            <a:r>
              <a:rPr lang="ru-RU" sz="2400" u="sng"/>
              <a:t>2. Уметь Объяснять и изучать</a:t>
            </a:r>
            <a:endParaRPr lang="ru-RU" sz="2400"/>
          </a:p>
          <a:p>
            <a:r>
              <a:rPr lang="ru-RU" sz="2400"/>
              <a:t>- биологические объекты и результаты опытов</a:t>
            </a:r>
          </a:p>
          <a:p>
            <a:r>
              <a:rPr lang="ru-RU" sz="2400"/>
              <a:t>- родство, общность происхождения и эволюцию растений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285750"/>
            <a:ext cx="9144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u="sng"/>
              <a:t>   </a:t>
            </a:r>
            <a:r>
              <a:rPr lang="ru-RU" sz="2400" u="sng"/>
              <a:t>Распознавать</a:t>
            </a:r>
            <a:endParaRPr lang="ru-RU" sz="2400"/>
          </a:p>
          <a:p>
            <a:r>
              <a:rPr lang="ru-RU" sz="2400"/>
              <a:t>- органоиды и части клетки( на рисунках и фото), органы цветковых растений;</a:t>
            </a:r>
          </a:p>
          <a:p>
            <a:r>
              <a:rPr lang="ru-RU" sz="2400"/>
              <a:t> -растения  разных отделов , классов, культурные растения съедобные и ядовитые грибы</a:t>
            </a:r>
          </a:p>
          <a:p>
            <a:pPr algn="ctr"/>
            <a:r>
              <a:rPr lang="ru-RU" sz="2400" u="sng"/>
              <a:t>Сравнивать </a:t>
            </a:r>
            <a:endParaRPr lang="en-US" sz="2400" u="sng"/>
          </a:p>
          <a:p>
            <a:r>
              <a:rPr lang="en-US" sz="2400"/>
              <a:t>-</a:t>
            </a:r>
            <a:r>
              <a:rPr lang="ru-RU" sz="2400"/>
              <a:t>биологические объекты и делать выводы</a:t>
            </a:r>
          </a:p>
          <a:p>
            <a:pPr algn="ctr"/>
            <a:r>
              <a:rPr lang="ru-RU" sz="2400" b="1" u="sng"/>
              <a:t>3. Использовать приобретенные знания</a:t>
            </a:r>
            <a:endParaRPr lang="ru-RU" sz="2400"/>
          </a:p>
          <a:p>
            <a:pPr algn="ctr"/>
            <a:r>
              <a:rPr lang="ru-RU" sz="2400"/>
              <a:t> в практической деятельности и повседневой жизни для:</a:t>
            </a:r>
          </a:p>
          <a:p>
            <a:pPr>
              <a:buFontTx/>
              <a:buChar char="-"/>
            </a:pPr>
            <a:r>
              <a:rPr lang="ru-RU" sz="2400"/>
              <a:t>профилактики заболеваний, вызываемых растениями, бактериями, грибами</a:t>
            </a:r>
          </a:p>
          <a:p>
            <a:pPr>
              <a:buFontTx/>
              <a:buChar char="-"/>
            </a:pPr>
            <a:r>
              <a:rPr lang="ru-RU" sz="2400"/>
              <a:t>выращивания и размножения культурных растений </a:t>
            </a:r>
            <a:endParaRPr lang="en-US" sz="2400"/>
          </a:p>
          <a:p>
            <a:pPr algn="ctr">
              <a:buFontTx/>
              <a:buChar char="-"/>
            </a:pPr>
            <a:r>
              <a:rPr lang="ru-RU" sz="2400"/>
              <a:t>Задания экзаменационной работы предусматривает проверку результатов усвоения знаний и овладение умениями учащимися на уровнях:</a:t>
            </a:r>
          </a:p>
          <a:p>
            <a:pPr algn="ctr"/>
            <a:r>
              <a:rPr lang="ru-RU" sz="2400"/>
              <a:t>воспроизводить знания, применять З и У в знакомой, измененной и</a:t>
            </a:r>
            <a:r>
              <a:rPr lang="en-US" sz="2400"/>
              <a:t> </a:t>
            </a:r>
            <a:r>
              <a:rPr lang="ru-RU" sz="2400"/>
              <a:t>новой ситуациях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6583362"/>
          </a:xfrm>
        </p:spPr>
        <p:txBody>
          <a:bodyPr/>
          <a:lstStyle/>
          <a:p>
            <a:pPr eaLnBrk="1" hangingPunct="1"/>
            <a:r>
              <a:rPr lang="ru-RU" sz="2800" b="1" smtClean="0"/>
              <a:t>Планирование занятий:</a:t>
            </a:r>
            <a:br>
              <a:rPr lang="ru-RU" sz="2800" b="1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400" smtClean="0"/>
              <a:t>1) Общее знакомство с растениями</a:t>
            </a:r>
            <a:br>
              <a:rPr lang="ru-RU" sz="2400" smtClean="0"/>
            </a:br>
            <a:r>
              <a:rPr lang="ru-RU" sz="2400" smtClean="0"/>
              <a:t>2) Клеточное строение</a:t>
            </a:r>
            <a:br>
              <a:rPr lang="ru-RU" sz="2400" smtClean="0"/>
            </a:br>
            <a:r>
              <a:rPr lang="ru-RU" sz="2400" smtClean="0"/>
              <a:t>3) Семя. Корень</a:t>
            </a:r>
            <a:br>
              <a:rPr lang="ru-RU" sz="2400" smtClean="0"/>
            </a:br>
            <a:r>
              <a:rPr lang="ru-RU" sz="2400" smtClean="0"/>
              <a:t>4 ) Побег. Лист. Стебель</a:t>
            </a:r>
            <a:br>
              <a:rPr lang="ru-RU" sz="2400" smtClean="0"/>
            </a:br>
            <a:r>
              <a:rPr lang="ru-RU" sz="2400" smtClean="0"/>
              <a:t>5)  Вегетативное размножение</a:t>
            </a:r>
            <a:br>
              <a:rPr lang="ru-RU" sz="2400" smtClean="0"/>
            </a:br>
            <a:r>
              <a:rPr lang="ru-RU" sz="2400" smtClean="0"/>
              <a:t>6) Бактерии.Грибы.Лишайники</a:t>
            </a:r>
            <a:br>
              <a:rPr lang="ru-RU" sz="2400" smtClean="0"/>
            </a:br>
            <a:r>
              <a:rPr lang="ru-RU" sz="2400" smtClean="0"/>
              <a:t>7) Водоросли. Мхи.Папоротники.Голосеменные</a:t>
            </a:r>
            <a:br>
              <a:rPr lang="ru-RU" sz="2400" smtClean="0"/>
            </a:br>
            <a:r>
              <a:rPr lang="ru-RU" sz="2400" smtClean="0"/>
              <a:t>8) Систематика</a:t>
            </a:r>
            <a:br>
              <a:rPr lang="ru-RU" sz="2400" smtClean="0"/>
            </a:br>
            <a:r>
              <a:rPr lang="ru-RU" sz="2400" smtClean="0"/>
              <a:t> </a:t>
            </a:r>
            <a:br>
              <a:rPr lang="ru-RU" sz="2400" smtClean="0"/>
            </a:b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805756" y="157163"/>
            <a:ext cx="799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 dirty="0">
                <a:cs typeface="Times New Roman" pitchFamily="18" charset="0"/>
              </a:rPr>
              <a:t>Блоки </a:t>
            </a:r>
            <a:r>
              <a:rPr lang="ru-RU" sz="2000" dirty="0">
                <a:latin typeface="Times New Roman" pitchFamily="18" charset="0"/>
              </a:rPr>
              <a:t>отработки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</a:rPr>
              <a:t>требований  к </a:t>
            </a:r>
            <a:r>
              <a:rPr lang="ru-RU" sz="2000" dirty="0"/>
              <a:t>ЗУН </a:t>
            </a:r>
            <a:r>
              <a:rPr lang="ru-RU" sz="2000" dirty="0">
                <a:latin typeface="Times New Roman" pitchFamily="18" charset="0"/>
              </a:rPr>
              <a:t>(Знаю-объясняю-применяю</a:t>
            </a:r>
            <a:r>
              <a:rPr lang="ru-RU" dirty="0"/>
              <a:t>)</a:t>
            </a:r>
          </a:p>
        </p:txBody>
      </p:sp>
      <p:graphicFrame>
        <p:nvGraphicFramePr>
          <p:cNvPr id="103527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5433"/>
              </p:ext>
            </p:extLst>
          </p:nvPr>
        </p:nvGraphicFramePr>
        <p:xfrm>
          <a:off x="611187" y="554038"/>
          <a:ext cx="7921625" cy="6035618"/>
        </p:xfrm>
        <a:graphic>
          <a:graphicData uri="http://schemas.openxmlformats.org/drawingml/2006/table">
            <a:tbl>
              <a:tblPr/>
              <a:tblGrid>
                <a:gridCol w="2851150"/>
                <a:gridCol w="2705100"/>
                <a:gridCol w="2365375"/>
              </a:tblGrid>
              <a:tr h="5681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Анатомо-морфологический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Биологич.процессы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Практика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1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Биологические особенности, строение, многообразие, значение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Функции и обеспечивающее их                    строение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Ход работы, результаты,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выводы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3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Растения(жизн.формы, высшие и низшие)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Бактерии,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Грибы,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Лишайники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Органы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Клетка, ткани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Побег, стебель, лист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Корень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Цветок, плод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Семя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Отделы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Семейства цветковых растен.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Фенологические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Бесполое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Половое размножение,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Фотосинтез,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Питание,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Дыхание,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Испарение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Увеличительн.приборы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Клетка кожицы лука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Фотосинтез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Дыхание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Прорастание семян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Проведение веществ по стеблю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Способы вегетативного размножения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3" name="Rectangle 82"/>
          <p:cNvSpPr>
            <a:spLocks noChangeArrowheads="1"/>
          </p:cNvSpPr>
          <p:nvPr/>
        </p:nvSpPr>
        <p:spPr bwMode="auto">
          <a:xfrm>
            <a:off x="0" y="6056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357188" y="428417"/>
            <a:ext cx="86439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 eaLnBrk="0" hangingPunct="0"/>
            <a:r>
              <a:rPr lang="ru-RU" sz="2400" b="1" dirty="0"/>
              <a:t>Методы:</a:t>
            </a:r>
          </a:p>
          <a:p>
            <a:pPr marL="342900" indent="-342900" eaLnBrk="0" hangingPunct="0">
              <a:buFontTx/>
              <a:buAutoNum type="arabicParenR"/>
            </a:pPr>
            <a:r>
              <a:rPr lang="ru-RU" sz="2400" dirty="0"/>
              <a:t>Наглядный   (гербарии, рисунки в учебнике при домашней подготовке, контроль знаний при помощи презентаций)</a:t>
            </a:r>
          </a:p>
          <a:p>
            <a:pPr marL="342900" indent="-342900" eaLnBrk="0" hangingPunct="0"/>
            <a:r>
              <a:rPr lang="ru-RU" sz="2400" dirty="0"/>
              <a:t>2) Графический   ( конспект, создание обобщающих таблиц, презентаций по темам и блокам отработки знаний, выполнение письменных заданий, создание учащимися собственных заданий по принципу построения заданий ГИА)</a:t>
            </a:r>
          </a:p>
          <a:p>
            <a:pPr marL="342900" indent="-342900" eaLnBrk="0" hangingPunct="0"/>
            <a:r>
              <a:rPr lang="ru-RU" sz="2400" dirty="0"/>
              <a:t>3) Практический    (выполнение лабораторных работ, работа с микроскопом)</a:t>
            </a:r>
          </a:p>
          <a:p>
            <a:pPr marL="342900" indent="-342900" eaLnBrk="0" hangingPunct="0"/>
            <a:r>
              <a:rPr lang="ru-RU" sz="2400" dirty="0"/>
              <a:t>4) </a:t>
            </a:r>
            <a:r>
              <a:rPr lang="ru-RU" sz="2400" dirty="0" smtClean="0"/>
              <a:t>Поисковый (вопросы, </a:t>
            </a:r>
            <a:r>
              <a:rPr lang="ru-RU" sz="2400" dirty="0" err="1" smtClean="0"/>
              <a:t>ситуац</a:t>
            </a:r>
            <a:r>
              <a:rPr lang="ru-RU" sz="2400" dirty="0" smtClean="0"/>
              <a:t>. задания)</a:t>
            </a:r>
            <a:endParaRPr lang="ru-RU" sz="2400" dirty="0"/>
          </a:p>
          <a:p>
            <a:pPr marL="342900" indent="-342900" eaLnBrk="0" hangingPunct="0"/>
            <a:r>
              <a:rPr lang="ru-RU" sz="2400" dirty="0"/>
              <a:t>5) </a:t>
            </a:r>
            <a:r>
              <a:rPr lang="ru-RU" sz="2400" dirty="0" smtClean="0"/>
              <a:t>Проблемный (вопросы, </a:t>
            </a:r>
            <a:r>
              <a:rPr lang="ru-RU" sz="2400" dirty="0" err="1" smtClean="0"/>
              <a:t>ситуац</a:t>
            </a:r>
            <a:r>
              <a:rPr lang="ru-RU" sz="2400" dirty="0" smtClean="0"/>
              <a:t>. задания)</a:t>
            </a:r>
            <a:endParaRPr lang="ru-RU" sz="2400" dirty="0"/>
          </a:p>
          <a:p>
            <a:pPr marL="342900" indent="-342900" eaLnBrk="0" hangingPunct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"/>
            <a:ext cx="9144000" cy="5988050"/>
          </a:xfrm>
        </p:spPr>
        <p:txBody>
          <a:bodyPr/>
          <a:lstStyle/>
          <a:p>
            <a:pPr eaLnBrk="1" hangingPunct="1"/>
            <a:r>
              <a:rPr lang="ru-RU" sz="2200" smtClean="0"/>
              <a:t>В контрольных заданиях отрабатываются основные требования, изложенные ранее, с применением тренировочных тестов в электронном варианте,  из тренировочных сборников.</a:t>
            </a:r>
          </a:p>
          <a:p>
            <a:pPr eaLnBrk="1" hangingPunct="1"/>
            <a:r>
              <a:rPr lang="ru-RU" sz="2200" smtClean="0"/>
              <a:t>Особое внимание следует уделять проблемным вопросам, сравнению, сопоставлению, так как это входит в контрольные элементы повышенного и высокого уровня, которые в большинстве случаев вызывают затруднения у учащихся. Например: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Чем отличаются по строению мхи от водорослей?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Как можно установить родство мхов с водорослями?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Почему покрытосеменные заняли господствующее положение на Земле?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Почему рыхление- это сухой полив?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Почему между внешне схожими нитчатой водорослью и плесневым грибом нет родства?</a:t>
            </a:r>
          </a:p>
          <a:p>
            <a:pPr eaLnBrk="1" hangingPunct="1"/>
            <a:r>
              <a:rPr lang="ru-RU" sz="2400" smtClean="0">
                <a:latin typeface="Times New Roman" pitchFamily="18" charset="0"/>
              </a:rPr>
              <a:t>Почему в сельском хозяйстве тщательно сортируют семена и проверяют их на всхожесть?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8002587" cy="5543550"/>
          </a:xfrm>
        </p:spPr>
        <p:txBody>
          <a:bodyPr/>
          <a:lstStyle/>
          <a:p>
            <a:pPr eaLnBrk="1" hangingPunct="1"/>
            <a:r>
              <a:rPr lang="ru-RU" sz="2000" smtClean="0"/>
              <a:t>Подберите соответствия:</a:t>
            </a:r>
            <a:br>
              <a:rPr lang="ru-RU" sz="2000" smtClean="0"/>
            </a:br>
            <a:r>
              <a:rPr lang="ru-RU" sz="1800" smtClean="0">
                <a:latin typeface="Times New Roman" pitchFamily="18" charset="0"/>
              </a:rPr>
              <a:t>Виды жилкования у некоторых цветковых растений.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А) Параллельное   -------------------------------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Б) Дуговое               -------------------------------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В. Сетчатое(Пальчатое)------------------------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1. Пшеница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2. осока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3. крапива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4. ландыш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5. подорожник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6. одуванчик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/>
              <a:t>А также задания, типа:    Найди ошибку в тексте</a:t>
            </a:r>
            <a:br>
              <a:rPr lang="ru-RU" sz="1800" smtClean="0"/>
            </a:br>
            <a:r>
              <a:rPr lang="ru-RU" sz="1800" smtClean="0"/>
              <a:t>                                          Допиши определение</a:t>
            </a:r>
            <a:br>
              <a:rPr lang="ru-RU" sz="1800" smtClean="0"/>
            </a:br>
            <a:r>
              <a:rPr lang="ru-RU" sz="1800" smtClean="0"/>
              <a:t>                                          Вставь пропущенное слово</a:t>
            </a:r>
            <a:br>
              <a:rPr lang="ru-RU" sz="1800" smtClean="0"/>
            </a:br>
            <a:r>
              <a:rPr lang="ru-RU" sz="1800" smtClean="0"/>
              <a:t>            К какому отделу (сем-ву,классу) принадлежит изображенное        растение?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дяные знаки">
  <a:themeElements>
    <a:clrScheme name="1_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1_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291</TotalTime>
  <Words>488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1_Водяные знаки</vt:lpstr>
      <vt:lpstr>Методы  предэкзаменационного повторения раздела «Растения.Бактерии. Грибы.Лишайники.» </vt:lpstr>
      <vt:lpstr>Презентация PowerPoint</vt:lpstr>
      <vt:lpstr>Презентация PowerPoint</vt:lpstr>
      <vt:lpstr>Презентация PowerPoint</vt:lpstr>
      <vt:lpstr>Планирование занятий:  1) Общее знакомство с растениями 2) Клеточное строение 3) Семя. Корень 4 ) Побег. Лист. Стебель 5)  Вегетативное размножение 6) Бактерии.Грибы.Лишайники 7) Водоросли. Мхи.Папоротники.Голосеменные 8) Систематика   </vt:lpstr>
      <vt:lpstr>Презентация PowerPoint</vt:lpstr>
      <vt:lpstr>Презентация PowerPoint</vt:lpstr>
      <vt:lpstr>Презентация PowerPoint</vt:lpstr>
      <vt:lpstr>Подберите соответствия: Виды жилкования у некоторых цветковых растений. А) Параллельное   ------------------------------- Б) Дуговое               ------------------------------- В. Сетчатое(Пальчатое)------------------------ 1. Пшеница 2. осока 3. крапива 4. ландыш 5. подорожник 6. одуванчик  А также задания, типа:    Найди ошибку в тексте                                           Допиши определение                                           Вставь пропущенное слово             К какому отделу (сем-ву,классу) принадлежит изображенное        растение?</vt:lpstr>
      <vt:lpstr>Примеры заданий для отработки вышеуказанных блоков с использованием мультимедийной установки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 внимание!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BEST</cp:lastModifiedBy>
  <cp:revision>32</cp:revision>
  <dcterms:created xsi:type="dcterms:W3CDTF">2004-07-28T22:17:58Z</dcterms:created>
  <dcterms:modified xsi:type="dcterms:W3CDTF">2012-02-04T10:21:56Z</dcterms:modified>
</cp:coreProperties>
</file>