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>
        <p:scale>
          <a:sx n="50" d="100"/>
          <a:sy n="50" d="100"/>
        </p:scale>
        <p:origin x="-432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425F2-D105-497F-8254-EBB41724E75C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7DFD0-7AB0-47BB-9F4C-ECE34753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D109EE-4C37-4EA4-AFDC-8B61F5E8CB7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DFD0-7AB0-47BB-9F4C-ECE347537AEC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DFD0-7AB0-47BB-9F4C-ECE347537AEC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82333-10EB-46F5-B8FB-344E4378E2B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DFD0-7AB0-47BB-9F4C-ECE347537AE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DFD0-7AB0-47BB-9F4C-ECE347537AE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DFD0-7AB0-47BB-9F4C-ECE347537AE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DFD0-7AB0-47BB-9F4C-ECE347537AE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DFD0-7AB0-47BB-9F4C-ECE347537AEC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E7DFD0-7AB0-47BB-9F4C-ECE347537AEC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836EE-C9B8-42E8-A2B8-24C4BAAF0B6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september.ru/r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" TargetMode="External"/><Relationship Id="rId5" Type="http://schemas.openxmlformats.org/officeDocument/2006/relationships/hyperlink" Target="http://www.school.edu.ru/" TargetMode="External"/><Relationship Id="rId4" Type="http://schemas.openxmlformats.org/officeDocument/2006/relationships/hyperlink" Target="http://www.9151394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wmf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914656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Интерактивная деятельность    в образовательном процессе.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3" y="4500570"/>
            <a:ext cx="4640262" cy="2000243"/>
          </a:xfrm>
        </p:spPr>
        <p:txBody>
          <a:bodyPr>
            <a:normAutofit/>
          </a:bodyPr>
          <a:lstStyle/>
          <a:p>
            <a:pPr marR="0"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Романова Л. А.,</a:t>
            </a:r>
          </a:p>
          <a:p>
            <a:pPr marR="0"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</a:t>
            </a:r>
          </a:p>
          <a:p>
            <a:pPr marR="0" algn="l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МОУ «Парбигская </a:t>
            </a:r>
            <a:r>
              <a:rPr lang="ru-RU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сош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r>
              <a:rPr lang="ru-RU" b="1" dirty="0" smtClean="0"/>
              <a:t>Литература и источники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 fontScale="85000"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Новые педагогические и информационные технологии в системе образования. Под ред. Е.С.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- М., 2000.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«Развитие критического мышления на уроке» Под ред. С.И. Заир-Бек, И.В.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Муштавинская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-  М., «Просвещение», 2004.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Г. К. Современные образовательные технологии. М., 1998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Ткачев В. О. Применение компьютерных технологий на уроках английского языка. – АЯШ 3(11)/ 2005.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http://www.1september.ru/ru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www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.9151394.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http://www.school.edu.ru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http://images.yandex.ru/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180975" y="260350"/>
            <a:ext cx="9540875" cy="10080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Актуальность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Users\Людмила\Documents\картинки1\россия\i[28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57298"/>
            <a:ext cx="2500298" cy="18708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0" y="3429000"/>
            <a:ext cx="3000364" cy="2554545"/>
          </a:xfrm>
          <a:prstGeom prst="rect">
            <a:avLst/>
          </a:prstGeom>
          <a:ln w="158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Модернизация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образования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это задача общенациональной важности. Преподавателям придется пройти свой путь, чтобы обновить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подходы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 внедрению современных образовательных технологий...»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В.В. Путин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7" descr="BD07205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1428736"/>
            <a:ext cx="2286016" cy="2000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Picture 2" descr="C:\Program Files\Microsoft Office\MEDIA\CAGCAT10\j0301252.wmf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3643306" y="3429000"/>
            <a:ext cx="1829714" cy="15654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3" name="Стрелка вниз 12"/>
          <p:cNvSpPr/>
          <p:nvPr/>
        </p:nvSpPr>
        <p:spPr>
          <a:xfrm rot="2877789">
            <a:off x="5357202" y="2217738"/>
            <a:ext cx="714380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9134754">
            <a:off x="2907324" y="2174467"/>
            <a:ext cx="714380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500826" y="3714752"/>
            <a:ext cx="2428892" cy="707886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Не хочу учиться!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Хочу жениться!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868" y="5072074"/>
            <a:ext cx="2428892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???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interactive learning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(англ.) обозначает обучение, основанное на  взаимодействии.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Интерактивная деятельность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на уроках предполагает организацию и развитие диалогового общения, которое ведет к взаимопониманию, взаимодействию, к совместному решению общих задач.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86834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Интеракция (режим работы)</a:t>
            </a:r>
            <a:endParaRPr lang="ru-RU" sz="40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285860"/>
            <a:ext cx="6758006" cy="53578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Учитель – ученик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Учитель – малая группа,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Учитель – класс,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Ученик – ученик,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Ученик – компьютер,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Ученик – малая группа,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Малая группа – малая группа,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Ученик – класс,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Малая группа – класс. </a:t>
            </a:r>
          </a:p>
        </p:txBody>
      </p:sp>
      <p:pic>
        <p:nvPicPr>
          <p:cNvPr id="9" name="Picture 14" descr="j029548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2214546" cy="1263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4" descr="j03356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1928802"/>
            <a:ext cx="1764101" cy="1400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Людмила\Documents\картинки\школа\deva19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2643182"/>
            <a:ext cx="1686723" cy="1785942"/>
          </a:xfrm>
          <a:prstGeom prst="rect">
            <a:avLst/>
          </a:prstGeom>
          <a:noFill/>
        </p:spPr>
      </p:pic>
      <p:pic>
        <p:nvPicPr>
          <p:cNvPr id="3075" name="Picture 3" descr="C:\Users\Людмила\Documents\разное\фото\фото 4 класс открытый урок\SDC1237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3500438"/>
            <a:ext cx="1928794" cy="1419301"/>
          </a:xfrm>
          <a:prstGeom prst="rect">
            <a:avLst/>
          </a:prstGeom>
          <a:noFill/>
        </p:spPr>
      </p:pic>
      <p:pic>
        <p:nvPicPr>
          <p:cNvPr id="3076" name="Picture 4" descr="C:\Users\Людмила\Documents\разное\фото\фото 4 класс открытый урок\SDC12378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86512" y="5500702"/>
            <a:ext cx="2677912" cy="1357298"/>
          </a:xfrm>
          <a:prstGeom prst="rect">
            <a:avLst/>
          </a:prstGeom>
          <a:noFill/>
        </p:spPr>
      </p:pic>
      <p:pic>
        <p:nvPicPr>
          <p:cNvPr id="3077" name="Picture 5" descr="C:\Users\Людмила\Documents\разное\фото\школа\открытый урок\SDC10653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14282" y="4786322"/>
            <a:ext cx="1738333" cy="1303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Интерактивные технологии: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Педагогика сотрудничества;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Развивающее обучение;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Игровое обучение;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Проблемная технология; 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Модульное обучение;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Контекстное обучение  (стратегия РКМЧП);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ИКТ - технологии;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Исследовательские технологии;</a:t>
            </a:r>
          </a:p>
          <a:p>
            <a:pPr lvl="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 проектов.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Формы интерактивной деятельности: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50072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Работа в парах, малых группах;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Обучающие игры (ролевые, имитационные, деловые);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Использование общественных ресурсов (приглашение специалиста, экскурсия);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Интерактивная лекция, лекция с проблемным изложением;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Творческие задания;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Дискуссия;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Дебаты;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Конференция;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Семинар;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Круглый стол.</a:t>
            </a:r>
          </a:p>
          <a:p>
            <a:endParaRPr lang="ru-RU" dirty="0"/>
          </a:p>
        </p:txBody>
      </p:sp>
      <p:pic>
        <p:nvPicPr>
          <p:cNvPr id="5" name="Picture 13" descr="j03433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714884"/>
            <a:ext cx="197869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C:\Users\Людмила\Documents\картинки\начальные классы\p8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15206" y="5143512"/>
            <a:ext cx="1442587" cy="1208654"/>
          </a:xfrm>
          <a:prstGeom prst="rect">
            <a:avLst/>
          </a:prstGeom>
          <a:noFill/>
        </p:spPr>
      </p:pic>
      <p:pic>
        <p:nvPicPr>
          <p:cNvPr id="2051" name="Picture 3" descr="C:\Users\Людмила\Documents\картинки\школа\64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1785926"/>
            <a:ext cx="1514216" cy="1159889"/>
          </a:xfrm>
          <a:prstGeom prst="rect">
            <a:avLst/>
          </a:prstGeom>
          <a:noFill/>
        </p:spPr>
      </p:pic>
      <p:pic>
        <p:nvPicPr>
          <p:cNvPr id="2052" name="Picture 4" descr="C:\Users\Людмила\Documents\разное\фото\SDC1219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3714752"/>
            <a:ext cx="1714512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500042"/>
            <a:ext cx="4143404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atin typeface="Times New Roman" pitchFamily="18" charset="0"/>
                <a:cs typeface="Times New Roman" pitchFamily="18" charset="0"/>
              </a:rPr>
              <a:t>Роль учителя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7150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информатор – эксперт:</a:t>
            </a:r>
            <a:r>
              <a:rPr lang="ru-R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учитель излагает текстовый материал, демонстрирует видеоряд, отвечает на вопросы участников, отслеживает результаты процесса и т.д. </a:t>
            </a:r>
          </a:p>
          <a:p>
            <a:pPr lvl="0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организатор:</a:t>
            </a:r>
            <a:r>
              <a:rPr lang="ru-R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налаживает взаимодействие учащихся с социальным и физическим окружением (разбивает на подгруппы, побуждает учеников самостоятельно собирать данные, координирует выполнение заданий, подготовку мини - презентаций и т.д.). </a:t>
            </a:r>
          </a:p>
          <a:p>
            <a:pPr lvl="0"/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консультант:</a:t>
            </a:r>
            <a:r>
              <a:rPr lang="ru-R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учитель помогает искать решения уже поставленных задач, самостоятельно ставить новые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Правила организации интерактивной деятельности: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Правило первое.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Вовлечение в работу всех учеников.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Правило второе.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Создание атмосферы доброжелательности и взаимной поддержки.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Правило третье.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Создание комфортных условий для выполнения задания, чтобы участники могли пересаживаться, работая в группах. 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Правило четвертое.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Важно, чтобы каждый был услышан.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Правило пятое.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Соблюдение регламента, правил работы в группах.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1571612"/>
            <a:ext cx="8686800" cy="4752988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Интерактивная деятельность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обучение, погруженное в общение, оно сохраняет конечную цель и основное содержание предмета, но видоизменяет формы и приемы ведения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урока. 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ходе интерактивного обучения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учащиеся учатся критически мыслить, решать сложные проблемы на основе анализа информации, принимать продуманные решения, участвовать в дискуссиях, общаться с другими людьми.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Интерактивные формы и методы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относятся к числу инновационных и способствуют активизации познавательной деятельности учащихся, самостоятельному осмыслению учебного материала.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496</Words>
  <PresentationFormat>Экран (4:3)</PresentationFormat>
  <Paragraphs>79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Интерактивная деятельность    в образовательном процессе.</vt:lpstr>
      <vt:lpstr>Слайд 2</vt:lpstr>
      <vt:lpstr>Слайд 3</vt:lpstr>
      <vt:lpstr>Интеракция (режим работы)</vt:lpstr>
      <vt:lpstr>Интерактивные технологии:</vt:lpstr>
      <vt:lpstr>Формы интерактивной деятельности:</vt:lpstr>
      <vt:lpstr>Роль учителя  </vt:lpstr>
      <vt:lpstr>        Правила организации интерактивной деятельности: </vt:lpstr>
      <vt:lpstr>Выводы:</vt:lpstr>
      <vt:lpstr>Литература и источники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деятельность    в образовательном процессе</dc:title>
  <dc:creator>Людмила</dc:creator>
  <cp:lastModifiedBy>Людмила</cp:lastModifiedBy>
  <cp:revision>12</cp:revision>
  <dcterms:created xsi:type="dcterms:W3CDTF">2011-02-28T20:25:41Z</dcterms:created>
  <dcterms:modified xsi:type="dcterms:W3CDTF">2012-01-27T19:05:49Z</dcterms:modified>
</cp:coreProperties>
</file>