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1" r:id="rId3"/>
    <p:sldId id="282" r:id="rId4"/>
    <p:sldId id="266" r:id="rId5"/>
    <p:sldId id="283" r:id="rId6"/>
    <p:sldId id="285" r:id="rId7"/>
    <p:sldId id="263" r:id="rId8"/>
    <p:sldId id="286" r:id="rId9"/>
    <p:sldId id="287" r:id="rId10"/>
    <p:sldId id="273" r:id="rId11"/>
    <p:sldId id="261" r:id="rId12"/>
    <p:sldId id="274" r:id="rId13"/>
    <p:sldId id="289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>
        <p:scale>
          <a:sx n="75" d="100"/>
          <a:sy n="75" d="100"/>
        </p:scale>
        <p:origin x="-3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9E81-B8AC-4DFE-8C0B-15815EDF5F14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F3047-365F-4FB6-8E33-33088D47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8F6DA2-37F2-46B5-864A-B91E824C9F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AEB3-04A7-423C-B16E-42378FD9B33D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:\Почаевская икона Божией Матер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142984"/>
            <a:ext cx="1943907" cy="2595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M:\Смоленская икона Божией Матери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142984"/>
            <a:ext cx="2143140" cy="264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M:\Владимирская икона Божией Матер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0430" y="4016354"/>
            <a:ext cx="1791739" cy="248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azanska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00430" y="357166"/>
            <a:ext cx="189167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71604" y="2571744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Gabriola" pitchFamily="82" charset="0"/>
              </a:rPr>
              <a:t>Божья Матерь – покровительница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Gabriola" pitchFamily="82" charset="0"/>
              </a:rPr>
              <a:t>и заступница всей земли русской!</a:t>
            </a:r>
            <a:endParaRPr lang="ru-RU" sz="4000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IREC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1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Чудеса от Казанской иконы во время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Великой Отечественной войны</a:t>
            </a:r>
            <a:endParaRPr lang="ru-RU" sz="4000" b="1" dirty="0">
              <a:solidFill>
                <a:schemeClr val="accent6">
                  <a:lumMod val="20000"/>
                  <a:lumOff val="80000"/>
                </a:schemeClr>
              </a:solidFill>
              <a:latin typeface="Gabriol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14324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 descr="kazan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2214578" cy="2715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Пользователь\Desktop\школа\МХТО\2010 - 2011 год\Казанская\фото к презентации\Битва за Сталинград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473" y="2071678"/>
            <a:ext cx="4706683" cy="450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4929190" y="2143117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</a:rPr>
              <a:t>Сталинградская битва</a:t>
            </a:r>
            <a:endParaRPr lang="ru-RU" sz="3600" b="1" u="sng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42844" y="2571744"/>
            <a:ext cx="4000528" cy="4286256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bg1"/>
              </a:solidFill>
              <a:latin typeface="Gabriola" pitchFamily="82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48" y="3143248"/>
            <a:ext cx="3286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Во время обороны Сталинграда «Казанская икона» находилась среди русских войск на правом берегу Волги и перед ней служили молебны и панихиды, и враги не могли перейти реку, сколько усилий ни прилагали. </a:t>
            </a:r>
            <a:endParaRPr lang="ru-RU" sz="2400" b="1" dirty="0" smtClean="0">
              <a:solidFill>
                <a:srgbClr val="C00000"/>
              </a:solidFill>
              <a:latin typeface="Gabriola" pitchFamily="82" charset="0"/>
              <a:cs typeface="Arial" pitchFamily="34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38541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92925"/>
          </a:xfrm>
          <a:prstGeom prst="rect">
            <a:avLst/>
          </a:prstGeom>
          <a:noFill/>
        </p:spPr>
      </p:pic>
      <p:pic>
        <p:nvPicPr>
          <p:cNvPr id="4" name="Рисунок 3" descr="3098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428579"/>
            <a:ext cx="4780852" cy="642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142844" y="2643182"/>
            <a:ext cx="5357850" cy="421481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Gabriola" pitchFamily="82" charset="0"/>
              </a:rPr>
              <a:t>Когда немцы предприняли решающую попытку штурма города, в самый разгар битвы 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на небе появилось Знамение, </a:t>
            </a:r>
            <a:r>
              <a:rPr lang="ru-RU" sz="2800" b="1" dirty="0" smtClean="0">
                <a:solidFill>
                  <a:schemeClr val="tx1"/>
                </a:solidFill>
                <a:latin typeface="Gabriola" pitchFamily="82" charset="0"/>
              </a:rPr>
              <a:t>которое заставило содрогнуться русских солдат, а немцев разуверило в победе.</a:t>
            </a:r>
            <a:endParaRPr lang="ru-RU" sz="28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285728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abriola" pitchFamily="82" charset="0"/>
              </a:rPr>
              <a:t>Знамение</a:t>
            </a:r>
            <a:endParaRPr lang="ru-RU" sz="5400" b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блокада Ленингр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7214" y="0"/>
            <a:ext cx="593678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86314" y="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</a:rPr>
              <a:t>Блокада Ленинграда</a:t>
            </a:r>
            <a:endParaRPr lang="ru-RU" sz="3600" b="1" u="sng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14" name="Рисунок 13" descr="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2786050" cy="333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6248" y="4021855"/>
            <a:ext cx="48577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Gabriola" pitchFamily="82" charset="0"/>
                <a:ea typeface="Times New Roman" pitchFamily="18" charset="0"/>
                <a:cs typeface="Calibri" pitchFamily="34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Times New Roman" pitchFamily="18" charset="0"/>
                <a:cs typeface="Calibri" pitchFamily="34" charset="0"/>
              </a:rPr>
              <a:t>з Владимирского собора вынесли чудотворную икону Божией матери и обнесли её крестным ходом вокруг города. Вскоре наши войска прорвали блокаду Ленинграда.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Calibri" pitchFamily="34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42844" y="3000372"/>
            <a:ext cx="3929090" cy="3857628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500438"/>
            <a:ext cx="3357586" cy="323165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Некогда святитель </a:t>
            </a:r>
            <a:r>
              <a:rPr lang="ru-RU" sz="2800" b="1" dirty="0" err="1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Митрофан</a:t>
            </a:r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Воронежский сказал Петру 1: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«Пока образ сей пребудет в граде Петрове, враг не ступит на эту землю!» 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ru-RU" b="1" dirty="0" smtClean="0"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турм Кёнигсберга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51062" y="0"/>
            <a:ext cx="5459584" cy="3857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857232"/>
            <a:ext cx="3429024" cy="569386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Перед самым русским штурмом «в небе появилась Мадонна» (так немцы называли Богородицу), которая была видна всей немецкой армии, и у всех абсолютно отказало оружие – они не могли сделать ни единого выстрела. Во время этого явления немцы падали на колени и многие поняли, кто помогает русским…</a:t>
            </a:r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 useBgFill="1">
        <p:nvSpPr>
          <p:cNvPr id="10" name="Горизонтальный свиток 9"/>
          <p:cNvSpPr/>
          <p:nvPr/>
        </p:nvSpPr>
        <p:spPr>
          <a:xfrm>
            <a:off x="3786182" y="2857496"/>
            <a:ext cx="5357818" cy="4214842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6248" y="3429000"/>
            <a:ext cx="4857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От немцев была такая стрельба – огненная стена…</a:t>
            </a:r>
            <a:endParaRPr lang="ru-RU" sz="2400" b="1" dirty="0" smtClean="0">
              <a:latin typeface="Gabriola" pitchFamily="8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 вдруг стрельба с немецкой стороны прекратилась, как оборвалась. Тогда был дан сигнал, и наши войска начали общий штурм Кенигсберга с суши и с моря. Произошло невероятное - немцы гибли тысячами и тысячи сдавались в плен! </a:t>
            </a:r>
            <a:endParaRPr lang="ru-RU" sz="2400" b="1" dirty="0" smtClean="0">
              <a:latin typeface="Gabriola" pitchFamily="82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</a:rPr>
              <a:t>Штурм Кенигсберга</a:t>
            </a:r>
            <a:endParaRPr lang="ru-RU" sz="3600" b="1" u="sng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6" descr="hram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85728"/>
            <a:ext cx="457200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7827" y="285729"/>
            <a:ext cx="3975117" cy="4000527"/>
          </a:xfrm>
          <a:prstGeom prst="rect">
            <a:avLst/>
          </a:prstGeom>
          <a:ln w="1905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3214678" y="4643446"/>
            <a:ext cx="535785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857628"/>
            <a:ext cx="2019910" cy="274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D:\Documents and Settings\Ольга\Рабочий стол\православие\Анимации\0003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429264"/>
            <a:ext cx="1899804" cy="1057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57818" y="285728"/>
            <a:ext cx="3407678" cy="391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285728"/>
            <a:ext cx="4572032" cy="600164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В святом углу чуть теплится лампада,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Упала ночь на православный край,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И матерь Божия в серебряном окладе,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Жалея нас, нам обещает рай.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Gabriola" pitchFamily="82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Ее глаза наполнены слезами,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Душа о грешном племени болит,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Уста давно все в Библии сказали,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И взор тоскующий о будущем скорбит.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Gabriola" pitchFamily="82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И, кажется, что нет уж нам прощенья -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Презревших таинства не любят небеса,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Но Матерь Божия взывает к причащенью,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И нас спасет иконы красота.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sz="2400" b="1" dirty="0" smtClean="0">
              <a:latin typeface="Gabriola" pitchFamily="82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И ждет Она молитвенного слога,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Надеждой малою так надо дорожить,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По праву Матери Возлюбленного Бога,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Жалея нас, нам помогает жить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  <a:cs typeface="Times New Roman" pitchFamily="18" charset="0"/>
              </a:rPr>
              <a:t>                                          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6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60760"/>
            <a:ext cx="1729287" cy="235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Documents and Settings\Ольга\Рабочий стол\православие\Анимации\0003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429264"/>
            <a:ext cx="1743532" cy="1078127"/>
          </a:xfrm>
          <a:prstGeom prst="rect">
            <a:avLst/>
          </a:prstGeom>
          <a:noFill/>
        </p:spPr>
      </p:pic>
      <p:pic>
        <p:nvPicPr>
          <p:cNvPr id="4" name="Picture 2" descr="D:\Documents and Settings\Ольга\Рабочий стол\Новая папка\372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286256"/>
            <a:ext cx="389959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4643470" cy="657229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4000" b="1" dirty="0" smtClean="0">
                <a:latin typeface="Gabriola" pitchFamily="82" charset="0"/>
              </a:rPr>
              <a:t>    </a:t>
            </a:r>
            <a:r>
              <a:rPr lang="ru-RU" sz="3500" b="1" dirty="0" smtClean="0">
                <a:latin typeface="Gabriola" pitchFamily="82" charset="0"/>
              </a:rPr>
              <a:t>Случилось это давным-давно, во времена царя Ивана Грозного.28 июня 1579 года страшный пожар истребил большую часть Казани. Когда город начал вставать из руин, вместе с другими погорельцами недалеко от места пожара строил дом стрелец Даниил Онучин. Его дочери Матроне явилась в сонном видении Божья Матерь.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23" name="Picture 3" descr="C:\Users\Пользователь\Desktop\школа\МХТО\2010 - 2011 год\Казанская\фото к презентации\Покорение Казани. Печать на холсте, бумаге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85728"/>
            <a:ext cx="4010030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142852"/>
            <a:ext cx="3979181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6" descr="hram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20" y="857232"/>
            <a:ext cx="457200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142853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Обретение чудотворной иконы 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0" y="4000504"/>
            <a:ext cx="5286380" cy="2857496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7158" y="4429132"/>
            <a:ext cx="4857784" cy="2287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Матрона стала искать в указанном ей месте. Девочка начала копать землю и очень скоро отыскала икону, завёрнутую в сукно. Материя была очень старая, а икона сияла новыми красками.</a:t>
            </a:r>
            <a:endParaRPr lang="ru-RU" sz="2400" b="1" dirty="0" smtClean="0">
              <a:latin typeface="Gabriola" pitchFamily="82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4643446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Чудотворная икона Божьей Матери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«Казанская»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572560" cy="314327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Gabriola" pitchFamily="82" charset="0"/>
              </a:rPr>
              <a:t>Душа православного народа чувствовала особое участие Пречистой Владычицы в исторических судьбах Родины. Много раз «Матушка Казанская» указывала путь в победе русским православным воинам. В годы её явления в Казани начался знаменитый поход казачьего атамана Ермака, увенчавшийся присоединением Сибири.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C:\Users\Пользователь\Desktop\школа\МХТО\2010 - 2011 год\Казанская\фото к презентации\Взятие Казани или покорение Сибири Ермаком под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8572560" cy="329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14290"/>
            <a:ext cx="6143668" cy="564360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3900" b="1" dirty="0" smtClean="0">
                <a:solidFill>
                  <a:srgbClr val="C00000"/>
                </a:solidFill>
                <a:latin typeface="Gabriola" pitchFamily="82" charset="0"/>
              </a:rPr>
              <a:t>4 ноября в России весь православный народ отмечает праздник Казанской иконы Пресвятой Богородицы. </a:t>
            </a:r>
          </a:p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  <a:latin typeface="Gabriola" pitchFamily="82" charset="0"/>
              </a:rPr>
              <a:t>    </a:t>
            </a:r>
            <a:r>
              <a:rPr lang="ru-RU" sz="3900" b="1" dirty="0" smtClean="0">
                <a:latin typeface="Gabriola" pitchFamily="82" charset="0"/>
              </a:rPr>
              <a:t>Ноябрьское празднование было установлено в 1649 году в благодарность Божией Матери за избавление Москвы  и всей России от нашествия поляков в 1612 году. Страна подверглась нападению польских войск, которые глумились над православной верой, грабили и жгли храмы, города и сёла. </a:t>
            </a:r>
            <a:endParaRPr lang="ru-RU" sz="3900" b="1" dirty="0">
              <a:latin typeface="Gabriola" pitchFamily="82" charset="0"/>
            </a:endParaRPr>
          </a:p>
        </p:txBody>
      </p:sp>
      <p:pic>
        <p:nvPicPr>
          <p:cNvPr id="9" name="Рисунок 8" descr="kazan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42918"/>
            <a:ext cx="2934531" cy="3597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86256"/>
            <a:ext cx="1285884" cy="17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Documents and Settings\Ольга\Рабочий стол\православие\Анимации\0003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643446"/>
            <a:ext cx="1703906" cy="164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089unr52d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20"/>
            <a:ext cx="9144000" cy="682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>
          <a:xfrm>
            <a:off x="214282" y="214290"/>
            <a:ext cx="2928926" cy="376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Пользователь\Desktop\школа\МХТО\2010 - 2011 год\Казанская\фото к презентации\1612 год - время избавления Руси от польско-литовского нашеств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93611" y="2357430"/>
            <a:ext cx="575039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143504" y="714356"/>
            <a:ext cx="478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  <a:latin typeface="Gabriola" pitchFamily="82" charset="0"/>
              </a:rPr>
              <a:t>1612 год</a:t>
            </a:r>
            <a:endParaRPr lang="ru-RU" sz="7200" b="1" i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2844" y="3714752"/>
            <a:ext cx="3357586" cy="3143248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4357694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По призыву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Патриарха Московского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и Всея Руси </a:t>
            </a:r>
            <a:r>
              <a:rPr lang="ru-RU" sz="2400" b="1" dirty="0" err="1" smtClean="0">
                <a:solidFill>
                  <a:srgbClr val="C00000"/>
                </a:solidFill>
                <a:latin typeface="Gabriola" pitchFamily="82" charset="0"/>
              </a:rPr>
              <a:t>Ермогена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 русский народ встал на защиту Родины</a:t>
            </a:r>
            <a:r>
              <a:rPr lang="ru-RU" sz="2400" b="1" dirty="0" smtClean="0">
                <a:latin typeface="Gabriola" pitchFamily="82" charset="0"/>
              </a:rPr>
              <a:t>.</a:t>
            </a:r>
            <a:endParaRPr lang="ru-RU" sz="24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0"/>
            <a:ext cx="5072066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Gabriola" pitchFamily="82" charset="0"/>
              </a:rPr>
              <a:t>В ополчение, возглавляемое князем Дмитрием Пожарским, был прислан из Казани чудотворный образ Пресвятой Богородицы. Весь народ и ополчение наложили на себя трёхдневный пост и с молитвой обратились к Господу и Его Пречистой Матери за небесной помощью. Молитва была услышана. Пресвятая Богородица взяла ополчение под Своё покровительство, и её </a:t>
            </a:r>
            <a:r>
              <a:rPr lang="ru-RU" b="1" dirty="0" err="1" smtClean="0">
                <a:latin typeface="Gabriola" pitchFamily="82" charset="0"/>
              </a:rPr>
              <a:t>заступлением</a:t>
            </a:r>
            <a:r>
              <a:rPr lang="ru-RU" b="1" dirty="0" smtClean="0">
                <a:latin typeface="Gabriola" pitchFamily="82" charset="0"/>
              </a:rPr>
              <a:t> русские войска </a:t>
            </a:r>
            <a:r>
              <a:rPr lang="ru-RU" sz="4000" b="1" dirty="0" smtClean="0">
                <a:solidFill>
                  <a:srgbClr val="C00000"/>
                </a:solidFill>
                <a:latin typeface="Gabriola" pitchFamily="82" charset="0"/>
              </a:rPr>
              <a:t>4 ноября 1612 года </a:t>
            </a:r>
            <a:r>
              <a:rPr lang="ru-RU" b="1" dirty="0" smtClean="0">
                <a:latin typeface="Gabriola" pitchFamily="82" charset="0"/>
              </a:rPr>
              <a:t>освободили Москву от польских захватчиков.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214282" y="214290"/>
            <a:ext cx="402568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5720" y="335756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Князья Минин и Пожарский</a:t>
            </a:r>
            <a:endParaRPr lang="ru-RU" b="1" dirty="0"/>
          </a:p>
        </p:txBody>
      </p:sp>
      <p:pic>
        <p:nvPicPr>
          <p:cNvPr id="1026" name="Picture 2" descr="C:\Users\Пользователь\Desktop\школа\МХТО\2010 - 2011 год\Казанская\фото к презентации\Присоединение Крымского ханства к Российской империи и..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25659"/>
            <a:ext cx="4000528" cy="294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214290"/>
            <a:ext cx="5257808" cy="628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Gabriola" pitchFamily="82" charset="0"/>
              </a:rPr>
              <a:t>В 1812 году </a:t>
            </a:r>
            <a:r>
              <a:rPr lang="ru-RU" b="1" dirty="0" smtClean="0">
                <a:latin typeface="Gabriola" pitchFamily="82" charset="0"/>
              </a:rPr>
              <a:t>Казанский образ Божией Матери осенял русских солдат, отразивших французское нашествие. Во время Великой Отечественной войны перед Казанской иконой молилось столько людей, клали земные поклоны, что-то шептали Ей. И цветы к Её подножию ставили с жаркой мольбой: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357166"/>
            <a:ext cx="3471870" cy="4157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214282" y="4929198"/>
            <a:ext cx="8643998" cy="192880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542926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«Матерь – Дева, силой Божией сохрани ушедших в бой»!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696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МОУ "СОШ №5"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Свиридов Дмитрий</dc:creator>
  <cp:lastModifiedBy>Admin</cp:lastModifiedBy>
  <cp:revision>101</cp:revision>
  <dcterms:created xsi:type="dcterms:W3CDTF">2010-11-01T11:31:37Z</dcterms:created>
  <dcterms:modified xsi:type="dcterms:W3CDTF">2014-04-02T07:13:34Z</dcterms:modified>
</cp:coreProperties>
</file>