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66" r:id="rId3"/>
    <p:sldId id="257" r:id="rId4"/>
    <p:sldId id="260" r:id="rId5"/>
    <p:sldId id="261" r:id="rId6"/>
    <p:sldId id="258" r:id="rId7"/>
    <p:sldId id="259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36628CA-15FB-4847-9623-01621CFD8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split orient="vert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split orient="vert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 spd="med">
    <p:split orient="vert"/>
    <p:sndAc>
      <p:stSnd>
        <p:snd r:embed="rId13" name="click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3284984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«Традиционный и современный урок – сопоставление в аспекте реализации ФГОС нового поколения»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split orient="vert"/>
    <p:sndAc>
      <p:stSnd>
        <p:snd r:embed="rId2" name="click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268760"/>
            <a:ext cx="6196405" cy="3603812"/>
          </a:xfrm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6000" b="1" i="1" dirty="0" smtClean="0">
                <a:latin typeface="+mj-lt"/>
              </a:rPr>
              <a:t>Спасибо </a:t>
            </a:r>
            <a:r>
              <a:rPr lang="ru-RU" sz="6000" b="1" i="1" dirty="0">
                <a:latin typeface="+mj-lt"/>
              </a:rPr>
              <a:t>за внимание!</a:t>
            </a:r>
            <a:endParaRPr lang="ru-RU" sz="6000" i="1" dirty="0">
              <a:latin typeface="+mj-lt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split orient="vert"/>
    <p:sndAc>
      <p:stSnd>
        <p:snd r:embed="rId2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1988840"/>
            <a:ext cx="6101432" cy="3168352"/>
          </a:xfrm>
        </p:spPr>
        <p:txBody>
          <a:bodyPr>
            <a:normAutofit/>
          </a:bodyPr>
          <a:lstStyle/>
          <a:p>
            <a:pPr algn="l"/>
            <a:r>
              <a:rPr lang="ru-RU" b="1" dirty="0"/>
              <a:t>« Урок –это зеркало общей и</a:t>
            </a:r>
            <a:endParaRPr lang="ru-RU" dirty="0"/>
          </a:p>
          <a:p>
            <a:pPr algn="l"/>
            <a:r>
              <a:rPr lang="ru-RU" b="1" dirty="0"/>
              <a:t>педагогической культуры учителя,</a:t>
            </a:r>
            <a:endParaRPr lang="ru-RU" dirty="0"/>
          </a:p>
          <a:p>
            <a:pPr algn="l"/>
            <a:r>
              <a:rPr lang="ru-RU" b="1" dirty="0"/>
              <a:t>мерило его интеллектуального богатства ,</a:t>
            </a:r>
            <a:endParaRPr lang="ru-RU" dirty="0"/>
          </a:p>
          <a:p>
            <a:pPr algn="l"/>
            <a:r>
              <a:rPr lang="ru-RU" b="1" dirty="0"/>
              <a:t>показатель его кругозора. эрудиции»</a:t>
            </a:r>
            <a:endParaRPr lang="ru-RU" dirty="0"/>
          </a:p>
          <a:p>
            <a:pPr algn="r"/>
            <a:r>
              <a:rPr lang="ru-RU" b="1" dirty="0"/>
              <a:t>В.А. Сухомлинский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split orient="vert"/>
    <p:sndAc>
      <p:stSnd>
        <p:snd r:embed="rId2" name="click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60648"/>
          <a:ext cx="8712968" cy="6488202"/>
        </p:xfrm>
        <a:graphic>
          <a:graphicData uri="http://schemas.openxmlformats.org/drawingml/2006/table">
            <a:tbl>
              <a:tblPr/>
              <a:tblGrid>
                <a:gridCol w="4464496"/>
                <a:gridCol w="4248472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Плюсы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Минусы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232">
                <a:tc rowSpan="2">
                  <a:txBody>
                    <a:bodyPr/>
                    <a:lstStyle/>
                    <a:p>
                      <a:pPr marL="173038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Меняющиеся времена не могут изменить лучшее в уроке. То, что накапливалось веками, остается ценным всегда. Нельзя обойтись без прочных, систематических, глубоких знаний. Нельзя обойтись без воспитанной традиционным уроком привычки к дисциплине и порядку в голове.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indent="-173038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Очень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высокая утомляемость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педагогического работника,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особенно на последних уроках, т. к. большую часть урока проводит сам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педагог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Надоедает одно и то же, бесконечное «повторение пройденного»; жалко «сильных» учеников, которых с каждым годом все меньше и меньше («низкий» уровень подтягиваем до «среднего», а с «сильными» работать некогда).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 orient="vert"/>
    <p:sndAc>
      <p:stSnd>
        <p:snd r:embed="rId2" name="click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60648"/>
          <a:ext cx="8712968" cy="6684225"/>
        </p:xfrm>
        <a:graphic>
          <a:graphicData uri="http://schemas.openxmlformats.org/drawingml/2006/table">
            <a:tbl>
              <a:tblPr/>
              <a:tblGrid>
                <a:gridCol w="4176464"/>
                <a:gridCol w="4536504"/>
              </a:tblGrid>
              <a:tr h="488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Плюсы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Минусы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5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На традиционном уроке легко работать: </a:t>
                      </a: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его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организация проста, привычна, хорошо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  известна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и отработана до мелочей.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indent="-1730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Постоянное чувство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неудовлетворен-ности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  из-за    отсутствия   интереса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нежелания     учиться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, из-за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роста    непонимания    со  стороны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учеников и родителей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к   требованиям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, предъявляемым учителем.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2109">
                <a:tc>
                  <a:txBody>
                    <a:bodyPr/>
                    <a:lstStyle/>
                    <a:p>
                      <a:pPr marL="173038" indent="-1730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на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коллектив позволяет уделять равное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 внимание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и отличникам, и «середнячкам»,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 со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«средними» учениками работать проще,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 меньше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головной боли.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Недовольство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    администрации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 заинтересованной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в новом,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 несоответствие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программ, учебников, </a:t>
                      </a: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 пособий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нормативным документам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822">
                <a:tc>
                  <a:txBody>
                    <a:bodyPr/>
                    <a:lstStyle/>
                    <a:p>
                      <a:pPr marL="173038" indent="-173038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наша молодость, работа, интересная размеренной уверенностью в ее необходимости и пользе, интересная жизнь. Всю жизнь проводили традиционные уроки и вырастили нормальных учеников.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Все большее количество учеников желает учиться в классах «выравнивания». 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 orient="vert"/>
    <p:sndAc>
      <p:stSnd>
        <p:snd r:embed="rId2" name="click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0"/>
          <a:ext cx="8640960" cy="6790256"/>
        </p:xfrm>
        <a:graphic>
          <a:graphicData uri="http://schemas.openxmlformats.org/drawingml/2006/table">
            <a:tbl>
              <a:tblPr/>
              <a:tblGrid>
                <a:gridCol w="3070754"/>
                <a:gridCol w="5570206"/>
              </a:tblGrid>
              <a:tr h="367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Плюсы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Минусы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548">
                <a:tc rowSpan="2">
                  <a:txBody>
                    <a:bodyPr/>
                    <a:lstStyle/>
                    <a:p>
                      <a:pPr marL="174625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Все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нормы четко расписаны, легко выполняются, никому ничего не надо доказывать, всем все понятно: все правильно с точки зрения проверяющих, а раз правильно – плохо быть не может.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    Главные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ориентиры традиционного урока – коллективное выравнивание, средняя успешность (успеваемость) обучения, средний ученик в целом. </a:t>
                      </a:r>
                      <a:br>
                        <a:rPr lang="ru-RU" sz="1800" dirty="0">
                          <a:latin typeface="Times New Roman"/>
                          <a:ea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Большинство учителей отмечает резкое снижение интеллектуального уровня учеников на примере конкретных классов, увеличение учеников, в лучшем случае, со «средним» и низким уровнем развития.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73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    При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традиционном обучении ученикам, успешно закончившим   школу, гораздо труднее найти себя в окружающей действительности. Среди них гораздо больше не состоявшихся личностей.  Не случайно в последние годы среди учителей родилась шутка. На вопрос: «Кому на Руси жить хорошо: отличнику или троечнику», всегда один и тот же ответ – троечнику, т. к. он адаптирован к жизни, умеет приспособиться, выбрать нестандартное решение, принять на себя ответственность, рискнуть и т. д. Именно поэтому среди них гораздо меньше неустроенных, несчастных, чем, к сожалению, среди отличников, которые всегда четко и правильно выполняли указания учителя.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 orient="vert"/>
    <p:sndAc>
      <p:stSnd>
        <p:snd r:embed="rId2" name="click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64704"/>
            <a:ext cx="7693025" cy="532177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Традиционный урок</a:t>
            </a:r>
            <a:r>
              <a:rPr lang="ru-RU" dirty="0"/>
              <a:t> – основа для последующих типов уроков, это целая история, на которой обучалось и воспитывалось не одно поколение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/>
              <a:t>Традиционный </a:t>
            </a:r>
            <a:r>
              <a:rPr lang="ru-RU" b="1" dirty="0"/>
              <a:t>урок</a:t>
            </a:r>
            <a:r>
              <a:rPr lang="ru-RU" dirty="0"/>
              <a:t> – это реалия сегодняшнего дня: более 60% педагогов, по-прежнему, предпочитают давать уроки в традиционной форме. И реально то, что большая часть педагогов не собираются ничего менять в своей деятельности: нет времени и сил самому постигать что-либо новое, да и не видят в этом смысла. </a:t>
            </a:r>
          </a:p>
          <a:p>
            <a:r>
              <a:rPr lang="ru-RU" b="1" dirty="0"/>
              <a:t>Традиционный урок</a:t>
            </a:r>
            <a:r>
              <a:rPr lang="ru-RU" dirty="0"/>
              <a:t> – как родной человек, в нем все близко и понятно: пусть смертельная усталость, пусть не всегда удовлетворяют обучающиеся, на уроке – все знакомо, привычно, понятно, это – традиционно.</a:t>
            </a:r>
            <a:br>
              <a:rPr lang="ru-RU" dirty="0"/>
            </a:br>
            <a:r>
              <a:rPr lang="ru-RU" b="1" dirty="0"/>
              <a:t>Так может и не стоит ничего менять?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split orient="vert"/>
    <p:sndAc>
      <p:stSnd>
        <p:snd r:embed="rId2" name="click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794792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Признаки современного </a:t>
            </a:r>
            <a:r>
              <a:rPr lang="ru-RU" u="sng" dirty="0" smtClean="0"/>
              <a:t>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Главная </a:t>
            </a:r>
            <a:r>
              <a:rPr lang="ru-RU" u="sng" dirty="0"/>
              <a:t>цель </a:t>
            </a:r>
            <a:r>
              <a:rPr lang="ru-RU" u="sng" dirty="0" smtClean="0"/>
              <a:t>урока -</a:t>
            </a:r>
            <a:r>
              <a:rPr lang="ru-RU" dirty="0" smtClean="0"/>
              <a:t> </a:t>
            </a:r>
            <a:r>
              <a:rPr lang="ru-RU" dirty="0"/>
              <a:t>развитие личности ученика в процессе обучения и воспитания</a:t>
            </a:r>
            <a:br>
              <a:rPr lang="ru-RU" dirty="0"/>
            </a:br>
            <a:r>
              <a:rPr lang="ru-RU" dirty="0" smtClean="0"/>
              <a:t>1. </a:t>
            </a:r>
            <a:r>
              <a:rPr lang="ru-RU" dirty="0"/>
              <a:t>Личностно-ориентированный подход.</a:t>
            </a:r>
            <a:br>
              <a:rPr lang="ru-RU" dirty="0"/>
            </a:br>
            <a:r>
              <a:rPr lang="ru-RU" dirty="0" smtClean="0"/>
              <a:t>2. </a:t>
            </a:r>
            <a:r>
              <a:rPr lang="ru-RU" dirty="0" err="1"/>
              <a:t>Компетентностный</a:t>
            </a:r>
            <a:r>
              <a:rPr lang="ru-RU" dirty="0"/>
              <a:t> подход</a:t>
            </a:r>
            <a:br>
              <a:rPr lang="ru-RU" dirty="0"/>
            </a:br>
            <a:r>
              <a:rPr lang="ru-RU" dirty="0" smtClean="0"/>
              <a:t>3.Организация </a:t>
            </a:r>
            <a:r>
              <a:rPr lang="ru-RU" dirty="0"/>
              <a:t>урока динамична и вариативна</a:t>
            </a:r>
            <a:br>
              <a:rPr lang="ru-RU" dirty="0"/>
            </a:br>
            <a:r>
              <a:rPr lang="ru-RU" dirty="0" smtClean="0"/>
              <a:t>4. </a:t>
            </a:r>
            <a:r>
              <a:rPr lang="ru-RU" dirty="0"/>
              <a:t>Использование современных педагогических технологий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plit orient="vert"/>
    <p:sndAc>
      <p:stSnd>
        <p:snd r:embed="rId2" name="click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924800" cy="12123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Так что же для  нас </a:t>
            </a:r>
            <a:r>
              <a:rPr lang="ru-RU" sz="3600" b="1" dirty="0" smtClean="0"/>
              <a:t>                    современный </a:t>
            </a:r>
            <a:r>
              <a:rPr lang="ru-RU" sz="3600" b="1" dirty="0" smtClean="0"/>
              <a:t>урок?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772816"/>
            <a:ext cx="6840760" cy="4032448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это урок - познание</a:t>
            </a:r>
            <a:r>
              <a:rPr lang="ru-RU" sz="2800" dirty="0"/>
              <a:t>, открытие, деятельность, противоречие , развитие, рост, ступенька к знанию, самопознание, самореализация, мотивация., интерес, профессионализм, выбор, инициативность, уверенность,  потребность</a:t>
            </a:r>
          </a:p>
          <a:p>
            <a:pPr>
              <a:buNone/>
            </a:pPr>
            <a:endParaRPr lang="ru-RU" sz="3200" dirty="0"/>
          </a:p>
          <a:p>
            <a:endParaRPr lang="ru-RU" dirty="0"/>
          </a:p>
        </p:txBody>
      </p:sp>
    </p:spTree>
  </p:cSld>
  <p:clrMapOvr>
    <a:masterClrMapping/>
  </p:clrMapOvr>
  <p:transition spd="med">
    <p:split orient="vert"/>
    <p:sndAc>
      <p:stSnd>
        <p:snd r:embed="rId2" name="click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9248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Решение педагогического совета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</p:spTree>
  </p:cSld>
  <p:clrMapOvr>
    <a:masterClrMapping/>
  </p:clrMapOvr>
  <p:transition spd="med">
    <p:split orient="vert"/>
    <p:sndAc>
      <p:stSnd>
        <p:snd r:embed="rId2" name="click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1._informacionnoe_obshchestvo._rol_i_znachenie_informacionnyh_revolyuciy._informatizaciya_kak_globalnyy_process</Template>
  <TotalTime>36</TotalTime>
  <Words>443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Кнопка</vt:lpstr>
      <vt:lpstr>«Традиционный и современный урок – сопоставление в аспекте реализации ФГОС нового поколения» </vt:lpstr>
      <vt:lpstr>Слайд 2</vt:lpstr>
      <vt:lpstr>Слайд 3</vt:lpstr>
      <vt:lpstr>Слайд 4</vt:lpstr>
      <vt:lpstr>Слайд 5</vt:lpstr>
      <vt:lpstr>Слайд 6</vt:lpstr>
      <vt:lpstr>Признаки современного урока</vt:lpstr>
      <vt:lpstr>  Так что же для  нас                     современный урок?  </vt:lpstr>
      <vt:lpstr>Решение педагогического совета.</vt:lpstr>
      <vt:lpstr>Слайд 10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«Традиционный и современный урок – сопоставление в аспекте реализации ФГОС нового поколения» </dc:title>
  <dc:creator>Grey Wolf</dc:creator>
  <cp:lastModifiedBy>Grey Wolf</cp:lastModifiedBy>
  <cp:revision>5</cp:revision>
  <dcterms:created xsi:type="dcterms:W3CDTF">2013-12-17T03:25:07Z</dcterms:created>
  <dcterms:modified xsi:type="dcterms:W3CDTF">2013-12-18T02:07:39Z</dcterms:modified>
</cp:coreProperties>
</file>