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1" r:id="rId12"/>
    <p:sldId id="262" r:id="rId13"/>
    <p:sldId id="263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A4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1C6A4A-F484-43D7-B330-15EA707D6834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471B7A-8958-42F2-8D6E-0BE48A13BEE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471B7A-8958-42F2-8D6E-0BE48A13BE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A46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40988-ADF5-46EA-8A03-09E8A788C57C}" type="datetimeFigureOut">
              <a:rPr lang="ru-RU" smtClean="0"/>
              <a:pPr/>
              <a:t>11.04.2013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427BE-03D0-45FF-A765-866220998C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43306" y="357166"/>
            <a:ext cx="4957770" cy="1470025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Georgia" pitchFamily="18" charset="0"/>
              </a:rPr>
              <a:t>Методическая разработка урока с использованием здоровьесберегающих технологий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868" y="2857496"/>
            <a:ext cx="5357850" cy="1752600"/>
          </a:xfr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Развитие навыков и приёмов </a:t>
            </a: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самоспасения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в условиях автономного существования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89"/>
            <a:ext cx="3214710" cy="32681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643042" y="5143512"/>
            <a:ext cx="50720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Georgia" pitchFamily="18" charset="0"/>
              </a:rPr>
              <a:t>Пономарёва Любовь Васильевна, </a:t>
            </a:r>
            <a:br>
              <a:rPr lang="ru-RU" dirty="0">
                <a:latin typeface="Georgia" pitchFamily="18" charset="0"/>
              </a:rPr>
            </a:br>
            <a:r>
              <a:rPr lang="ru-RU" dirty="0">
                <a:latin typeface="Georgia" pitchFamily="18" charset="0"/>
              </a:rPr>
              <a:t>преподаватель – организатор ОБЖ ГБОУ СОШ 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264</a:t>
            </a:r>
            <a:r>
              <a:rPr lang="ru-RU" dirty="0">
                <a:latin typeface="Georgia" pitchFamily="18" charset="0"/>
              </a:rPr>
              <a:t> Кировского района Санкт-Петербурга</a:t>
            </a:r>
          </a:p>
          <a:p>
            <a:pPr algn="ctr"/>
            <a:r>
              <a:rPr lang="ru-RU" dirty="0">
                <a:latin typeface="Georgia" pitchFamily="18" charset="0"/>
              </a:rPr>
              <a:t>2012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42910" y="357166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палатка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 descr="сканирование0001.jpg"/>
          <p:cNvPicPr/>
          <p:nvPr/>
        </p:nvPicPr>
        <p:blipFill>
          <a:blip r:embed="rId2"/>
          <a:srcRect r="52181" b="79329"/>
          <a:stretch>
            <a:fillRect/>
          </a:stretch>
        </p:blipFill>
        <p:spPr>
          <a:xfrm>
            <a:off x="214282" y="142852"/>
            <a:ext cx="2840715" cy="13265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8992" y="428604"/>
            <a:ext cx="2286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котелок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канирование0001.jpg"/>
          <p:cNvPicPr/>
          <p:nvPr/>
        </p:nvPicPr>
        <p:blipFill>
          <a:blip r:embed="rId2"/>
          <a:srcRect l="48994" b="79232"/>
          <a:stretch>
            <a:fillRect/>
          </a:stretch>
        </p:blipFill>
        <p:spPr>
          <a:xfrm>
            <a:off x="3071802" y="142852"/>
            <a:ext cx="3000396" cy="133296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V="1">
            <a:off x="4643438" y="571480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ym typeface="Symbol"/>
              </a:rPr>
              <a:t>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428604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компас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сканирование0001.jpg"/>
          <p:cNvPicPr/>
          <p:nvPr/>
        </p:nvPicPr>
        <p:blipFill>
          <a:blip r:embed="rId2"/>
          <a:srcRect t="22166" r="51976" b="60381"/>
          <a:stretch>
            <a:fillRect/>
          </a:stretch>
        </p:blipFill>
        <p:spPr>
          <a:xfrm>
            <a:off x="6072198" y="142852"/>
            <a:ext cx="3000364" cy="13573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 anchor="t">
            <a:normAutofit fontScale="90000"/>
          </a:bodyPr>
          <a:lstStyle/>
          <a:p>
            <a:r>
              <a:rPr lang="ru-RU" b="1" dirty="0" smtClean="0">
                <a:latin typeface="Georgia" pitchFamily="18" charset="0"/>
              </a:rPr>
              <a:t>Посадка на луну.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Вы </a:t>
            </a:r>
            <a:r>
              <a:rPr lang="ru-RU" dirty="0"/>
              <a:t>— капитан космического корабля. Ваша ракета потерпела крушение. Вынужденная посадка произошла на темной стороне Луны. На светлой стороне вас ожидает исправный ракетоплан без экипажа. До него — 250 километров. Половина пути пролегает по темной стороне Луны, половина — по светлой* </a:t>
            </a:r>
            <a:r>
              <a:rPr lang="ru-RU" dirty="0" err="1"/>
              <a:t>Ракетоплан</a:t>
            </a:r>
            <a:r>
              <a:rPr lang="ru-RU" dirty="0"/>
              <a:t> снабжен радиомаяком. Вы и команда при крушении не пострадали.</a:t>
            </a:r>
          </a:p>
          <a:p>
            <a:pPr>
              <a:buNone/>
            </a:pPr>
            <a:r>
              <a:rPr lang="ru-RU" dirty="0"/>
              <a:t>На борту корабля имеется определенное количество предметов. Вам как капитану нужно поставить возле, каждого предмета цифру, которая показывает его важность и полезность для пути. У самого важного ставите цифру 1, цифру 2 — у второго по значению и так далее до четырнадцатого, наименее важного для вас.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357290" y="785794"/>
          <a:ext cx="5786479" cy="5214971"/>
        </p:xfrm>
        <a:graphic>
          <a:graphicData uri="http://schemas.openxmlformats.org/drawingml/2006/table">
            <a:tbl>
              <a:tblPr/>
              <a:tblGrid>
                <a:gridCol w="1214446"/>
                <a:gridCol w="4572033"/>
              </a:tblGrid>
              <a:tr h="4488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14.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Коробка спичек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22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5.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Пищевые концентраты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6.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20 м нейлонового шнура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7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8.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Шелковый купол парашюта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8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11.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Переносной обогреватель на солнечных батареях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10.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Коробка сухого молока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1.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Кислородные баллоны 2 шт. по 50 кг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3.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Звездная карта лунного небосклона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874">
                <a:tc>
                  <a:txBody>
                    <a:bodyPr/>
                    <a:lstStyle/>
                    <a:p>
                      <a:pPr marL="1778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9.</a:t>
                      </a:r>
                      <a:endParaRPr lang="ru-RU" sz="1800" b="1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 err="1">
                          <a:latin typeface="Times New Roman"/>
                          <a:ea typeface="Arial"/>
                          <a:cs typeface="Times New Roman"/>
                        </a:rPr>
                        <a:t>Самонадувная</a:t>
                      </a: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 спасательная лодка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13.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Магнитный компас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1718">
                <a:tc>
                  <a:txBody>
                    <a:bodyPr/>
                    <a:lstStyle/>
                    <a:p>
                      <a:pPr marL="177800" algn="ctr">
                        <a:spcAft>
                          <a:spcPts val="0"/>
                        </a:spcAft>
                      </a:pPr>
                      <a:r>
                        <a:rPr lang="ru-RU" sz="1800" b="1" spc="-50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2.</a:t>
                      </a:r>
                      <a:endParaRPr lang="ru-RU" sz="1800" b="1" spc="-5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25 л воды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8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12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Сигнальные ракеты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85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Courier New"/>
                          <a:cs typeface="Times New Roman" pitchFamily="18" charset="0"/>
                        </a:rPr>
                        <a:t>7.</a:t>
                      </a:r>
                      <a:endParaRPr lang="ru-RU" sz="1800" b="1" dirty="0">
                        <a:solidFill>
                          <a:srgbClr val="000000"/>
                        </a:solidFill>
                        <a:latin typeface="Times New Roman" pitchFamily="18" charset="0"/>
                        <a:ea typeface="Courier New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Аптечка первой помощи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835">
                <a:tc>
                  <a:txBody>
                    <a:bodyPr/>
                    <a:lstStyle/>
                    <a:p>
                      <a:pPr marL="177800" algn="ctr"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latin typeface="Times New Roman" pitchFamily="18" charset="0"/>
                          <a:ea typeface="Arial"/>
                          <a:cs typeface="Times New Roman" pitchFamily="18" charset="0"/>
                        </a:rPr>
                        <a:t>4.</a:t>
                      </a:r>
                      <a:endParaRPr lang="ru-RU" sz="1800" b="1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indent="330200" algn="l">
                        <a:lnSpc>
                          <a:spcPts val="1605"/>
                        </a:lnSpc>
                        <a:spcAft>
                          <a:spcPts val="0"/>
                        </a:spcAft>
                      </a:pPr>
                      <a:r>
                        <a:rPr lang="ru-RU" sz="1800" spc="0" dirty="0">
                          <a:latin typeface="Times New Roman"/>
                          <a:ea typeface="Arial"/>
                          <a:cs typeface="Times New Roman"/>
                        </a:rPr>
                        <a:t>Приемопередатчик на солнечных батареях</a:t>
                      </a:r>
                      <a:endParaRPr lang="ru-RU" sz="1800" spc="-50" dirty="0"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7" name="Прямая соединительная линия 6"/>
          <p:cNvCxnSpPr/>
          <p:nvPr/>
        </p:nvCxnSpPr>
        <p:spPr>
          <a:xfrm>
            <a:off x="1643042" y="857232"/>
            <a:ext cx="5357850" cy="2857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1571604" y="857232"/>
            <a:ext cx="5429288" cy="35719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428728" y="4143380"/>
            <a:ext cx="564360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1428728" y="4143380"/>
            <a:ext cx="564360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428728" y="4786322"/>
            <a:ext cx="5643602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428728" y="4786322"/>
            <a:ext cx="5572164" cy="214314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Д/З: «Круги по воде»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643050"/>
            <a:ext cx="757214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Ц       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В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Е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Т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О</a:t>
            </a:r>
          </a:p>
          <a:p>
            <a:pPr>
              <a:buNone/>
            </a:pPr>
            <a:r>
              <a:rPr lang="ru-RU" b="1" dirty="0" smtClean="0">
                <a:latin typeface="Georgia" pitchFamily="18" charset="0"/>
              </a:rPr>
              <a:t>К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57422" y="1571612"/>
            <a:ext cx="6357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 smtClean="0">
                <a:latin typeface="Georgia" pitchFamily="18" charset="0"/>
              </a:rPr>
              <a:t>Написать с каждой буквой произвольные существительные, начинающиеся с этой буквы</a:t>
            </a:r>
            <a:br>
              <a:rPr lang="ru-RU" sz="2800" b="1" dirty="0" smtClean="0">
                <a:latin typeface="Georgia" pitchFamily="18" charset="0"/>
              </a:rPr>
            </a:br>
            <a:endParaRPr lang="ru-RU" sz="2800" b="1" dirty="0" smtClean="0">
              <a:latin typeface="Georgia" pitchFamily="18" charset="0"/>
            </a:endParaRPr>
          </a:p>
          <a:p>
            <a:pPr marL="342900" indent="-342900">
              <a:buAutoNum type="arabicPeriod"/>
            </a:pPr>
            <a:r>
              <a:rPr lang="ru-RU" sz="2800" b="1" dirty="0" smtClean="0">
                <a:latin typeface="Georgia" pitchFamily="18" charset="0"/>
              </a:rPr>
              <a:t>Составить рассказ с использованием всех слов. Название рассказа – исходное слово.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/>
              <a:t>Если результата нет, предпринять что-то ещё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/>
              <a:t>Подумать, как её исправить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/>
              <a:t>Попытаться осуществить намеченный план действий</a:t>
            </a:r>
            <a:endParaRPr lang="ru-RU" dirty="0"/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b="1" dirty="0"/>
              <a:t>Проанализировать создавшееся положение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6" y="214288"/>
          <a:ext cx="8286808" cy="6286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276"/>
                <a:gridCol w="6862532"/>
              </a:tblGrid>
              <a:tr h="1571637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4000" b="1" dirty="0" smtClean="0"/>
                        <a:t>4.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Если результата нет, предпринять что-то ещё</a:t>
                      </a:r>
                    </a:p>
                  </a:txBody>
                  <a:tcPr/>
                </a:tc>
              </a:tr>
              <a:tr h="1571637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4000" b="1" dirty="0" smtClean="0"/>
                        <a:t>2.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Подумать, как её исправить</a:t>
                      </a:r>
                    </a:p>
                  </a:txBody>
                  <a:tcPr/>
                </a:tc>
              </a:tr>
              <a:tr h="1571637">
                <a:tc>
                  <a:txBody>
                    <a:bodyPr/>
                    <a:lstStyle/>
                    <a:p>
                      <a:pPr marL="342900" indent="-342900" algn="ctr">
                        <a:buFont typeface="+mj-lt"/>
                        <a:buNone/>
                      </a:pPr>
                      <a:r>
                        <a:rPr lang="ru-RU" sz="4000" b="1" dirty="0" smtClean="0"/>
                        <a:t>3.</a:t>
                      </a:r>
                      <a:endParaRPr lang="ru-RU" sz="4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lt"/>
                        <a:buNone/>
                      </a:pPr>
                      <a:r>
                        <a:rPr lang="ru-RU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Попытаться осуществить намеченный план действий</a:t>
                      </a:r>
                    </a:p>
                  </a:txBody>
                  <a:tcPr/>
                </a:tc>
              </a:tr>
              <a:tr h="1571637">
                <a:tc>
                  <a:txBody>
                    <a:bodyPr/>
                    <a:lstStyle/>
                    <a:p>
                      <a:pPr algn="ctr"/>
                      <a:r>
                        <a:rPr lang="ru-RU" sz="4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Проанализировать создавшееся положение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latin typeface="Georgia" pitchFamily="18" charset="0"/>
              </a:rPr>
              <a:t>Цель урока:</a:t>
            </a:r>
            <a:br>
              <a:rPr lang="ru-RU" sz="3200" b="1" dirty="0" smtClean="0">
                <a:latin typeface="Georgia" pitchFamily="18" charset="0"/>
              </a:rPr>
            </a:br>
            <a:r>
              <a:rPr lang="ru-RU" sz="3200" b="1" dirty="0" smtClean="0">
                <a:latin typeface="Georgia" pitchFamily="18" charset="0"/>
              </a:rPr>
              <a:t> Реализация деятельного подхода к обучению</a:t>
            </a:r>
            <a:endParaRPr lang="ru-RU" sz="3200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Задачи </a:t>
            </a:r>
            <a:r>
              <a:rPr lang="ru-RU" b="1" dirty="0"/>
              <a:t>урока: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 smtClean="0"/>
              <a:t>Познакомить </a:t>
            </a:r>
            <a:r>
              <a:rPr lang="ru-RU" dirty="0"/>
              <a:t>с понятием «мышление» как элементом выживания в условиях автономного существования</a:t>
            </a:r>
            <a:r>
              <a:rPr lang="ru-RU" dirty="0" smtClean="0"/>
              <a:t>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>
              <a:buNone/>
            </a:pPr>
            <a:r>
              <a:rPr lang="ru-RU" dirty="0"/>
              <a:t>2. Создать условия для развития универсальных логических действий: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анализ объектов с целью выделения признаков;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выбор оснований и критериев для сравнения;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классификация объектов;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установление причинно-следственных связей; 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построение логической цепи рассуждений, доказательств;</a:t>
            </a:r>
          </a:p>
          <a:p>
            <a:pPr lvl="1">
              <a:buFont typeface="Wingdings" pitchFamily="2" charset="2"/>
              <a:buChar char="Ø"/>
            </a:pPr>
            <a:r>
              <a:rPr lang="ru-RU" dirty="0"/>
              <a:t>выдвижение гипотез; их обоснование</a:t>
            </a:r>
            <a:r>
              <a:rPr lang="ru-RU" dirty="0" smtClean="0"/>
              <a:t>.</a:t>
            </a:r>
          </a:p>
          <a:p>
            <a:pPr lvl="1"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3. Формирование личностных коммуникативных универсальных действий</a:t>
            </a:r>
            <a:r>
              <a:rPr lang="ru-RU" dirty="0" smtClean="0"/>
              <a:t>:  Участие </a:t>
            </a:r>
            <a:r>
              <a:rPr lang="ru-RU" dirty="0"/>
              <a:t>в коллективном обсуждении проблем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канирование00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0"/>
            <a:ext cx="427062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7884" y="1643050"/>
            <a:ext cx="2857520" cy="2677656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Georgia" pitchFamily="18" charset="0"/>
              </a:rPr>
              <a:t>Внимательно рассмотреть в течение одной минуты и запомнить</a:t>
            </a:r>
            <a:endParaRPr lang="ru-RU" sz="2800" b="1" dirty="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Ответьте на вопросы: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2578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Georgia" pitchFamily="18" charset="0"/>
              </a:rPr>
              <a:t>Сколько изображено предметов?              </a:t>
            </a: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14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Georgia" pitchFamily="18" charset="0"/>
              </a:rPr>
              <a:t>Изображение какого предмета выходит за рамку?      </a:t>
            </a: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мяч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Georgia" pitchFamily="18" charset="0"/>
              </a:rPr>
              <a:t>Какое время показывают часы?    </a:t>
            </a: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9 00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Georgia" pitchFamily="18" charset="0"/>
              </a:rPr>
              <a:t>Какие предметы находятся один на другом? </a:t>
            </a:r>
          </a:p>
          <a:p>
            <a:pPr algn="ctr">
              <a:buNone/>
            </a:pPr>
            <a:r>
              <a:rPr lang="ru-RU" sz="2200" b="1" dirty="0" smtClean="0"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шляпа на телефоне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Georgia" pitchFamily="18" charset="0"/>
              </a:rPr>
              <a:t>Какие предметы относятся к одежде?</a:t>
            </a:r>
          </a:p>
          <a:p>
            <a:pPr>
              <a:buNone/>
            </a:pPr>
            <a:r>
              <a:rPr lang="ru-RU" sz="2200" b="1" dirty="0">
                <a:solidFill>
                  <a:srgbClr val="FF0000"/>
                </a:solidFill>
                <a:latin typeface="Georgia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                                   ботинок,  шляпа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Georgia" pitchFamily="18" charset="0"/>
              </a:rPr>
              <a:t>Какие три предмета соединены между собой черточками?      </a:t>
            </a: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Телефон, верёвка, ботинок</a:t>
            </a:r>
          </a:p>
          <a:p>
            <a:pPr>
              <a:buFont typeface="Wingdings" pitchFamily="2" charset="2"/>
              <a:buChar char="Ø"/>
            </a:pPr>
            <a:r>
              <a:rPr lang="ru-RU" sz="2200" b="1" dirty="0" smtClean="0">
                <a:latin typeface="Georgia" pitchFamily="18" charset="0"/>
              </a:rPr>
              <a:t>Какой предмет изображен в рамке?</a:t>
            </a:r>
          </a:p>
          <a:p>
            <a:pPr>
              <a:buNone/>
            </a:pPr>
            <a:r>
              <a:rPr lang="ru-RU" sz="2200" b="1" dirty="0">
                <a:latin typeface="Georgia" pitchFamily="18" charset="0"/>
              </a:rPr>
              <a:t> </a:t>
            </a:r>
            <a:r>
              <a:rPr lang="ru-RU" sz="2200" b="1" dirty="0" smtClean="0">
                <a:latin typeface="Georgia" pitchFamily="18" charset="0"/>
              </a:rPr>
              <a:t>                                         </a:t>
            </a:r>
            <a:r>
              <a:rPr lang="ru-RU" sz="2200" b="1" dirty="0" smtClean="0">
                <a:solidFill>
                  <a:srgbClr val="FF0000"/>
                </a:solidFill>
                <a:latin typeface="Georgia" pitchFamily="18" charset="0"/>
              </a:rPr>
              <a:t>ключи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643702" y="1571612"/>
            <a:ext cx="928694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14348" y="2428868"/>
            <a:ext cx="928694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57884" y="2714620"/>
            <a:ext cx="928694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14678" y="3571876"/>
            <a:ext cx="3500462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86050" y="4357694"/>
            <a:ext cx="3571900" cy="428628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14678" y="5143512"/>
            <a:ext cx="4214842" cy="35719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714612" y="5929330"/>
            <a:ext cx="3571900" cy="500066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latin typeface="Georgia" pitchFamily="18" charset="0"/>
              </a:rPr>
              <a:t>Заблудились в лесу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8579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/>
              <a:t> </a:t>
            </a:r>
            <a:endParaRPr lang="ru-RU" sz="2400" dirty="0"/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Пожарные-парашютисты проводили учения на аэродроме недалеко от деревни, где жили шестилетние Максим и Вася. Их очень заинтересовал тренировочный самолет, с борта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как им показалось, зачем-то сбрасывали разноцветные ленточки. Вот бы их собрать! Отпросившись у взрослых,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мальчики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направились к аэродрому.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Наступил вечер, когда малыши решили возвращаться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домой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Сторож на аэродроме посоветовал им сократить путь и пойти через лес. Дорога была незнакомой, но ребята решили, что легко доберутся до дома...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Ночь застала их в лесу. Родители, сотрудники милиции обнаружили детей только на вторые сутки.</a:t>
            </a:r>
          </a:p>
          <a:p>
            <a:pPr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Как выяснилось, детям даже не приходило в голову, что их ищут! Несколько раз они выходили на дорогу, однажды даже повстречали мужчину на велосипеде, но испугались его 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убежали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обратно в лес. Почти двое суток Вася и Максим ничего не ели и не пили. Когда мальчиков нашли, оба были испуганы и сильно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замерзли.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Определите, какие ошибочные действия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совершили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мальчики и почему 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atin typeface="Georgia" pitchFamily="18" charset="0"/>
              </a:rPr>
              <a:t>Этапы интеллектуального поведения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Проанализировать создавшееся положение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Подумать, как её исправить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Попытаться осуществить намеченный план действий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Если результата нет, предпринять что-то ещё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857760"/>
            <a:ext cx="8229600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Подскажите, как действовать герою сказки?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7"/>
            <a:ext cx="8229600" cy="421484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Захотелось отцу женить сына на девушке трудолюбивой, аккуратной, чтоб в доме были всегда порядок и чистота.</a:t>
            </a: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Но если объявить, что ищешь аккуратную девушку, так все девушки специально приберутся и не узнаешь, какая из них самая трудолюбивая.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Авторский вариант продолжения сказки: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3116"/>
            <a:ext cx="8229600" cy="3357586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Старик нагрузил полную телегу слив и поехал по деревням продавать сливы за мусор. </a:t>
            </a:r>
          </a:p>
          <a:p>
            <a:pPr>
              <a:buNone/>
            </a:pPr>
            <a:r>
              <a:rPr lang="ru-RU" b="1" dirty="0" smtClean="0">
                <a:solidFill>
                  <a:schemeClr val="tx1"/>
                </a:solidFill>
                <a:latin typeface="Georgia" pitchFamily="18" charset="0"/>
              </a:rPr>
              <a:t>Кто из девушек принесёт меньше мусора из дома, та и будет невеста сыну.</a:t>
            </a:r>
            <a:endParaRPr lang="ru-RU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канирование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757" y="142852"/>
            <a:ext cx="6046639" cy="6534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531</Words>
  <Application>Microsoft Office PowerPoint</Application>
  <PresentationFormat>Экран (4:3)</PresentationFormat>
  <Paragraphs>107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Методическая разработка урока с использованием здоровьесберегающих технологий</vt:lpstr>
      <vt:lpstr>Цель урока:  Реализация деятельного подхода к обучению</vt:lpstr>
      <vt:lpstr>Слайд 3</vt:lpstr>
      <vt:lpstr>Ответьте на вопросы:</vt:lpstr>
      <vt:lpstr>Заблудились в лесу</vt:lpstr>
      <vt:lpstr>Этапы интеллектуального поведения</vt:lpstr>
      <vt:lpstr>Подскажите, как действовать герою сказки?</vt:lpstr>
      <vt:lpstr>Авторский вариант продолжения сказки:</vt:lpstr>
      <vt:lpstr>Слайд 9</vt:lpstr>
      <vt:lpstr>Слайд 10</vt:lpstr>
      <vt:lpstr>Посадка на луну. </vt:lpstr>
      <vt:lpstr>Слайд 12</vt:lpstr>
      <vt:lpstr> Д/З: «Круги по воде»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PC</cp:lastModifiedBy>
  <cp:revision>27</cp:revision>
  <dcterms:created xsi:type="dcterms:W3CDTF">2012-04-16T20:40:16Z</dcterms:created>
  <dcterms:modified xsi:type="dcterms:W3CDTF">2013-04-11T14:50:47Z</dcterms:modified>
</cp:coreProperties>
</file>