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duotone>
              <a:schemeClr val="bg1">
                <a:tint val="95000"/>
                <a:satMod val="200000"/>
              </a:schemeClr>
              <a:schemeClr val="bg1">
                <a:shade val="80000"/>
                <a:satMod val="100000"/>
              </a:schemeClr>
            </a:duotone>
            <a:lum/>
          </a:blip>
          <a:srcRect/>
          <a:tile tx="0" ty="0" sx="55000" sy="5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img-thing.jpg"/>
          <p:cNvPicPr>
            <a:picLocks noChangeAspect="1"/>
          </p:cNvPicPr>
          <p:nvPr userDrawn="1"/>
        </p:nvPicPr>
        <p:blipFill>
          <a:blip r:embed="rId3">
            <a:lum bright="14000" contrast="-7000"/>
          </a:blip>
          <a:srcRect t="12219" b="14266"/>
          <a:stretch>
            <a:fillRect/>
          </a:stretch>
        </p:blipFill>
        <p:spPr>
          <a:xfrm rot="522265">
            <a:off x="187697" y="1483291"/>
            <a:ext cx="3763826" cy="276697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500958" y="6191250"/>
            <a:ext cx="1147742" cy="476250"/>
          </a:xfrm>
        </p:spPr>
        <p:txBody>
          <a:bodyPr/>
          <a:lstStyle/>
          <a:p>
            <a:fld id="{82EEB8D5-4B49-4271-8F95-880F41CE6983}" type="datetimeFigureOut">
              <a:rPr lang="ru-RU" smtClean="0"/>
              <a:pPr/>
              <a:t>06.02.2013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451E859-F2C8-43B9-93AD-0D23D5093D5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2214546" y="714356"/>
            <a:ext cx="6727046" cy="1047519"/>
            <a:chOff x="62931" y="1396720"/>
            <a:chExt cx="9021537" cy="1690461"/>
          </a:xfrm>
          <a:solidFill>
            <a:srgbClr val="A50021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" name="Прямоугольник 6"/>
            <p:cNvSpPr/>
            <p:nvPr/>
          </p:nvSpPr>
          <p:spPr>
            <a:xfrm>
              <a:off x="62931" y="1449303"/>
              <a:ext cx="9021537" cy="1527349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>
                <a:solidFill>
                  <a:srgbClr val="002060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2931" y="1396720"/>
              <a:ext cx="9021537" cy="12058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>
                <a:solidFill>
                  <a:srgbClr val="00206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2931" y="2976649"/>
              <a:ext cx="9021537" cy="1105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>
                <a:solidFill>
                  <a:srgbClr val="002060"/>
                </a:solidFill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786050" y="785794"/>
            <a:ext cx="5900750" cy="857256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9" name="TextBox 18"/>
          <p:cNvSpPr txBox="1"/>
          <p:nvPr userDrawn="1"/>
        </p:nvSpPr>
        <p:spPr>
          <a:xfrm rot="876594">
            <a:off x="227450" y="1745244"/>
            <a:ext cx="3938385" cy="2308324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ru-RU" sz="2400" b="1" i="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Я, (фамилия, имя, отчество)</a:t>
            </a:r>
          </a:p>
          <a:p>
            <a:r>
              <a:rPr lang="ru-RU" sz="2400" b="1" i="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Торжественно присягаю своему Отечеству – Российской Федерации. Клянусь</a:t>
            </a:r>
          </a:p>
        </p:txBody>
      </p:sp>
      <p:sp>
        <p:nvSpPr>
          <p:cNvPr id="21" name="Подзаголовок 2"/>
          <p:cNvSpPr txBox="1">
            <a:spLocks/>
          </p:cNvSpPr>
          <p:nvPr userDrawn="1"/>
        </p:nvSpPr>
        <p:spPr>
          <a:xfrm>
            <a:off x="6286512" y="2143116"/>
            <a:ext cx="2571768" cy="20002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Выполнила: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Павлова Анастасия, 11б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Преподаватель: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Варенникова Г.В.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МБОУ СОШ №11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Североуральск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B8D5-4B49-4271-8F95-880F41CE6983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E859-F2C8-43B9-93AD-0D23D5093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B8D5-4B49-4271-8F95-880F41CE6983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E859-F2C8-43B9-93AD-0D23D5093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B8D5-4B49-4271-8F95-880F41CE6983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E859-F2C8-43B9-93AD-0D23D5093D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B8D5-4B49-4271-8F95-880F41CE6983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451E859-F2C8-43B9-93AD-0D23D5093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B8D5-4B49-4271-8F95-880F41CE6983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E859-F2C8-43B9-93AD-0D23D5093D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B8D5-4B49-4271-8F95-880F41CE6983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E859-F2C8-43B9-93AD-0D23D5093D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B8D5-4B49-4271-8F95-880F41CE6983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E859-F2C8-43B9-93AD-0D23D5093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B8D5-4B49-4271-8F95-880F41CE6983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E859-F2C8-43B9-93AD-0D23D5093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B8D5-4B49-4271-8F95-880F41CE6983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E859-F2C8-43B9-93AD-0D23D5093D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B8D5-4B49-4271-8F95-880F41CE6983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451E859-F2C8-43B9-93AD-0D23D5093D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blipFill dpi="0" rotWithShape="1">
            <a:blip r:embed="rId13"/>
            <a:srcRect/>
            <a:stretch>
              <a:fillRect t="56000"/>
            </a:stretch>
          </a:blipFill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800" b="0" i="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Я, (фамилия, имя, отчество)</a:t>
            </a:r>
          </a:p>
          <a:p>
            <a:r>
              <a:rPr lang="ru-RU" sz="1800" b="0" i="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Торжественно присягаю своему Отечеству – Российской Федерации. Клянусь свято соблюдать Конституцию российской Федерации, строго выполнять требования воинских уставов, приказы командиров и начальников.</a:t>
            </a:r>
          </a:p>
          <a:p>
            <a:r>
              <a:rPr lang="ru-RU" sz="1800" b="0" i="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Клянусь достойно исполнять воинский долг, мужественно защищать свободу, независимость и конституционный строй России, народ и Отечество.</a:t>
            </a:r>
            <a:endParaRPr lang="ru-RU" sz="1800" b="0" i="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EEB8D5-4B49-4271-8F95-880F41CE6983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451E859-F2C8-43B9-93AD-0D23D5093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5%D0%BA%D0%B0%D1%82%D0%B5%D1%80%D0%B8%D0%BD%D0%B1%D1%83%D1%80%D0%B3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0%D1%84%D0%B3%D0%B0%D0%BD%D1%81%D0%BA%D0%B0%D1%8F_%D0%B2%D0%BE%D0%B9%D0%BD%D0%B0_(1979%E2%80%941989)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785794"/>
            <a:ext cx="6500858" cy="857256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/>
              <a:t>«Присяге остался верен»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500034" y="857232"/>
            <a:ext cx="8215370" cy="50911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b="1" dirty="0" smtClean="0"/>
              <a:t>С ноября 1999 года в составе отряда бригады принимал участие в боевых действиях в Чеченской Республике. Утром 22 февраля 2000 года отряд 12-й отдельной бригады армейского спецназа был десантирован с вертолётов в район Аргунского ущелья, где ранее российские воинские части не действовали. Спецназ имел задачу провести разведку местности в районе Аргунского ущелья, «оседлать» по маршруту господствующие высоты и обеспечить безопасность прохождения через разведанный участок мотострелковых подразделений. 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2714620"/>
            <a:ext cx="7772400" cy="3960440"/>
          </a:xfrm>
          <a:solidFill>
            <a:schemeClr val="bg1">
              <a:alpha val="37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	</a:t>
            </a:r>
            <a:r>
              <a:rPr lang="ru-RU" dirty="0" smtClean="0"/>
              <a:t>Боевикам удалось засечь место высадки разведгрупп. На пути движения разведчиков была спешно устроена засада. В неё попала группа капитана М.К.Чуркина, являвшаяся головным дозором отряда. В составе этой группы действовал снайпер-разведчик младший сержант </a:t>
            </a:r>
            <a:r>
              <a:rPr lang="ru-RU" dirty="0" err="1" smtClean="0"/>
              <a:t>Д.А.Шектаев</a:t>
            </a:r>
            <a:r>
              <a:rPr lang="ru-RU" dirty="0" smtClean="0"/>
              <a:t>. От первых выстрелов боевиков капитан М.К.Чуркин и четверо бойцов получили ранения. Раненый офицер дал команду выносить раненых из-под огня и отходить к главным силам отряда, сам остался прикрывать отход своих подчинённых. Вместе с командиром добровольно остался и младший сержант </a:t>
            </a:r>
            <a:r>
              <a:rPr lang="ru-RU" dirty="0" err="1" smtClean="0"/>
              <a:t>Д.А.Шектаев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ru-RU" dirty="0" smtClean="0"/>
              <a:t> Двое бойцов приняли на себя весь огонь противника. В неравном бою ими было уничтожено несколько боевиков, но главное ‒ своими действиями они спасли всех остальных бойцов и сковали боевиков. В ходе боя младший сержант </a:t>
            </a:r>
            <a:r>
              <a:rPr lang="ru-RU" dirty="0" err="1" smtClean="0"/>
              <a:t>Д.А.Шектаев</a:t>
            </a:r>
            <a:r>
              <a:rPr lang="ru-RU" dirty="0" smtClean="0"/>
              <a:t> погиб от прямого попадания гранаты, потом от нескольких пулевых ранений погиб и капитан М.К.Чуркин. За время боя основные силы отряда успели рассредоточиться и затем выбили боевиков с занимаемых позиций.</a:t>
            </a:r>
          </a:p>
          <a:p>
            <a:endParaRPr lang="ru-RU" dirty="0"/>
          </a:p>
        </p:txBody>
      </p:sp>
      <p:pic>
        <p:nvPicPr>
          <p:cNvPr id="4" name="Рисунок 3" descr="Churki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214290"/>
            <a:ext cx="1714500" cy="244792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Рисунок 4" descr="chektaev.jpg"/>
          <p:cNvPicPr>
            <a:picLocks noChangeAspect="1"/>
          </p:cNvPicPr>
          <p:nvPr/>
        </p:nvPicPr>
        <p:blipFill>
          <a:blip r:embed="rId3" cstate="print"/>
          <a:srcRect b="25297"/>
          <a:stretch>
            <a:fillRect/>
          </a:stretch>
        </p:blipFill>
        <p:spPr>
          <a:xfrm>
            <a:off x="4857752" y="214290"/>
            <a:ext cx="2305050" cy="237626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642918"/>
            <a:ext cx="8143932" cy="550072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b="1" dirty="0" smtClean="0"/>
              <a:t>Похоронен на кладбище в посёлке Калья Свердловской области. 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ru-RU" b="1" dirty="0" smtClean="0"/>
              <a:t>Указом Президента Российской Федерации от 26 июля 2000 года за мужество и героизм, проявленные в ходе </a:t>
            </a:r>
            <a:r>
              <a:rPr lang="ru-RU" b="1" dirty="0" err="1" smtClean="0"/>
              <a:t>контртеррористической</a:t>
            </a:r>
            <a:r>
              <a:rPr lang="ru-RU" b="1" dirty="0" smtClean="0"/>
              <a:t> операции в </a:t>
            </a:r>
            <a:r>
              <a:rPr lang="ru-RU" b="1" dirty="0" err="1" smtClean="0"/>
              <a:t>Северо-Кавказском</a:t>
            </a:r>
            <a:r>
              <a:rPr lang="ru-RU" b="1" dirty="0" smtClean="0"/>
              <a:t> регионе, младшему сержанту </a:t>
            </a:r>
            <a:r>
              <a:rPr lang="ru-RU" b="1" dirty="0" err="1" smtClean="0"/>
              <a:t>Шектаеву</a:t>
            </a:r>
            <a:r>
              <a:rPr lang="ru-RU" b="1" dirty="0" smtClean="0"/>
              <a:t> Дмитрию Александровичу присвоено звание Героя Российской Федерации (посмертно). 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ru-RU" b="1" dirty="0" smtClean="0"/>
              <a:t>Тогда же звание Героя Российской Федерации (посмертно) было присвоено и его командиру капитану М.К.Чуркину. 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ru-RU" b="1" dirty="0" smtClean="0"/>
              <a:t> В посёлке Калья высажена и благоустроена Аллея Памяти Героя России </a:t>
            </a:r>
            <a:r>
              <a:rPr lang="ru-RU" b="1" dirty="0" err="1" smtClean="0"/>
              <a:t>Д.А.Шектаева</a:t>
            </a:r>
            <a:r>
              <a:rPr lang="ru-RU" b="1" dirty="0" smtClean="0"/>
              <a:t>, установлен бюст, а средней общеобразовательной школе № 14 присвоено его имя. На территории 12-й отдельной бригады специального назначения в Асбесте создан памятник погибшим воинам бригады, на нём высечено имя </a:t>
            </a:r>
            <a:r>
              <a:rPr lang="ru-RU" b="1" dirty="0" err="1" smtClean="0"/>
              <a:t>Д.А.Шектаева</a:t>
            </a:r>
            <a:r>
              <a:rPr lang="ru-RU" b="1" dirty="0" smtClean="0"/>
              <a:t>, а рядом с памятником установлен его бюст.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126_img_787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4352" r="10709"/>
          <a:stretch>
            <a:fillRect/>
          </a:stretch>
        </p:blipFill>
        <p:spPr>
          <a:xfrm>
            <a:off x="571472" y="3143248"/>
            <a:ext cx="3312368" cy="3395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126_img_79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5907" y="357166"/>
            <a:ext cx="4095779" cy="6143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a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57166"/>
            <a:ext cx="3312368" cy="248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714356"/>
            <a:ext cx="7772400" cy="188075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Мост через пограничную реку </a:t>
            </a:r>
            <a:r>
              <a:rPr lang="ru-RU" b="1" dirty="0" err="1" smtClean="0"/>
              <a:t>Аму</a:t>
            </a:r>
            <a:r>
              <a:rPr lang="ru-RU" b="1" dirty="0" smtClean="0"/>
              <a:t>.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    Сотни </a:t>
            </a:r>
            <a:r>
              <a:rPr lang="ru-RU" b="1" dirty="0" smtClean="0"/>
              <a:t>женских глаз, устремленных туда, где стоит пограничник и откуда должна появиться колонна с нашими солдатами.</a:t>
            </a:r>
            <a:endParaRPr lang="ru-RU" b="1" dirty="0"/>
          </a:p>
        </p:txBody>
      </p:sp>
      <p:pic>
        <p:nvPicPr>
          <p:cNvPr id="4" name="Рисунок 3" descr="5c683fb82ba1d148b8ebb608e27eadd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3143248"/>
            <a:ext cx="5039304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260648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Monotype Corsiva" pitchFamily="66" charset="0"/>
              </a:rPr>
              <a:t>Ах, эта вечная женская доля – ждать. Эти женщины и девушки седые и простоволосые, в цветастых шалях с платочками в руках для непросыхающих слез, собравшихся со всех концов земли к Термезскому мосту. Этот пограничный мост стал мостом ожидания, а река </a:t>
            </a:r>
            <a:r>
              <a:rPr lang="ru-RU" b="1" dirty="0" err="1" smtClean="0">
                <a:latin typeface="Monotype Corsiva" pitchFamily="66" charset="0"/>
              </a:rPr>
              <a:t>Аму</a:t>
            </a:r>
            <a:r>
              <a:rPr lang="ru-RU" b="1" dirty="0" smtClean="0">
                <a:latin typeface="Monotype Corsiva" pitchFamily="66" charset="0"/>
              </a:rPr>
              <a:t> – рекой ожидания.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Рисунок 3" descr="AF8937BA-957B-41D3-9F9B-90297220E0D1_mw800_mh600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2485674"/>
            <a:ext cx="6336704" cy="437232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000108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b="1" dirty="0" smtClean="0"/>
              <a:t>Сражения кончаются, а история вечна. Но еще долго будут тревожить голоса погибших и живых. Воинов, которые выжили в этих страшных местах, до сих пор беспокоят и будут беспокоить сны, напоминающие о боях и захватах, о потерянных друзьях… Войны не проходят бесследно.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285728"/>
            <a:ext cx="7772400" cy="159500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…Если парень не закосил, не сбежал в повара, в </a:t>
            </a:r>
            <a:r>
              <a:rPr lang="ru-RU" b="1" dirty="0" err="1" smtClean="0">
                <a:latin typeface="Monotype Corsiva" pitchFamily="66" charset="0"/>
              </a:rPr>
              <a:t>писарчуки</a:t>
            </a:r>
            <a:r>
              <a:rPr lang="ru-RU" b="1" dirty="0" smtClean="0">
                <a:latin typeface="Monotype Corsiva" pitchFamily="66" charset="0"/>
              </a:rPr>
              <a:t>, не взорвал в руке запал от гранаты, а тянул честно солдатскую лямку, значит – долг выполнен!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Рисунок 3" descr="200px-Arjanyh_dolg_3.jpeg"/>
          <p:cNvPicPr>
            <a:picLocks noChangeAspect="1"/>
          </p:cNvPicPr>
          <p:nvPr/>
        </p:nvPicPr>
        <p:blipFill>
          <a:blip r:embed="rId2" cstate="print">
            <a:lum bright="-20000" contrast="10000"/>
          </a:blip>
          <a:stretch>
            <a:fillRect/>
          </a:stretch>
        </p:blipFill>
        <p:spPr>
          <a:xfrm>
            <a:off x="785786" y="1852339"/>
            <a:ext cx="3500462" cy="5005661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500034" y="714356"/>
            <a:ext cx="4163406" cy="53054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Monotype Corsiva" pitchFamily="66" charset="0"/>
              </a:rPr>
              <a:t>	</a:t>
            </a:r>
            <a:r>
              <a:rPr lang="ru-RU" b="1" dirty="0" smtClean="0">
                <a:latin typeface="Monotype Corsiva" pitchFamily="66" charset="0"/>
              </a:rPr>
              <a:t>«Я, (фамилия, имя, отчество), торжественно присягаю на верность своей Родине — Российской Федерации. Клянусь свято соблюдать Конституцию Российской Федерации, строго выполнять требования Воинских уставов, приказы командиров и начальников.</a:t>
            </a:r>
          </a:p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 		Клянусь достойно исполнять воинский долг, мужественно защищать свободу, независимость и конституционный строй России, народ и Отечество!»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7" name="Содержимое 6" descr="a13d0f693c3576ad416a44e812ffb54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17232" t="754" r="17474"/>
          <a:stretch>
            <a:fillRect/>
          </a:stretch>
        </p:blipFill>
        <p:spPr>
          <a:xfrm>
            <a:off x="4786314" y="571480"/>
            <a:ext cx="3663541" cy="4176464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642910" y="285728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b="1" dirty="0" smtClean="0"/>
              <a:t>Именно с этих слов начинается настоящая военная служба наших больших мальчиков или еще маленьких мужчин. </a:t>
            </a:r>
            <a:endParaRPr lang="ru-RU" b="1" dirty="0"/>
          </a:p>
        </p:txBody>
      </p:sp>
      <p:pic>
        <p:nvPicPr>
          <p:cNvPr id="4" name="Рисунок 3" descr="2423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2357430"/>
            <a:ext cx="4071966" cy="40719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Sw-JALs_H5k.jpg"/>
          <p:cNvPicPr>
            <a:picLocks noChangeAspect="1"/>
          </p:cNvPicPr>
          <p:nvPr/>
        </p:nvPicPr>
        <p:blipFill>
          <a:blip r:embed="rId3" cstate="print"/>
          <a:srcRect l="23605" t="9939" r="24217" b="612"/>
          <a:stretch>
            <a:fillRect/>
          </a:stretch>
        </p:blipFill>
        <p:spPr>
          <a:xfrm>
            <a:off x="642910" y="2000240"/>
            <a:ext cx="3571900" cy="459244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500042"/>
            <a:ext cx="8001056" cy="547260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ru-RU" dirty="0" smtClean="0"/>
              <a:t>	</a:t>
            </a:r>
            <a:r>
              <a:rPr lang="ru-RU" sz="3200" b="1" dirty="0" smtClean="0">
                <a:latin typeface="Monotype Corsiva" pitchFamily="66" charset="0"/>
              </a:rPr>
              <a:t>Услышав эту тему, я сразу вспомнила тему, которая не перестанет тревожить души людей через десятки лет. Я вспомнила о тех, кто потерял близких, о тех, чья юность оказалась опаленной войной и жарким афганским солнцем… Война давно закончилась, но боль утрат эта живая боль на всю оставшуюся жизнь. Смерть близкого – это такое страшное потрясение, такой удар, от которого не всем суждено оправиться. И с гибелью девятнадцатилетних прервалась не одна славянская фамилия…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ulpan-70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6248" y="428604"/>
            <a:ext cx="4500594" cy="600079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Прямоугольник 2"/>
          <p:cNvSpPr/>
          <p:nvPr/>
        </p:nvSpPr>
        <p:spPr>
          <a:xfrm>
            <a:off x="285720" y="1071546"/>
            <a:ext cx="36433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Чёрный </a:t>
            </a:r>
            <a:r>
              <a:rPr lang="ru-RU" sz="2800" b="1" dirty="0" err="1" smtClean="0"/>
              <a:t>тюльпа́н</a:t>
            </a:r>
            <a:r>
              <a:rPr lang="ru-RU" sz="2800" dirty="0" smtClean="0"/>
              <a:t> — памятник в </a:t>
            </a:r>
            <a:r>
              <a:rPr lang="ru-RU" sz="2800" dirty="0" smtClean="0">
                <a:hlinkClick r:id="rId3" tooltip="Екатеринбург"/>
              </a:rPr>
              <a:t>Екатеринбурге</a:t>
            </a:r>
            <a:r>
              <a:rPr lang="ru-RU" sz="2800" dirty="0" smtClean="0"/>
              <a:t> в честь погибших в ходе </a:t>
            </a:r>
            <a:r>
              <a:rPr lang="ru-RU" sz="2800" u="sng" dirty="0" smtClean="0">
                <a:hlinkClick r:id="rId4" tooltip="Афганская война (1979—1989)"/>
              </a:rPr>
              <a:t>Афганской войны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712968" cy="25922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		</a:t>
            </a:r>
            <a:r>
              <a:rPr lang="ru-RU" b="1" dirty="0" smtClean="0">
                <a:latin typeface="Monotype Corsiva" pitchFamily="66" charset="0"/>
              </a:rPr>
              <a:t>Эти ребята не виноваты в том, что попали в Афганистан. Солдат войны не начинает и не выбирает, но расплачивается самым дорогим, что у него есть – жизнью… За чужие ошибки.</a:t>
            </a:r>
          </a:p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		И чтобы сегодня не говорилось об этой войне… Те, кто воевал там, в далеких горах, знали одно – они воюют за свою страну, защищая южные границы СССР, выполняя приказ своей Родины.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Рисунок 3" descr="Evstafiev-afghan-apc-passes-russian.jpg"/>
          <p:cNvPicPr>
            <a:picLocks noChangeAspect="1"/>
          </p:cNvPicPr>
          <p:nvPr/>
        </p:nvPicPr>
        <p:blipFill>
          <a:blip r:embed="rId2" cstate="print"/>
          <a:srcRect b="17398"/>
          <a:stretch>
            <a:fillRect/>
          </a:stretch>
        </p:blipFill>
        <p:spPr>
          <a:xfrm>
            <a:off x="1071538" y="2571744"/>
            <a:ext cx="6911058" cy="380036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755576" y="623731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Честь русского оружия они не уронили и не проиграли эту войну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285728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		</a:t>
            </a:r>
            <a:r>
              <a:rPr lang="ru-RU" b="1" dirty="0" smtClean="0">
                <a:latin typeface="Monotype Corsiva" pitchFamily="66" charset="0"/>
              </a:rPr>
              <a:t>Герои Афганской войны это не какие-то необыкновенные люди наделенные особыми качествами. Это такие же как и все солдаты, офицеры, недавние школьники, вчерашние курсанты… 10 лет войны, крови, страха и подвигов.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Рисунок 3" descr="d7ff17101619.jpg"/>
          <p:cNvPicPr>
            <a:picLocks noChangeAspect="1"/>
          </p:cNvPicPr>
          <p:nvPr/>
        </p:nvPicPr>
        <p:blipFill>
          <a:blip r:embed="rId2" cstate="print"/>
          <a:srcRect l="12222" r="14444" b="-2222"/>
          <a:stretch>
            <a:fillRect/>
          </a:stretch>
        </p:blipFill>
        <p:spPr>
          <a:xfrm>
            <a:off x="357158" y="2500306"/>
            <a:ext cx="4286280" cy="4107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q7r8AA_hwLw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4055" r="2661"/>
          <a:stretch>
            <a:fillRect/>
          </a:stretch>
        </p:blipFill>
        <p:spPr>
          <a:xfrm>
            <a:off x="285720" y="1142984"/>
            <a:ext cx="8518538" cy="5429288"/>
          </a:xfrm>
          <a:effectLst>
            <a:softEdge rad="127000"/>
          </a:effectLst>
        </p:spPr>
      </p:pic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14282" y="285728"/>
            <a:ext cx="3786214" cy="3000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Monotype Corsiva" pitchFamily="66" charset="0"/>
              </a:rPr>
              <a:t>	</a:t>
            </a:r>
            <a:r>
              <a:rPr lang="ru-RU" sz="2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И зубы сжав, и автомат,</a:t>
            </a:r>
          </a:p>
          <a:p>
            <a:pPr>
              <a:buNone/>
            </a:pPr>
            <a:r>
              <a:rPr lang="ru-RU" sz="2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	От пота вытерев лицо,</a:t>
            </a:r>
          </a:p>
          <a:p>
            <a:pPr>
              <a:buNone/>
            </a:pPr>
            <a:r>
              <a:rPr lang="ru-RU" sz="2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	Они шептали – путь назад </a:t>
            </a:r>
            <a:endParaRPr lang="en-US" sz="2400" b="1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  <a:p>
            <a:pPr>
              <a:buNone/>
            </a:pPr>
            <a:r>
              <a:rPr lang="en-US" sz="2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	</a:t>
            </a:r>
            <a:r>
              <a:rPr lang="en-US" sz="2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C</a:t>
            </a:r>
            <a:r>
              <a:rPr lang="ru-RU" sz="24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вободен</a:t>
            </a:r>
            <a:r>
              <a:rPr lang="ru-RU" sz="2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2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лишь для подлецов</a:t>
            </a:r>
          </a:p>
          <a:p>
            <a:pPr>
              <a:buNone/>
            </a:pPr>
            <a:r>
              <a:rPr lang="ru-RU" sz="2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	И шли они в безмолвье ада:</a:t>
            </a:r>
          </a:p>
          <a:p>
            <a:pPr>
              <a:buNone/>
            </a:pPr>
            <a:r>
              <a:rPr lang="ru-RU" sz="2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	Раз надо Родине –</a:t>
            </a:r>
            <a:r>
              <a:rPr lang="en-US" sz="2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2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им надо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4032448" cy="16561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Monotype Corsiva" pitchFamily="66" charset="0"/>
              </a:rPr>
              <a:t>Я не знаю кому и зачем это нужно?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Monotype Corsiva" pitchFamily="66" charset="0"/>
              </a:rPr>
              <a:t>Кто послал их на смерть </a:t>
            </a:r>
            <a:r>
              <a:rPr lang="ru-RU" sz="1800" b="1" dirty="0" err="1" smtClean="0">
                <a:solidFill>
                  <a:srgbClr val="002060"/>
                </a:solidFill>
                <a:latin typeface="Monotype Corsiva" pitchFamily="66" charset="0"/>
              </a:rPr>
              <a:t>недрожащей</a:t>
            </a:r>
            <a:r>
              <a:rPr lang="ru-RU" sz="1800" b="1" dirty="0" smtClean="0">
                <a:solidFill>
                  <a:srgbClr val="002060"/>
                </a:solidFill>
                <a:latin typeface="Monotype Corsiva" pitchFamily="66" charset="0"/>
              </a:rPr>
              <a:t> рукой?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Monotype Corsiva" pitchFamily="66" charset="0"/>
              </a:rPr>
              <a:t>Только так бесполезно, так зло и не нужно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Monotype Corsiva" pitchFamily="66" charset="0"/>
              </a:rPr>
              <a:t>Отпускали их в вечный покой.</a:t>
            </a:r>
            <a:endParaRPr lang="ru-RU" sz="1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chektaev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3600400" cy="4968552"/>
          </a:xfrm>
        </p:spPr>
      </p:pic>
      <p:sp>
        <p:nvSpPr>
          <p:cNvPr id="7" name="Прямоугольник 6"/>
          <p:cNvSpPr/>
          <p:nvPr/>
        </p:nvSpPr>
        <p:spPr>
          <a:xfrm>
            <a:off x="4427984" y="620688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	</a:t>
            </a:r>
            <a:r>
              <a:rPr lang="ru-RU" sz="1600" b="1" dirty="0" err="1" smtClean="0"/>
              <a:t>Шектаев</a:t>
            </a:r>
            <a:r>
              <a:rPr lang="ru-RU" sz="1600" b="1" dirty="0" smtClean="0"/>
              <a:t> Дмитрий Александрович ‒ снайпер-разведчик 12-й отдельной бригады специального назначения Главного разведывательного управления Генерального штаба Вооружённых Сил Российской Федерации, младший сержант.</a:t>
            </a:r>
            <a:endParaRPr lang="en-US" sz="1600" b="1" dirty="0" smtClean="0"/>
          </a:p>
          <a:p>
            <a:r>
              <a:rPr lang="en-US" sz="1600" b="1" dirty="0" smtClean="0"/>
              <a:t>	</a:t>
            </a:r>
            <a:r>
              <a:rPr lang="ru-RU" sz="1600" b="1" dirty="0" smtClean="0"/>
              <a:t>Родился 20 августа 1980 года в городе Карабаш Челябинской области. Русский. В детстве с семьёй переехал в посёлок Калья </a:t>
            </a:r>
            <a:r>
              <a:rPr lang="ru-RU" sz="1600" b="1" dirty="0" err="1" smtClean="0"/>
              <a:t>Североуральского</a:t>
            </a:r>
            <a:r>
              <a:rPr lang="ru-RU" sz="1600" b="1" dirty="0" smtClean="0"/>
              <a:t> района Свердловской области. Окончил среднюю школу в Калье. Занимался в военно-патриотическом клубе «Морской пехотинец». </a:t>
            </a:r>
          </a:p>
          <a:p>
            <a:r>
              <a:rPr lang="ru-RU" sz="1600" b="1" dirty="0" smtClean="0"/>
              <a:t> </a:t>
            </a:r>
            <a:r>
              <a:rPr lang="en-US" sz="1600" b="1" dirty="0" smtClean="0"/>
              <a:t>	</a:t>
            </a:r>
            <a:r>
              <a:rPr lang="ru-RU" sz="1600" b="1" dirty="0" smtClean="0"/>
              <a:t>В 1998 году был призван на срочную службу в Вооружённые Силы Российской Федерации. Служил в 12-й отдельной бригаде специального назначения Главного разведывательного управления Генерального штаба Вооружённых Сил Российской Федерации (Уральский военный округ), дислоцированной в городе Асбесте Свердловской области.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304</TotalTime>
  <Words>84</Words>
  <Application>Microsoft Office PowerPoint</Application>
  <PresentationFormat>Экран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Справедливость</vt:lpstr>
      <vt:lpstr>«Присяге остался верен»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«Присяге остался верен»</dc:title>
  <dc:creator>useR</dc:creator>
  <cp:lastModifiedBy>USER</cp:lastModifiedBy>
  <cp:revision>16</cp:revision>
  <dcterms:created xsi:type="dcterms:W3CDTF">2013-02-05T17:42:20Z</dcterms:created>
  <dcterms:modified xsi:type="dcterms:W3CDTF">2013-02-06T14:49:37Z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