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D1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21E0-F15C-4FD2-B93C-DAA0A5E9F4CB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C806-E2FD-4621-A648-B991E52397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998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21E0-F15C-4FD2-B93C-DAA0A5E9F4CB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C806-E2FD-4621-A648-B991E52397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232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21E0-F15C-4FD2-B93C-DAA0A5E9F4CB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C806-E2FD-4621-A648-B991E52397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338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21E0-F15C-4FD2-B93C-DAA0A5E9F4CB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C806-E2FD-4621-A648-B991E52397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806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21E0-F15C-4FD2-B93C-DAA0A5E9F4CB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C806-E2FD-4621-A648-B991E52397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713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21E0-F15C-4FD2-B93C-DAA0A5E9F4CB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C806-E2FD-4621-A648-B991E52397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5135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21E0-F15C-4FD2-B93C-DAA0A5E9F4CB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C806-E2FD-4621-A648-B991E52397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827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21E0-F15C-4FD2-B93C-DAA0A5E9F4CB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C806-E2FD-4621-A648-B991E52397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2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21E0-F15C-4FD2-B93C-DAA0A5E9F4CB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C806-E2FD-4621-A648-B991E52397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5264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21E0-F15C-4FD2-B93C-DAA0A5E9F4CB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C806-E2FD-4621-A648-B991E52397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957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21E0-F15C-4FD2-B93C-DAA0A5E9F4CB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2C806-E2FD-4621-A648-B991E52397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253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документ 6"/>
          <p:cNvSpPr/>
          <p:nvPr userDrawn="1"/>
        </p:nvSpPr>
        <p:spPr>
          <a:xfrm>
            <a:off x="191069" y="177422"/>
            <a:ext cx="8775510" cy="6387152"/>
          </a:xfrm>
          <a:prstGeom prst="flowChartDocument">
            <a:avLst/>
          </a:prstGeom>
          <a:blipFill dpi="0" rotWithShape="1">
            <a:blip r:embed="rId14">
              <a:alphaModFix amt="58000"/>
              <a:grayscl/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 extrusionH="38100" contourW="44450">
            <a:bevelT w="133350" prst="riblet"/>
            <a:bevelB w="50800"/>
            <a:contourClr>
              <a:srgbClr val="CC5D1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15" cstate="email">
            <a:extLst>
              <a:ext uri="{BEBA8EAE-BF5A-486C-A8C5-ECC9F3942E4B}">
                <a14:imgProps xmlns:a14="http://schemas.microsoft.com/office/drawing/2010/main" xmlns="">
                  <a14:imgLayer r:embed="rId16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-76401" y="-71549"/>
            <a:ext cx="2762451" cy="219891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735563" y="4090737"/>
            <a:ext cx="2573916" cy="296559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E21E0-F15C-4FD2-B93C-DAA0A5E9F4CB}" type="datetimeFigureOut">
              <a:rPr lang="ru-RU" smtClean="0"/>
              <a:pPr/>
              <a:t>29.11.2014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2C806-E2FD-4621-A648-B991E52397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071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/>
              <a:t>В.С. Калинников  Симфония №1 (</a:t>
            </a:r>
            <a:r>
              <a:rPr lang="en-US" sz="4400" b="1" i="1" dirty="0" smtClean="0"/>
              <a:t>g-moll)</a:t>
            </a:r>
            <a:endParaRPr lang="ru-RU" sz="4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53097" y="3602038"/>
            <a:ext cx="4343400" cy="1655762"/>
          </a:xfrm>
        </p:spPr>
        <p:txBody>
          <a:bodyPr/>
          <a:lstStyle/>
          <a:p>
            <a:r>
              <a:rPr lang="ru-RU" dirty="0" smtClean="0"/>
              <a:t>Подготовила: </a:t>
            </a:r>
          </a:p>
          <a:p>
            <a:r>
              <a:rPr lang="ru-RU" dirty="0" smtClean="0"/>
              <a:t>Учитель музыки и МХК</a:t>
            </a:r>
          </a:p>
          <a:p>
            <a:r>
              <a:rPr lang="ru-RU" dirty="0" err="1" smtClean="0"/>
              <a:t>Земисева</a:t>
            </a:r>
            <a:r>
              <a:rPr lang="ru-RU" dirty="0" smtClean="0"/>
              <a:t> А.Ю.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209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Вывод: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Симфония </a:t>
            </a:r>
            <a:r>
              <a:rPr lang="ru-RU" dirty="0" smtClean="0"/>
              <a:t>стала свидетельством громадного лирического дара </a:t>
            </a:r>
            <a:r>
              <a:rPr lang="ru-RU" dirty="0" smtClean="0"/>
              <a:t>Василия </a:t>
            </a:r>
            <a:r>
              <a:rPr lang="ru-RU" dirty="0" err="1" smtClean="0"/>
              <a:t>Калинникова</a:t>
            </a:r>
            <a:r>
              <a:rPr lang="ru-RU" dirty="0" smtClean="0"/>
              <a:t>, </a:t>
            </a:r>
            <a:r>
              <a:rPr lang="ru-RU" dirty="0" smtClean="0"/>
              <a:t>воспевшего красоту </a:t>
            </a:r>
            <a:r>
              <a:rPr lang="ru-RU" dirty="0" smtClean="0"/>
              <a:t>и величие природы, олицетворяющей образ России, русской </a:t>
            </a:r>
            <a:r>
              <a:rPr lang="ru-RU" dirty="0" smtClean="0"/>
              <a:t>души, </a:t>
            </a:r>
            <a:r>
              <a:rPr lang="ru-RU" dirty="0" smtClean="0"/>
              <a:t>через </a:t>
            </a:r>
            <a:r>
              <a:rPr lang="ru-RU" dirty="0" smtClean="0"/>
              <a:t>русскую музыку.</a:t>
            </a:r>
          </a:p>
          <a:p>
            <a:pPr>
              <a:buNone/>
            </a:pPr>
            <a:r>
              <a:rPr lang="ru-RU" dirty="0" smtClean="0"/>
              <a:t>     Не смотря на непростую судьбу композитора </a:t>
            </a:r>
            <a:r>
              <a:rPr lang="ru-RU" dirty="0" smtClean="0"/>
              <a:t>его творчество полно светлости, добра, могущества, восторженной </a:t>
            </a:r>
            <a:r>
              <a:rPr lang="ru-RU" dirty="0" smtClean="0"/>
              <a:t>красоты.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9202" y="1056597"/>
            <a:ext cx="7886700" cy="239199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 СПАСИБО ЗА ВНИМАНИЕ!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42686" y="214352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источник шаблона: </a:t>
            </a:r>
            <a:endParaRPr lang="ru-RU" sz="1200" dirty="0" smtClean="0">
              <a:effectLst/>
              <a:latin typeface="+mj-lt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i="1" dirty="0" smtClean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Кулакова </a:t>
            </a:r>
            <a:r>
              <a:rPr lang="ru-RU" b="1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Наталья Ивановна</a:t>
            </a:r>
            <a:endParaRPr lang="ru-RU" sz="1200" dirty="0" smtClean="0">
              <a:effectLst/>
              <a:latin typeface="+mj-lt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учитель начальных классов  </a:t>
            </a:r>
            <a:endParaRPr lang="ru-RU" sz="1200" dirty="0" smtClean="0">
              <a:effectLst/>
              <a:latin typeface="+mj-lt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b="1" i="1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</a:rPr>
              <a:t>ГУО «СШ № 26 г. Гродно», Беларусь</a:t>
            </a:r>
            <a:endParaRPr lang="ru-RU" sz="1200" dirty="0">
              <a:effectLst/>
              <a:latin typeface="+mj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36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561703"/>
            <a:ext cx="7886700" cy="56152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Цели:</a:t>
            </a:r>
          </a:p>
          <a:p>
            <a:pPr>
              <a:buNone/>
            </a:pPr>
            <a:r>
              <a:rPr lang="ru-RU" dirty="0" smtClean="0"/>
              <a:t>     Познакомить обучающихся с творчеством русского композитора В.С. </a:t>
            </a:r>
            <a:r>
              <a:rPr lang="ru-RU" dirty="0" err="1" smtClean="0"/>
              <a:t>Калинникова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Пробуждение </a:t>
            </a:r>
            <a:r>
              <a:rPr lang="ru-RU" dirty="0" smtClean="0"/>
              <a:t>познавательного интереса </a:t>
            </a:r>
            <a:r>
              <a:rPr lang="ru-RU" dirty="0" smtClean="0"/>
              <a:t>к русской классической музыке.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Задачи:</a:t>
            </a:r>
          </a:p>
          <a:p>
            <a:pPr>
              <a:buFontTx/>
              <a:buChar char="-"/>
            </a:pPr>
            <a:r>
              <a:rPr lang="ru-RU" dirty="0" smtClean="0"/>
              <a:t>о</a:t>
            </a:r>
            <a:r>
              <a:rPr lang="ru-RU" dirty="0" smtClean="0"/>
              <a:t>бразовательная – </a:t>
            </a:r>
            <a:r>
              <a:rPr lang="ru-RU" dirty="0" smtClean="0"/>
              <a:t>освоение элементарных представлений о </a:t>
            </a:r>
            <a:r>
              <a:rPr lang="ru-RU" dirty="0" smtClean="0"/>
              <a:t>жанре – симфония на примере.</a:t>
            </a:r>
          </a:p>
          <a:p>
            <a:pPr>
              <a:buFontTx/>
              <a:buChar char="-"/>
            </a:pPr>
            <a:r>
              <a:rPr lang="ru-RU" dirty="0" smtClean="0"/>
              <a:t>в</a:t>
            </a:r>
            <a:r>
              <a:rPr lang="ru-RU" dirty="0" smtClean="0"/>
              <a:t>оспитательная – воспитание любви </a:t>
            </a:r>
            <a:r>
              <a:rPr lang="ru-RU" dirty="0" smtClean="0"/>
              <a:t>к родной природе, своему народу, </a:t>
            </a:r>
            <a:r>
              <a:rPr lang="ru-RU" dirty="0" smtClean="0"/>
              <a:t>Родине через музыкальное произведение;</a:t>
            </a:r>
          </a:p>
          <a:p>
            <a:pPr>
              <a:buFontTx/>
              <a:buChar char="-"/>
            </a:pPr>
            <a:r>
              <a:rPr lang="ru-RU" dirty="0" smtClean="0"/>
              <a:t>р</a:t>
            </a:r>
            <a:r>
              <a:rPr lang="ru-RU" dirty="0" smtClean="0"/>
              <a:t>азвивающая - </a:t>
            </a:r>
            <a:r>
              <a:rPr lang="ru-RU" dirty="0" smtClean="0"/>
              <a:t>развитие способности к эмоционально-ценностному восприятия произведения </a:t>
            </a:r>
            <a:r>
              <a:rPr lang="ru-RU" dirty="0" smtClean="0"/>
              <a:t>музыкального искусства.</a:t>
            </a: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b="1" i="1" dirty="0" smtClean="0"/>
              <a:t>«Первая </a:t>
            </a:r>
            <a:r>
              <a:rPr lang="ru-RU" b="1" i="1" dirty="0" smtClean="0"/>
              <a:t>симфония </a:t>
            </a:r>
            <a:r>
              <a:rPr lang="ru-RU" b="1" i="1" dirty="0" err="1" smtClean="0"/>
              <a:t>В.Калинникова</a:t>
            </a:r>
            <a:r>
              <a:rPr lang="ru-RU" b="1" i="1" dirty="0" smtClean="0"/>
              <a:t> </a:t>
            </a:r>
            <a:r>
              <a:rPr lang="ru-RU" b="1" i="1" dirty="0" smtClean="0"/>
              <a:t>— ключ к русской симфонической музыке, чудесные врата, через которые можно войти в наш родной, глубоко поучительный музыкальный мир.... она ведет душу через русские луга, поля и леса, через просторы невыразимой красоты — к Церкви, к молитве, к </a:t>
            </a:r>
            <a:r>
              <a:rPr lang="ru-RU" b="1" i="1" dirty="0" smtClean="0"/>
              <a:t>Богу».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История создания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fontAlgn="base">
              <a:buNone/>
            </a:pPr>
            <a:r>
              <a:rPr lang="ru-RU" dirty="0" smtClean="0"/>
              <a:t>     Василий Калинников написал симфонию ровно за один год (1894-1895). </a:t>
            </a:r>
            <a:r>
              <a:rPr lang="ru-RU" dirty="0" smtClean="0"/>
              <a:t>В симфонии наиболее ярко воплотились особенности его дарования — душевная открытость, непосредственность, насыщенность лирических чувств.</a:t>
            </a:r>
          </a:p>
          <a:p>
            <a:pPr>
              <a:buNone/>
            </a:pPr>
            <a:r>
              <a:rPr lang="ru-RU" dirty="0" smtClean="0"/>
              <a:t>      После </a:t>
            </a:r>
            <a:r>
              <a:rPr lang="ru-RU" dirty="0" smtClean="0"/>
              <a:t>окончания работы над симфонией начались хлопоты по </a:t>
            </a:r>
            <a:r>
              <a:rPr lang="ru-RU" smtClean="0"/>
              <a:t>ее </a:t>
            </a:r>
            <a:r>
              <a:rPr lang="ru-RU" smtClean="0"/>
              <a:t>исполнению</a:t>
            </a:r>
            <a:endParaRPr lang="ru-RU" dirty="0"/>
          </a:p>
        </p:txBody>
      </p:sp>
      <p:pic>
        <p:nvPicPr>
          <p:cNvPr id="5" name="Содержимое 4" descr="1250254567_folder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90506" y="1372939"/>
            <a:ext cx="3078723" cy="36301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dirty="0" smtClean="0"/>
              <a:t>История создания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 К сожалению</a:t>
            </a:r>
            <a:r>
              <a:rPr lang="ru-RU" dirty="0" smtClean="0"/>
              <a:t>, почти все попытки потерпели </a:t>
            </a:r>
            <a:r>
              <a:rPr lang="ru-RU" dirty="0" smtClean="0"/>
              <a:t>неудачу.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Ни в Москве, </a:t>
            </a:r>
            <a:r>
              <a:rPr lang="ru-RU" dirty="0" smtClean="0"/>
              <a:t>н</a:t>
            </a:r>
            <a:r>
              <a:rPr lang="ru-RU" dirty="0" smtClean="0"/>
              <a:t>и в Петербурге, ни в Тифлисе согласия на исполнение симфонии не дали.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Лишь через два года она была исполнена в Киеве под управлением А. Виноградского и получила полное признание.</a:t>
            </a:r>
            <a:endParaRPr lang="ru-RU" dirty="0"/>
          </a:p>
        </p:txBody>
      </p:sp>
      <p:pic>
        <p:nvPicPr>
          <p:cNvPr id="7" name="Содержимое 6" descr="7f87c3abfbccb12e7f75e80186dfdec9bc5f6c14058124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5207" y="1459865"/>
            <a:ext cx="2780805" cy="392490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</a:t>
            </a:r>
            <a:r>
              <a:rPr lang="en-US" dirty="0" smtClean="0"/>
              <a:t>I </a:t>
            </a:r>
            <a:r>
              <a:rPr lang="ru-RU" dirty="0" smtClean="0"/>
              <a:t>часть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628650" y="1371600"/>
            <a:ext cx="3886200" cy="5486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Спокойная певучая мелодия струнных </a:t>
            </a:r>
            <a:r>
              <a:rPr lang="ru-RU" dirty="0" smtClean="0"/>
              <a:t>без </a:t>
            </a:r>
            <a:r>
              <a:rPr lang="ru-RU" dirty="0" smtClean="0"/>
              <a:t>сопровождения. Певучая </a:t>
            </a:r>
            <a:r>
              <a:rPr lang="ru-RU" dirty="0" smtClean="0"/>
              <a:t>мелодия подхватывается другими инструментами, развивает­ся, распевается все </a:t>
            </a:r>
            <a:r>
              <a:rPr lang="ru-RU" dirty="0" smtClean="0"/>
              <a:t>шире. Это </a:t>
            </a:r>
            <a:r>
              <a:rPr lang="ru-RU" dirty="0" smtClean="0"/>
              <a:t>главная партия сонатного аллегро. </a:t>
            </a:r>
            <a:r>
              <a:rPr lang="ru-RU" dirty="0" smtClean="0"/>
              <a:t>Побочная </a:t>
            </a:r>
            <a:r>
              <a:rPr lang="ru-RU" dirty="0" smtClean="0"/>
              <a:t>партия — широкая лирическая </a:t>
            </a:r>
            <a:r>
              <a:rPr lang="ru-RU" dirty="0" smtClean="0"/>
              <a:t>мелодия</a:t>
            </a:r>
            <a:r>
              <a:rPr lang="ru-RU" dirty="0" smtClean="0"/>
              <a:t>, полная сердечного </a:t>
            </a:r>
            <a:r>
              <a:rPr lang="ru-RU" dirty="0" smtClean="0"/>
              <a:t>тепла звучит у </a:t>
            </a:r>
            <a:r>
              <a:rPr lang="ru-RU" dirty="0" smtClean="0"/>
              <a:t>солирующей валторны, </a:t>
            </a:r>
            <a:r>
              <a:rPr lang="ru-RU" dirty="0" smtClean="0"/>
              <a:t>альтов и виолончелей. Она </a:t>
            </a:r>
            <a:r>
              <a:rPr lang="ru-RU" dirty="0" smtClean="0"/>
              <a:t>не создает </a:t>
            </a:r>
            <a:r>
              <a:rPr lang="ru-RU" dirty="0" smtClean="0"/>
              <a:t>контраста </a:t>
            </a:r>
            <a:r>
              <a:rPr lang="ru-RU" dirty="0" smtClean="0"/>
              <a:t>с первым образом, а дополняет его.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Заключительная </a:t>
            </a:r>
            <a:r>
              <a:rPr lang="ru-RU" dirty="0" smtClean="0"/>
              <a:t>тема основана на коротких мотивах, сходных по характеру с главной. После повторения экспозиции </a:t>
            </a:r>
            <a:r>
              <a:rPr lang="ru-RU" dirty="0" smtClean="0"/>
              <a:t>начинается разработка.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9" name="Содержимое 8" descr="user_s_guide_android_technology_platform_4_0_4_1_cena_6189_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38433" y="1591196"/>
            <a:ext cx="4203908" cy="258891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II</a:t>
            </a:r>
            <a:r>
              <a:rPr lang="ru-RU" dirty="0" smtClean="0"/>
              <a:t>часть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13509" y="1410788"/>
            <a:ext cx="4201341" cy="544721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   Она возникла </a:t>
            </a:r>
            <a:r>
              <a:rPr lang="ru-RU" dirty="0" smtClean="0"/>
              <a:t>во время бессонницы: «Все спит, из­ вне не доносится ни одного звука. Но самая тишина вибрирует. Ощущаешь пульсацию собственного сердца, душу охватывает чувство одино­чества». </a:t>
            </a:r>
            <a:r>
              <a:rPr lang="ru-RU" dirty="0" smtClean="0"/>
              <a:t> В начале </a:t>
            </a:r>
            <a:r>
              <a:rPr lang="ru-RU" dirty="0" smtClean="0"/>
              <a:t>анданте, возникают очертания прекрасного образа, манящей, может быть несбыточной, мечты.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Задумчивой </a:t>
            </a:r>
            <a:r>
              <a:rPr lang="ru-RU" dirty="0" smtClean="0"/>
              <a:t>первой теме, как бы плывущей на фоне баюкающего аккомпанемента скрипок и арф, мягко контрастирует вторая — меланхоличная и томная мелодия, интонируемая гобоем. Ее дополняет широкий распев всех </a:t>
            </a:r>
            <a:r>
              <a:rPr lang="ru-RU" dirty="0" smtClean="0"/>
              <a:t>высоких </a:t>
            </a:r>
            <a:r>
              <a:rPr lang="ru-RU" dirty="0" smtClean="0"/>
              <a:t>инструментов оркестра.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В </a:t>
            </a:r>
            <a:r>
              <a:rPr lang="ru-RU" dirty="0" smtClean="0"/>
              <a:t>репризе трёхчастной формы, возвращается первоначальное настроение, светлое видение рассеивается, воцаряется покой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6" name="Содержимое 5" descr="56794749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46270" y="1463905"/>
            <a:ext cx="4403958" cy="29382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r>
              <a:rPr lang="en-US" dirty="0" smtClean="0"/>
              <a:t>                 III </a:t>
            </a:r>
            <a:r>
              <a:rPr lang="ru-RU" dirty="0" smtClean="0"/>
              <a:t>часть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Третья </a:t>
            </a:r>
            <a:r>
              <a:rPr lang="ru-RU" dirty="0" smtClean="0"/>
              <a:t>часть — яркое, жизнерадостное широко развернутое скерцо, рисующее картины народного веселья. Полная удали мужская пляска сменяется плавной грацией девичьего хоровода. Легко и </a:t>
            </a:r>
            <a:r>
              <a:rPr lang="ru-RU" dirty="0" smtClean="0"/>
              <a:t>непринужденно </a:t>
            </a:r>
            <a:r>
              <a:rPr lang="ru-RU" dirty="0" smtClean="0"/>
              <a:t>плетется его кружевной узор. </a:t>
            </a:r>
            <a:endParaRPr lang="ru-RU" dirty="0"/>
          </a:p>
        </p:txBody>
      </p:sp>
      <p:pic>
        <p:nvPicPr>
          <p:cNvPr id="7" name="Содержимое 6" descr="481349d53631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50823" y="1253578"/>
            <a:ext cx="3670735" cy="2835096"/>
          </a:xfrm>
        </p:spPr>
      </p:pic>
      <p:pic>
        <p:nvPicPr>
          <p:cNvPr id="8" name="Рисунок 7" descr="grants_horovo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0824" y="4023359"/>
            <a:ext cx="3683726" cy="28346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</a:t>
            </a:r>
            <a:r>
              <a:rPr lang="en-US" dirty="0" smtClean="0"/>
              <a:t>IV </a:t>
            </a:r>
            <a:r>
              <a:rPr lang="ru-RU" dirty="0" smtClean="0"/>
              <a:t>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Финал </a:t>
            </a:r>
            <a:r>
              <a:rPr lang="ru-RU" dirty="0" smtClean="0"/>
              <a:t>симфонии — развязка драматургического развития. Он </a:t>
            </a:r>
            <a:r>
              <a:rPr lang="ru-RU" dirty="0" smtClean="0"/>
              <a:t>начинается </a:t>
            </a:r>
            <a:r>
              <a:rPr lang="ru-RU" dirty="0" smtClean="0"/>
              <a:t>как и первая часть — звучанием ее главной темы в унисонах </a:t>
            </a:r>
            <a:r>
              <a:rPr lang="ru-RU" dirty="0" smtClean="0"/>
              <a:t>струнной </a:t>
            </a:r>
            <a:r>
              <a:rPr lang="ru-RU" dirty="0" smtClean="0"/>
              <a:t>группы. Дальше на протяжении финала, также написанного в </a:t>
            </a:r>
            <a:r>
              <a:rPr lang="ru-RU" dirty="0" smtClean="0"/>
              <a:t>сонатной </a:t>
            </a:r>
            <a:r>
              <a:rPr lang="ru-RU" dirty="0" smtClean="0"/>
              <a:t>форме, среди разнообразных сцен и настроений, в смене плясовых, танцевальных и лирически-напевных эпизодов возникают знакомые </a:t>
            </a:r>
            <a:r>
              <a:rPr lang="ru-RU" dirty="0" smtClean="0"/>
              <a:t>мотивы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5" name="Содержимое 4" descr="K0ejBxjewVU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4829" y="1634739"/>
            <a:ext cx="4601834" cy="306788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351D8B"/>
      </a:hlink>
      <a:folHlink>
        <a:srgbClr val="731A36"/>
      </a:folHlink>
    </a:clrScheme>
    <a:fontScheme name="Garamond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убление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587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В.С. Калинников  Симфония №1 (g-moll)</vt:lpstr>
      <vt:lpstr>Слайд 2</vt:lpstr>
      <vt:lpstr>Слайд 3</vt:lpstr>
      <vt:lpstr>            История создания</vt:lpstr>
      <vt:lpstr>            История создания</vt:lpstr>
      <vt:lpstr>                   I часть</vt:lpstr>
      <vt:lpstr>                     IIчасть</vt:lpstr>
      <vt:lpstr>                    III часть</vt:lpstr>
      <vt:lpstr>                   IV часть</vt:lpstr>
      <vt:lpstr>                      Вывод:</vt:lpstr>
      <vt:lpstr>     СПАСИБО ЗА ВНИМАНИЕ!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 Кулаков</dc:creator>
  <cp:lastModifiedBy>школа 7</cp:lastModifiedBy>
  <cp:revision>9</cp:revision>
  <dcterms:created xsi:type="dcterms:W3CDTF">2014-07-09T20:02:06Z</dcterms:created>
  <dcterms:modified xsi:type="dcterms:W3CDTF">2014-11-28T23:43:47Z</dcterms:modified>
</cp:coreProperties>
</file>