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6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E75FC0-9F06-4668-87A8-8A20AF15ED9A}" type="datetimeFigureOut">
              <a:rPr lang="ru-RU"/>
              <a:pPr>
                <a:defRPr/>
              </a:pPr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8EF246A-8283-4CA6-B2D8-6A5D6D0BB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43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F8DB4B-9888-410F-8EAC-D0F4F333D0E9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28A0F8-43A4-4946-92E8-6EF73B14CB8A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6C54CE-29FD-4AD9-94E5-3B972E50A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3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6575-28F6-47C2-B803-628644BB2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0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8219-2E97-42B6-983A-80FF7C53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5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325F7-9AA3-48DF-9DC0-8F5738197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6364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AFE1-010D-42B8-83CD-737FDA0AC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5CB9-55E4-422E-A538-F44B731F1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ED33-D087-4AF8-856E-961EAD1B0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832E-E2E1-45A6-A66D-48FF7D035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0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AC66-EF8D-4878-A434-E5315AEBA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7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5CB1-A447-4FBA-A301-D00D054A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5B97-6120-41EC-89DD-6145AF755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5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DE8C-3880-4C96-9B81-7DF7C1C5A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9923DA-010A-4EE8-960D-51EB93457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0788" y="1931988"/>
            <a:ext cx="3687762" cy="244633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«Ребенок учится тому, что видит у себя в дому: родители пример ему», - писал немецкий гуманист прошлого. О какой роли семьи в жизни человека и общества говорят эти строки?</a:t>
            </a:r>
          </a:p>
        </p:txBody>
      </p:sp>
      <p:pic>
        <p:nvPicPr>
          <p:cNvPr id="4099" name="Picture 4" descr="K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88925"/>
            <a:ext cx="16144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by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8" r="-928"/>
          <a:stretch>
            <a:fillRect/>
          </a:stretch>
        </p:blipFill>
        <p:spPr bwMode="auto">
          <a:xfrm>
            <a:off x="993775" y="215900"/>
            <a:ext cx="161448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4610">
            <a:off x="6677025" y="4967288"/>
            <a:ext cx="19383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" descr="J0216724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465513"/>
            <a:ext cx="10207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3" descr="0003203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406650"/>
            <a:ext cx="227488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8834">
            <a:off x="168275" y="1933575"/>
            <a:ext cx="2271713" cy="150495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12" descr="9c6022b019adb4e76fb7c28beb0c6ec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40275"/>
            <a:ext cx="23002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rgbClr val="960000"/>
                </a:solidFill>
              </a:rPr>
              <a:t>Задание на дом:</a:t>
            </a:r>
          </a:p>
        </p:txBody>
      </p:sp>
      <p:graphicFrame>
        <p:nvGraphicFramePr>
          <p:cNvPr id="45098" name="Group 42"/>
          <p:cNvGraphicFramePr>
            <a:graphicFrameLocks noGrp="1"/>
          </p:cNvGraphicFramePr>
          <p:nvPr>
            <p:ph type="tbl" idx="1"/>
          </p:nvPr>
        </p:nvGraphicFramePr>
        <p:xfrm>
          <a:off x="838200" y="3643313"/>
          <a:ext cx="7772400" cy="2306637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9" name="TextBox 3"/>
          <p:cNvSpPr txBox="1">
            <a:spLocks noChangeArrowheads="1"/>
          </p:cNvSpPr>
          <p:nvPr/>
        </p:nvSpPr>
        <p:spPr bwMode="auto">
          <a:xfrm>
            <a:off x="1357313" y="1714500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/>
              <a:t>&amp; 12</a:t>
            </a:r>
            <a:r>
              <a:rPr lang="ru-RU" altLang="ru-RU"/>
              <a:t>, используя дополнительную  литературу, подготовьте сообщения по тем вопросам, которые вы хотели узнать. </a:t>
            </a:r>
          </a:p>
        </p:txBody>
      </p:sp>
      <p:sp>
        <p:nvSpPr>
          <p:cNvPr id="13330" name="TextBox 4"/>
          <p:cNvSpPr txBox="1">
            <a:spLocks noChangeArrowheads="1"/>
          </p:cNvSpPr>
          <p:nvPr/>
        </p:nvSpPr>
        <p:spPr bwMode="auto">
          <a:xfrm>
            <a:off x="8572500" y="62150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24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chemeClr val="accent2"/>
                </a:solidFill>
                <a:latin typeface="Bookman Old Style" pitchFamily="18" charset="0"/>
              </a:rPr>
              <a:t>Урок: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привлек меня тем …</a:t>
            </a:r>
          </a:p>
          <a:p>
            <a:pPr eaLnBrk="1" hangingPunct="1"/>
            <a:r>
              <a:rPr lang="ru-RU" altLang="ru-RU" smtClean="0"/>
              <a:t>навел меня на размышления …</a:t>
            </a:r>
          </a:p>
          <a:p>
            <a:pPr eaLnBrk="1" hangingPunct="1"/>
            <a:r>
              <a:rPr lang="ru-RU" altLang="ru-RU" smtClean="0"/>
              <a:t>пригодятся ли вам знания, приобретенные на этом уроке в дальнейшей жизни?</a:t>
            </a:r>
          </a:p>
          <a:p>
            <a:pPr eaLnBrk="1" hangingPunct="1"/>
            <a:r>
              <a:rPr lang="ru-RU" altLang="ru-RU" smtClean="0"/>
              <a:t>что вы считаете нужным запомнить?</a:t>
            </a:r>
          </a:p>
          <a:p>
            <a:pPr eaLnBrk="1" hangingPunct="1"/>
            <a:r>
              <a:rPr lang="ru-RU" altLang="ru-RU" smtClean="0"/>
              <a:t>над чем еще надо поработать?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572500" y="62150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Объясните смысл высказывания: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ru-RU" altLang="ru-RU" sz="3600" b="1" smtClean="0"/>
              <a:t>			У всякого человека бывает два воспитания: одно, которое ему дают другие, и другое, более важное, которое он дает себе сам.</a:t>
            </a:r>
          </a:p>
          <a:p>
            <a:pPr lvl="1" algn="r" eaLnBrk="1" hangingPunct="1">
              <a:buFontTx/>
              <a:buNone/>
            </a:pPr>
            <a:r>
              <a:rPr lang="ru-RU" altLang="ru-RU" i="1" smtClean="0"/>
              <a:t>Э. Гиббон,</a:t>
            </a:r>
          </a:p>
          <a:p>
            <a:pPr lvl="1" algn="r" eaLnBrk="1" hangingPunct="1">
              <a:buFontTx/>
              <a:buNone/>
            </a:pPr>
            <a:r>
              <a:rPr lang="ru-RU" altLang="ru-RU" i="1" smtClean="0"/>
              <a:t>английский историк.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>
          <a:xfrm>
            <a:off x="811213" y="2370138"/>
            <a:ext cx="7772400" cy="2357437"/>
          </a:xfrm>
        </p:spPr>
        <p:txBody>
          <a:bodyPr/>
          <a:lstStyle/>
          <a:p>
            <a:pPr eaLnBrk="1" hangingPunct="1"/>
            <a:r>
              <a:rPr lang="ru-RU" altLang="ru-RU" smtClean="0"/>
              <a:t>Тема урока: </a:t>
            </a:r>
            <a:r>
              <a:rPr lang="ru-RU" altLang="ru-RU" smtClean="0">
                <a:solidFill>
                  <a:srgbClr val="FFFF00"/>
                </a:solidFill>
              </a:rPr>
              <a:t>«Социализация и воспитание»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63" y="1603375"/>
            <a:ext cx="4187825" cy="31765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Цель урока: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chemeClr val="accent4"/>
                </a:solidFill>
              </a:rPr>
              <a:t>рассмотреть процессы социализации и воспитания личности;</a:t>
            </a:r>
            <a:br>
              <a:rPr lang="ru-RU" sz="3600" dirty="0" smtClean="0">
                <a:solidFill>
                  <a:schemeClr val="accent4"/>
                </a:solidFill>
              </a:rPr>
            </a:br>
            <a:r>
              <a:rPr lang="ru-RU" sz="3600" dirty="0" smtClean="0">
                <a:solidFill>
                  <a:schemeClr val="accent4"/>
                </a:solidFill>
              </a:rPr>
              <a:t>выявить их роль в жизни человека и общества. 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6147" name="Picture 10" descr="359c96b4d6d61beda676666a9d3c817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2297113"/>
            <a:ext cx="3810000" cy="3114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5913" y="53975"/>
            <a:ext cx="6075362" cy="1143000"/>
          </a:xfrm>
        </p:spPr>
        <p:txBody>
          <a:bodyPr/>
          <a:lstStyle/>
          <a:p>
            <a:pPr algn="l" eaLnBrk="1" hangingPunct="1"/>
            <a:r>
              <a:rPr lang="ru-RU" altLang="ru-RU" smtClean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2855913" y="1600200"/>
            <a:ext cx="5830887" cy="4525963"/>
          </a:xfrm>
        </p:spPr>
        <p:txBody>
          <a:bodyPr/>
          <a:lstStyle/>
          <a:p>
            <a:pPr eaLnBrk="1" hangingPunct="1"/>
            <a:r>
              <a:rPr lang="ru-RU" altLang="ru-RU" smtClean="0"/>
              <a:t>1. Социализация и ее стадии.</a:t>
            </a:r>
          </a:p>
          <a:p>
            <a:pPr eaLnBrk="1" hangingPunct="1"/>
            <a:r>
              <a:rPr lang="ru-RU" altLang="ru-RU" smtClean="0"/>
              <a:t>2. Воспитание.</a:t>
            </a:r>
          </a:p>
        </p:txBody>
      </p:sp>
      <p:pic>
        <p:nvPicPr>
          <p:cNvPr id="7172" name="Picture 12" descr="697d23f33d9812339fb547fb4007ec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968500"/>
            <a:ext cx="2490787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rgbClr val="960000"/>
                </a:solidFill>
              </a:rPr>
              <a:t>1. Составление кластера.</a:t>
            </a:r>
            <a:br>
              <a:rPr lang="ru-RU" altLang="ru-RU" b="1" smtClean="0">
                <a:solidFill>
                  <a:srgbClr val="960000"/>
                </a:solidFill>
              </a:rPr>
            </a:br>
            <a:r>
              <a:rPr lang="ru-RU" altLang="ru-RU" b="1" smtClean="0">
                <a:solidFill>
                  <a:srgbClr val="960000"/>
                </a:solidFill>
              </a:rPr>
              <a:t>2. Маркировочная таблица ЗУХ</a:t>
            </a:r>
          </a:p>
        </p:txBody>
      </p:sp>
      <p:graphicFrame>
        <p:nvGraphicFramePr>
          <p:cNvPr id="45098" name="Group 42"/>
          <p:cNvGraphicFramePr>
            <a:graphicFrameLocks noGrp="1"/>
          </p:cNvGraphicFramePr>
          <p:nvPr>
            <p:ph type="tbl" idx="1"/>
          </p:nvPr>
        </p:nvGraphicFramePr>
        <p:xfrm>
          <a:off x="838200" y="2286000"/>
          <a:ext cx="7772400" cy="27432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503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9" name="TextBox 3"/>
          <p:cNvSpPr txBox="1">
            <a:spLocks noChangeArrowheads="1"/>
          </p:cNvSpPr>
          <p:nvPr/>
        </p:nvSpPr>
        <p:spPr bwMode="auto">
          <a:xfrm>
            <a:off x="8572500" y="62150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800" b="1" i="1" dirty="0" err="1" smtClean="0">
                <a:solidFill>
                  <a:srgbClr val="960000"/>
                </a:solidFill>
                <a:latin typeface="Bookman Old Style" pitchFamily="18" charset="0"/>
              </a:rPr>
              <a:t>Инсерт</a:t>
            </a:r>
            <a:r>
              <a:rPr lang="ru-RU" sz="3800" b="1" i="1" dirty="0" smtClean="0">
                <a:solidFill>
                  <a:srgbClr val="960000"/>
                </a:solidFill>
                <a:latin typeface="Bookman Old Style" pitchFamily="18" charset="0"/>
              </a:rPr>
              <a:t> </a:t>
            </a:r>
            <a:r>
              <a:rPr lang="ru-RU" sz="3800" dirty="0">
                <a:latin typeface="Bookman Old Style" pitchFamily="18" charset="0"/>
              </a:rPr>
              <a:t>— </a:t>
            </a:r>
            <a:br>
              <a:rPr lang="ru-RU" sz="3800" dirty="0">
                <a:latin typeface="Bookman Old Style" pitchFamily="18" charset="0"/>
              </a:rPr>
            </a:br>
            <a:r>
              <a:rPr lang="ru-RU" sz="3800" dirty="0">
                <a:latin typeface="Bookman Old Style" pitchFamily="18" charset="0"/>
              </a:rPr>
              <a:t>     </a:t>
            </a:r>
            <a:r>
              <a:rPr lang="ru-RU" sz="3600" b="1" dirty="0">
                <a:latin typeface="Bookman Old Style" pitchFamily="18" charset="0"/>
              </a:rPr>
              <a:t>прием маркировки текста.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00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«</a:t>
            </a:r>
            <a:r>
              <a:rPr lang="en-US" altLang="ru-RU" b="1" smtClean="0">
                <a:solidFill>
                  <a:schemeClr val="accent2"/>
                </a:solidFill>
              </a:rPr>
              <a:t>v</a:t>
            </a:r>
            <a:r>
              <a:rPr lang="ru-RU" altLang="ru-RU" b="1" smtClean="0">
                <a:solidFill>
                  <a:schemeClr val="accent2"/>
                </a:solidFill>
              </a:rPr>
              <a:t>»</a:t>
            </a:r>
            <a:r>
              <a:rPr lang="ru-RU" altLang="ru-RU" b="1" smtClean="0"/>
              <a:t> </a:t>
            </a:r>
            <a:r>
              <a:rPr lang="ru-RU" altLang="ru-RU" smtClean="0"/>
              <a:t>- известно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«-»</a:t>
            </a:r>
            <a:r>
              <a:rPr lang="ru-RU" altLang="ru-RU" b="1" smtClean="0"/>
              <a:t> </a:t>
            </a:r>
            <a:r>
              <a:rPr lang="ru-RU" altLang="ru-RU" smtClean="0"/>
              <a:t>- противоречит моим представлениям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«+»</a:t>
            </a:r>
            <a:r>
              <a:rPr lang="ru-RU" altLang="ru-RU" b="1" smtClean="0"/>
              <a:t> </a:t>
            </a:r>
            <a:r>
              <a:rPr lang="ru-RU" altLang="ru-RU" smtClean="0"/>
              <a:t>- интересно,  неожиданно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«?»</a:t>
            </a:r>
            <a:r>
              <a:rPr lang="ru-RU" altLang="ru-RU" b="1" smtClean="0"/>
              <a:t> </a:t>
            </a:r>
            <a:r>
              <a:rPr lang="ru-RU" altLang="ru-RU" smtClean="0"/>
              <a:t>- возникло желание узнать о чем-либо более подробно.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572500" y="62150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58175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60000"/>
                </a:solidFill>
              </a:rPr>
              <a:t>1.Маркировочная таблица ЗУХ</a:t>
            </a:r>
          </a:p>
        </p:txBody>
      </p:sp>
      <p:graphicFrame>
        <p:nvGraphicFramePr>
          <p:cNvPr id="45098" name="Group 42"/>
          <p:cNvGraphicFramePr>
            <a:graphicFrameLocks noGrp="1"/>
          </p:cNvGraphicFramePr>
          <p:nvPr>
            <p:ph type="tbl" idx="1"/>
          </p:nvPr>
        </p:nvGraphicFramePr>
        <p:xfrm>
          <a:off x="838200" y="1524000"/>
          <a:ext cx="7772400" cy="35052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226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Узнал(а)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7" name="TextBox 4"/>
          <p:cNvSpPr txBox="1">
            <a:spLocks noChangeArrowheads="1"/>
          </p:cNvSpPr>
          <p:nvPr/>
        </p:nvSpPr>
        <p:spPr bwMode="auto">
          <a:xfrm>
            <a:off x="857250" y="5643563"/>
            <a:ext cx="613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960000"/>
                </a:solidFill>
              </a:rPr>
              <a:t>2. Составление  кластера.</a:t>
            </a:r>
          </a:p>
        </p:txBody>
      </p:sp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8572500" y="62150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17638"/>
          </a:xfrm>
        </p:spPr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rgbClr val="960000"/>
                </a:solidFill>
                <a:latin typeface="Bookman Old Style" pitchFamily="18" charset="0"/>
              </a:rPr>
              <a:t/>
            </a:r>
            <a:br>
              <a:rPr lang="ru-RU" altLang="ru-RU" b="1" i="1" smtClean="0">
                <a:solidFill>
                  <a:srgbClr val="960000"/>
                </a:solidFill>
                <a:latin typeface="Bookman Old Style" pitchFamily="18" charset="0"/>
              </a:rPr>
            </a:br>
            <a:r>
              <a:rPr lang="ru-RU" altLang="ru-RU" b="1" i="1" smtClean="0">
                <a:solidFill>
                  <a:srgbClr val="960000"/>
                </a:solidFill>
                <a:latin typeface="Bookman Old Style" pitchFamily="18" charset="0"/>
              </a:rPr>
              <a:t>Строгие правила: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459787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/>
              <a:t>На </a:t>
            </a:r>
            <a:r>
              <a:rPr lang="ru-RU" sz="2400" b="1" u="sng" dirty="0">
                <a:solidFill>
                  <a:schemeClr val="accent2"/>
                </a:solidFill>
              </a:rPr>
              <a:t>первой</a:t>
            </a:r>
            <a:r>
              <a:rPr lang="ru-RU" sz="2400" b="1" dirty="0"/>
              <a:t> строчке записывается одно слово – существительное. Это и есть тема </a:t>
            </a:r>
            <a:r>
              <a:rPr lang="ru-RU" sz="2400" b="1" dirty="0" err="1" smtClean="0"/>
              <a:t>синквейна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/>
              <a:t>На </a:t>
            </a:r>
            <a:r>
              <a:rPr lang="ru-RU" sz="2400" b="1" u="sng" dirty="0">
                <a:solidFill>
                  <a:schemeClr val="accent2"/>
                </a:solidFill>
              </a:rPr>
              <a:t>второй</a:t>
            </a:r>
            <a:r>
              <a:rPr lang="ru-RU" sz="2400" b="1" u="sng" dirty="0"/>
              <a:t> </a:t>
            </a:r>
            <a:r>
              <a:rPr lang="ru-RU" sz="2400" b="1" dirty="0"/>
              <a:t>строчке записываются два прилагательных, раскрывающих тему.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/>
              <a:t>На </a:t>
            </a:r>
            <a:r>
              <a:rPr lang="ru-RU" sz="2400" b="1" u="sng" dirty="0">
                <a:solidFill>
                  <a:schemeClr val="accent2"/>
                </a:solidFill>
              </a:rPr>
              <a:t>третьей</a:t>
            </a:r>
            <a:r>
              <a:rPr lang="ru-RU" sz="2400" b="1" dirty="0"/>
              <a:t> строчке записываются три глагола, описывающих действия, относящиеся к теме </a:t>
            </a:r>
            <a:r>
              <a:rPr lang="ru-RU" sz="2400" b="1" dirty="0" err="1"/>
              <a:t>синквейна</a:t>
            </a:r>
            <a:r>
              <a:rPr lang="ru-RU" sz="2400" b="1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/>
              <a:t>На </a:t>
            </a:r>
            <a:r>
              <a:rPr lang="ru-RU" sz="2400" b="1" u="sng" dirty="0">
                <a:solidFill>
                  <a:schemeClr val="accent2"/>
                </a:solidFill>
              </a:rPr>
              <a:t>четвертой</a:t>
            </a:r>
            <a:r>
              <a:rPr lang="ru-RU" sz="2400" b="1" dirty="0"/>
              <a:t> строчке размещается целая фраза, предложение, состоящее из нескольких слов, с помощью которого ученик высказывает свое отношение к теме.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/>
              <a:t>На </a:t>
            </a:r>
            <a:r>
              <a:rPr lang="ru-RU" sz="2400" b="1" u="sng" dirty="0">
                <a:solidFill>
                  <a:schemeClr val="accent2"/>
                </a:solidFill>
              </a:rPr>
              <a:t>пятой</a:t>
            </a:r>
            <a:r>
              <a:rPr lang="ru-RU" sz="2400" b="1" dirty="0"/>
              <a:t> строчке записывается слово – резюме, которое дает новую интерпретацию темы и позволяет выразить к ней личное отношение.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63" y="214313"/>
            <a:ext cx="80724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u="sng" dirty="0">
                <a:solidFill>
                  <a:srgbClr val="960000"/>
                </a:solidFill>
                <a:latin typeface="Bookman Old Style" pitchFamily="18" charset="0"/>
              </a:rPr>
              <a:t>Синквейн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– стихотворение  из пяти строк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8572500" y="62150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4313" y="2428875"/>
            <a:ext cx="1614487" cy="1143000"/>
          </a:xfrm>
        </p:spPr>
        <p:txBody>
          <a:bodyPr/>
          <a:lstStyle/>
          <a:p>
            <a:pPr eaLnBrk="1" hangingPunct="1"/>
            <a:r>
              <a:rPr lang="ru-RU" altLang="ru-RU" sz="8800" smtClean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63525" y="1201738"/>
            <a:ext cx="5019675" cy="333851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FF0000"/>
                </a:solidFill>
              </a:rPr>
              <a:t>1. </a:t>
            </a:r>
            <a:r>
              <a:rPr lang="ru-RU" altLang="ru-RU" smtClean="0"/>
              <a:t>Что такое социализация?</a:t>
            </a:r>
          </a:p>
          <a:p>
            <a:pPr algn="r" eaLnBrk="1" hangingPunct="1">
              <a:buFontTx/>
              <a:buNone/>
            </a:pPr>
            <a:r>
              <a:rPr lang="ru-RU" altLang="ru-RU" smtClean="0"/>
              <a:t>Какие стадии она проходит?</a:t>
            </a:r>
          </a:p>
          <a:p>
            <a:pPr algn="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</a:rPr>
              <a:t>2. </a:t>
            </a:r>
            <a:r>
              <a:rPr lang="ru-RU" altLang="ru-RU" smtClean="0"/>
              <a:t>Как вы поняли мысль о том, что воспитанию детей должно предшествовать воспитание родителей?</a:t>
            </a:r>
          </a:p>
          <a:p>
            <a:pPr algn="r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8572500" y="62150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22</a:t>
            </a:r>
          </a:p>
        </p:txBody>
      </p:sp>
      <p:pic>
        <p:nvPicPr>
          <p:cNvPr id="12293" name="Picture 35" descr="e4c8515f025da7ac8464fc9fd6f5cc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238250"/>
            <a:ext cx="3375025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ЛСотникова_8кл_Общ_Социализация_воспитание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НЛСотникова_8кл_Общ_Социализация_воспитание</Template>
  <TotalTime>1</TotalTime>
  <Words>275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Bookman Old Style</vt:lpstr>
      <vt:lpstr>НЛСотникова_8кл_Общ_Социализация_воспитание</vt:lpstr>
      <vt:lpstr>«Ребенок учится тому, что видит у себя в дому: родители пример ему», - писал немецкий гуманист прошлого. О какой роли семьи в жизни человека и общества говорят эти строки?</vt:lpstr>
      <vt:lpstr>Тема урока: «Социализация и воспитание»</vt:lpstr>
      <vt:lpstr>Цель урока: рассмотреть процессы социализации и воспитания личности; выявить их роль в жизни человека и общества.  </vt:lpstr>
      <vt:lpstr>ПЛАН</vt:lpstr>
      <vt:lpstr>1. Составление кластера. 2. Маркировочная таблица ЗУХ</vt:lpstr>
      <vt:lpstr>Инсерт —       прием маркировки текста.</vt:lpstr>
      <vt:lpstr>1.Маркировочная таблица ЗУХ</vt:lpstr>
      <vt:lpstr> Строгие правила:</vt:lpstr>
      <vt:lpstr>?</vt:lpstr>
      <vt:lpstr>Задание на дом:</vt:lpstr>
      <vt:lpstr>Урок:</vt:lpstr>
      <vt:lpstr>Объясните смысл высказывания:</vt:lpstr>
    </vt:vector>
  </TitlesOfParts>
  <Company>SPecialiST RePack</Company>
  <LinksUpToDate>false</LinksUpToDate>
  <SharedDoc>false</SharedDoc>
  <HyperlinkBase>http://www.powerlexis.ru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«Ребенок учится тому, что видит у себя в дому: родители пример ему», - писал немецкий гуманист прошлого. О какой роли семьи в жизни человека и общества говорят эти строки?</dc:title>
  <dc:creator>Sotnikova</dc:creator>
  <cp:keywords>"PowerLexis" - Презентационное агентство</cp:keywords>
  <cp:lastModifiedBy>Sotnikova</cp:lastModifiedBy>
  <cp:revision>1</cp:revision>
  <dcterms:created xsi:type="dcterms:W3CDTF">2014-05-18T11:57:16Z</dcterms:created>
  <dcterms:modified xsi:type="dcterms:W3CDTF">2014-05-18T11:59:06Z</dcterms:modified>
</cp:coreProperties>
</file>