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75" r:id="rId2"/>
    <p:sldId id="257" r:id="rId3"/>
    <p:sldId id="258" r:id="rId4"/>
    <p:sldId id="276" r:id="rId5"/>
    <p:sldId id="259" r:id="rId6"/>
    <p:sldId id="260" r:id="rId7"/>
    <p:sldId id="261" r:id="rId8"/>
    <p:sldId id="278" r:id="rId9"/>
    <p:sldId id="277" r:id="rId10"/>
    <p:sldId id="280" r:id="rId11"/>
    <p:sldId id="262" r:id="rId12"/>
    <p:sldId id="281" r:id="rId13"/>
    <p:sldId id="282" r:id="rId14"/>
    <p:sldId id="283" r:id="rId15"/>
    <p:sldId id="284" r:id="rId16"/>
    <p:sldId id="288" r:id="rId17"/>
    <p:sldId id="289" r:id="rId18"/>
    <p:sldId id="287" r:id="rId19"/>
    <p:sldId id="273" r:id="rId20"/>
    <p:sldId id="285" r:id="rId21"/>
    <p:sldId id="269" r:id="rId22"/>
    <p:sldId id="270" r:id="rId23"/>
    <p:sldId id="286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00"/>
    <a:srgbClr val="CCFF66"/>
    <a:srgbClr val="FFCCFF"/>
    <a:srgbClr val="CCFFFF"/>
    <a:srgbClr val="CCFFCC"/>
    <a:srgbClr val="CCE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6D36-2263-48B6-9B5D-26E5F72E2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09F8-5CBE-4950-B6EC-BCB92E9AB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75F7-9ECC-405A-8B31-9C1EAF2C22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0DDB8-C570-4AEF-825E-B9916E0429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80A95-846F-4767-B579-580AD3B45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9C7DB-BF05-481C-AD86-C6262EB49E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468C-7E59-4679-95BE-9BBD944146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8241-E7D9-41B6-BB51-3C56AC0F9E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97E1-DBB3-40DE-AC5B-821D601F79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B704-06A7-4FA1-A761-F32B9DE480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139C-C7C3-413F-8060-7219F9C21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6FC7-015C-4058-8222-6C1C48B450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511D-4F94-47E5-939C-113A69B48D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940DDB8-C570-4AEF-825E-B9916E0429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rt5.karelia.ru/photo/16/142/27266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052736"/>
            <a:ext cx="8064896" cy="2520280"/>
          </a:xfrm>
        </p:spPr>
        <p:txBody>
          <a:bodyPr/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Что значит жить 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/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по 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правилам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005064"/>
            <a:ext cx="8352928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Д/З: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§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5, читать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 словарь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знать,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Р/Т № 3-5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или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вопросы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1,2 в разделе «В классе и дома» письменно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Словарь: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276475"/>
            <a:ext cx="8229600" cy="44116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u="sng" dirty="0" smtClean="0"/>
              <a:t>Привычка</a:t>
            </a:r>
            <a:r>
              <a:rPr lang="ru-RU" sz="4800" dirty="0" smtClean="0"/>
              <a:t> – сложившийся способ поведения в определенных ситуациях.</a:t>
            </a:r>
          </a:p>
          <a:p>
            <a:pPr>
              <a:buFont typeface="Wingdings" pitchFamily="2" charset="2"/>
              <a:buNone/>
            </a:pPr>
            <a:endParaRPr lang="ru-RU" sz="3400" dirty="0" smtClean="0"/>
          </a:p>
        </p:txBody>
      </p:sp>
      <p:pic>
        <p:nvPicPr>
          <p:cNvPr id="8196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2400"/>
            <a:ext cx="1827212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4402832" cy="4525963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rgbClr val="990099"/>
              </a:solidFill>
            </a:endParaRPr>
          </a:p>
          <a:p>
            <a:pPr eaLnBrk="1" hangingPunct="1"/>
            <a:r>
              <a:rPr lang="ru-RU" dirty="0" smtClean="0"/>
              <a:t> Русская пословица: «</a:t>
            </a:r>
            <a:r>
              <a:rPr lang="ru-RU" dirty="0" smtClean="0">
                <a:solidFill>
                  <a:srgbClr val="333399"/>
                </a:solidFill>
              </a:rPr>
              <a:t>Посеешь привычку- пожнешь характер</a:t>
            </a:r>
            <a:r>
              <a:rPr lang="ru-RU" dirty="0" smtClean="0"/>
              <a:t>».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432" y="2060848"/>
            <a:ext cx="5112568" cy="34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Словарь: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276872"/>
            <a:ext cx="4042792" cy="40653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4000" b="1" u="sng" dirty="0" smtClean="0"/>
              <a:t>  Обычай</a:t>
            </a:r>
            <a:r>
              <a:rPr lang="ru-RU" sz="4000" b="1" dirty="0" smtClean="0"/>
              <a:t> </a:t>
            </a:r>
            <a:r>
              <a:rPr lang="ru-RU" sz="4000" b="1" dirty="0" smtClean="0"/>
              <a:t>– традиционно установившийся порядок поведения.</a:t>
            </a:r>
          </a:p>
          <a:p>
            <a:endParaRPr lang="ru-RU" sz="4000" b="1" dirty="0" smtClean="0"/>
          </a:p>
        </p:txBody>
      </p:sp>
      <p:pic>
        <p:nvPicPr>
          <p:cNvPr id="9220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2400"/>
            <a:ext cx="1827212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fb1a110bd09d9f8c3e2cda3c183121c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392" y="2060848"/>
            <a:ext cx="5472608" cy="410445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pan_ritua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4860032" cy="498976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Словарь: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5266928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800" u="sng" dirty="0" smtClean="0"/>
              <a:t>  Ритуал</a:t>
            </a:r>
            <a:r>
              <a:rPr lang="ru-RU" sz="4800" dirty="0" smtClean="0"/>
              <a:t> </a:t>
            </a:r>
            <a:r>
              <a:rPr lang="ru-RU" sz="4800" dirty="0" smtClean="0"/>
              <a:t>– выработанный порядок совершения чего-либо.</a:t>
            </a:r>
          </a:p>
          <a:p>
            <a:endParaRPr lang="ru-RU" sz="4800" dirty="0" smtClean="0"/>
          </a:p>
        </p:txBody>
      </p:sp>
      <p:pic>
        <p:nvPicPr>
          <p:cNvPr id="10244" name="Picture 4" descr="ag0002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2400"/>
            <a:ext cx="1827212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845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9320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Словарь: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4788024" cy="38884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4000" b="1" u="sng" dirty="0" smtClean="0"/>
              <a:t>   Обряд</a:t>
            </a:r>
            <a:r>
              <a:rPr lang="ru-RU" sz="4000" b="1" dirty="0" smtClean="0"/>
              <a:t> </a:t>
            </a:r>
            <a:r>
              <a:rPr lang="ru-RU" sz="4000" b="1" dirty="0" smtClean="0"/>
              <a:t>– совокупность традиционных действий, сопровождающих важные моменты жизни человека.</a:t>
            </a:r>
          </a:p>
        </p:txBody>
      </p:sp>
      <p:pic>
        <p:nvPicPr>
          <p:cNvPr id="11268" name="Picture 4" descr="ag0002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2400"/>
            <a:ext cx="1827212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Словарь: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35292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4400" dirty="0" smtClean="0"/>
              <a:t>   </a:t>
            </a:r>
            <a:r>
              <a:rPr lang="ru-RU" sz="4400" u="sng" dirty="0" smtClean="0"/>
              <a:t>Церемонии</a:t>
            </a:r>
            <a:r>
              <a:rPr lang="ru-RU" sz="4400" dirty="0" smtClean="0"/>
              <a:t> </a:t>
            </a:r>
            <a:r>
              <a:rPr lang="ru-RU" sz="4400" dirty="0" smtClean="0"/>
              <a:t>– торжественный официальный акт, при проведении которого установлен определенный порядок – </a:t>
            </a:r>
            <a:r>
              <a:rPr lang="ru-RU" sz="4400" u="sng" dirty="0" smtClean="0"/>
              <a:t>церемониал</a:t>
            </a:r>
            <a:r>
              <a:rPr lang="ru-RU" sz="44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12292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2400"/>
            <a:ext cx="1827212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746" y="2060848"/>
            <a:ext cx="36722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Словарь: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698477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4400" dirty="0" smtClean="0"/>
              <a:t>  </a:t>
            </a:r>
            <a:r>
              <a:rPr lang="ru-RU" sz="4400" u="sng" dirty="0" smtClean="0"/>
              <a:t> </a:t>
            </a:r>
            <a:r>
              <a:rPr lang="ru-RU" sz="4400" u="sng" dirty="0" smtClean="0"/>
              <a:t>Этикет </a:t>
            </a:r>
            <a:r>
              <a:rPr lang="ru-RU" sz="4400" dirty="0" smtClean="0"/>
              <a:t>- принятая  в определенных кругах общества система правил поведения, установленный порядок поведения </a:t>
            </a:r>
            <a:r>
              <a:rPr lang="ru-RU" sz="4400" dirty="0" smtClean="0"/>
              <a:t>где-либо</a:t>
            </a:r>
            <a:endParaRPr lang="ru-RU" dirty="0" smtClean="0"/>
          </a:p>
        </p:txBody>
      </p:sp>
      <p:pic>
        <p:nvPicPr>
          <p:cNvPr id="12292" name="Picture 4" descr="ag0002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2400"/>
            <a:ext cx="1827212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45681" y="1844824"/>
            <a:ext cx="409831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Словарь: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6516216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4400" u="sng" dirty="0" smtClean="0"/>
              <a:t>   </a:t>
            </a:r>
            <a:r>
              <a:rPr lang="ru-RU" sz="4400" u="sng" dirty="0" smtClean="0"/>
              <a:t>Манеры </a:t>
            </a:r>
            <a:r>
              <a:rPr lang="ru-RU" sz="4400" dirty="0" smtClean="0"/>
              <a:t>- внешние формы  поведения человека, получающие положительную или  отрицательную  оценку окружающих</a:t>
            </a:r>
            <a:endParaRPr lang="ru-RU" dirty="0" smtClean="0"/>
          </a:p>
        </p:txBody>
      </p:sp>
      <p:pic>
        <p:nvPicPr>
          <p:cNvPr id="12292" name="Picture 4" descr="ag0002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2400"/>
            <a:ext cx="1827212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34076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Санкции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2636912"/>
            <a:ext cx="4258816" cy="3494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660066"/>
                </a:solidFill>
              </a:rPr>
              <a:t>меры воздействия, 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660066"/>
                </a:solidFill>
              </a:rPr>
              <a:t>применяемые к нарушителям 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660066"/>
                </a:solidFill>
              </a:rPr>
              <a:t>установленных норм, правил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492896"/>
            <a:ext cx="4038600" cy="363802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660066"/>
                </a:solidFill>
              </a:rPr>
              <a:t>    способ одобрения, 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660066"/>
                </a:solidFill>
              </a:rPr>
              <a:t>    поощрения, поддержки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2771800" y="1988840"/>
            <a:ext cx="1512887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5292080" y="1988840"/>
            <a:ext cx="1439863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990099"/>
                </a:solidFill>
              </a:rPr>
              <a:t>Учимся общаться  в Интернете</a:t>
            </a:r>
          </a:p>
        </p:txBody>
      </p:sp>
      <p:pic>
        <p:nvPicPr>
          <p:cNvPr id="17412" name="Picture 5" descr="Картинка 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7729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hlink"/>
                </a:solidFill>
              </a:rPr>
              <a:t>Цель урока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/>
              <a:t>Выяснить, для чего нужны правила поведения</a:t>
            </a:r>
          </a:p>
          <a:p>
            <a:pPr eaLnBrk="1" hangingPunct="1"/>
            <a:r>
              <a:rPr lang="ru-RU" dirty="0" smtClean="0"/>
              <a:t>Выяснить какие правила общения между людьми  известны учащимся</a:t>
            </a:r>
          </a:p>
          <a:p>
            <a:pPr eaLnBrk="1" hangingPunct="1"/>
            <a:r>
              <a:rPr lang="ru-RU" dirty="0" smtClean="0"/>
              <a:t>Научиться пользоваться правилами  поведения в сети Интернет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543800" cy="879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Р/Т № </a:t>
            </a:r>
            <a:r>
              <a:rPr lang="ru-RU" dirty="0" smtClean="0">
                <a:solidFill>
                  <a:srgbClr val="660066"/>
                </a:solidFill>
              </a:rPr>
              <a:t>6 с.22</a:t>
            </a:r>
            <a:endParaRPr lang="ru-RU" dirty="0" smtClean="0">
              <a:solidFill>
                <a:srgbClr val="660066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8568952" cy="4340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В учебнике приведен фрагмент «</a:t>
            </a:r>
            <a:r>
              <a:rPr lang="ru-RU" sz="2800" b="1" dirty="0" err="1" smtClean="0"/>
              <a:t>Сетикета</a:t>
            </a:r>
            <a:r>
              <a:rPr lang="ru-RU" sz="2800" b="1" dirty="0" smtClean="0"/>
              <a:t>» - сборника правил для пользователей сети Интернет. Один из пользователей, познакомившись с нормами «</a:t>
            </a:r>
            <a:r>
              <a:rPr lang="ru-RU" sz="2800" b="1" dirty="0" err="1" smtClean="0"/>
              <a:t>Сетикета</a:t>
            </a:r>
            <a:r>
              <a:rPr lang="ru-RU" sz="2800" b="1" dirty="0" smtClean="0"/>
              <a:t>», воскликнул: «Я не увидел здесь ни одного нового правила! Все это нормы нашей повседневной жизни».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Прав ли пользователь? Свое мнение обоснуй.</a:t>
            </a:r>
          </a:p>
        </p:txBody>
      </p:sp>
      <p:pic>
        <p:nvPicPr>
          <p:cNvPr id="13316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1401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836712"/>
            <a:ext cx="5940152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660066"/>
                </a:solidFill>
              </a:rPr>
              <a:t>Жил на свете человек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970338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572000" y="2636912"/>
            <a:ext cx="4033838" cy="256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/>
              <a:t> </a:t>
            </a:r>
            <a:r>
              <a:rPr lang="ru-RU" sz="2000" dirty="0" smtClean="0"/>
              <a:t>«</a:t>
            </a:r>
            <a:r>
              <a:rPr lang="ru-RU" sz="2000" dirty="0" smtClean="0">
                <a:solidFill>
                  <a:srgbClr val="333399"/>
                </a:solidFill>
              </a:rPr>
              <a:t>Борис Петрович Шереметьев – самый вежливый в стране человек и самый культурный</a:t>
            </a:r>
            <a:r>
              <a:rPr lang="ru-RU" sz="2000" dirty="0" smtClean="0"/>
              <a:t>»    </a:t>
            </a:r>
          </a:p>
          <a:p>
            <a:pPr eaLnBrk="1" hangingPunct="1">
              <a:buFontTx/>
              <a:buNone/>
            </a:pPr>
            <a:r>
              <a:rPr lang="ru-RU" sz="1800" dirty="0" smtClean="0"/>
              <a:t>            Английский посол </a:t>
            </a:r>
            <a:r>
              <a:rPr lang="ru-RU" sz="1800" dirty="0" err="1" smtClean="0"/>
              <a:t>Витворт</a:t>
            </a:r>
            <a:endParaRPr lang="ru-RU" sz="1800" dirty="0" smtClean="0"/>
          </a:p>
        </p:txBody>
      </p:sp>
      <p:pic>
        <p:nvPicPr>
          <p:cNvPr id="15367" name="Picture 7" descr="http://collection.edu.yar.ru/dlrstore/655b0062-64dd-4be7-b161-c9d8f80fdee0/Images/%5bIS10IO_2_3-12%5d_%5bGA_04%5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4953"/>
            <a:ext cx="4211960" cy="603304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img-fotki.yandex.ru/get/4314/ew-l.d/0_2789b_2d829fcf_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51906"/>
            <a:ext cx="4032448" cy="48937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6600CC"/>
                </a:solidFill>
              </a:rPr>
              <a:t>Путешествие в прошлое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2780928"/>
            <a:ext cx="4043362" cy="2768600"/>
          </a:xfrm>
        </p:spPr>
        <p:txBody>
          <a:bodyPr/>
          <a:lstStyle/>
          <a:p>
            <a:pPr eaLnBrk="1" hangingPunct="1"/>
            <a:r>
              <a:rPr lang="ru-RU" dirty="0" smtClean="0"/>
              <a:t>«Наставление к воспитанию внуков»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            </a:t>
            </a:r>
            <a:r>
              <a:rPr lang="ru-RU" sz="2000" dirty="0" smtClean="0">
                <a:solidFill>
                  <a:srgbClr val="333300"/>
                </a:solidFill>
              </a:rPr>
              <a:t>Екатерина Вторая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Сделайте вывод: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8229600" cy="334523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800" dirty="0" smtClean="0"/>
              <a:t>Зачем существуют правила?</a:t>
            </a:r>
          </a:p>
        </p:txBody>
      </p:sp>
      <p:pic>
        <p:nvPicPr>
          <p:cNvPr id="14340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401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Выводы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333300"/>
                </a:solidFill>
              </a:rPr>
              <a:t>Правила ( или социальные нормы)  служат эталонами, образцами  поведения.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accent2"/>
                </a:solidFill>
              </a:rPr>
              <a:t>Правила регулируют отношения между людьми, помогают  совершать одобряемые обществом  действия и избегать  того, что  общество не признает и осуждает.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</a:t>
            </a:r>
            <a:r>
              <a:rPr lang="ru-RU" sz="2400" smtClean="0">
                <a:solidFill>
                  <a:srgbClr val="006600"/>
                </a:solidFill>
              </a:rPr>
              <a:t>Правила помогают  охранять порядок и позволяют предвидеть реакцию  других на твои действия</a:t>
            </a:r>
            <a:r>
              <a:rPr lang="ru-RU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990000"/>
                </a:solidFill>
              </a:rPr>
              <a:t>Правила  поведения в обществе могут быть как  мягкими пожеланиями, так  и жесткими запретами, за нарушение которых отвечать приходится  перед государством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990099"/>
                </a:solidFill>
              </a:rPr>
              <a:t>Новые понятия и термины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Правило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Социальные нормы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Привычка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Обычай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Ритуал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Обряд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Церемония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Этикет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Манеры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Работа по вариантам.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500" dirty="0" smtClean="0"/>
              <a:t>Вариант 1.</a:t>
            </a:r>
          </a:p>
          <a:p>
            <a:pPr algn="ctr">
              <a:buFont typeface="Wingdings" pitchFamily="2" charset="2"/>
              <a:buNone/>
            </a:pPr>
            <a:r>
              <a:rPr lang="ru-RU" sz="3500" dirty="0" smtClean="0"/>
              <a:t>Правила мешают людям жить, поэтому люди их часто нарушают.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500" dirty="0" smtClean="0"/>
              <a:t>Вариант 2.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/>
              <a:t>Правила необходимы, если бы правил не было, люди просто не знали бы, как поступать.</a:t>
            </a:r>
          </a:p>
        </p:txBody>
      </p:sp>
      <p:pic>
        <p:nvPicPr>
          <p:cNvPr id="5125" name="Picture 6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512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990000"/>
                </a:solidFill>
              </a:rPr>
              <a:t>Многообразие правил</a:t>
            </a:r>
          </a:p>
        </p:txBody>
      </p:sp>
      <p:pic>
        <p:nvPicPr>
          <p:cNvPr id="9220" name="Picture 6" descr="1-539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773238"/>
            <a:ext cx="3743325" cy="4103687"/>
          </a:xfrm>
          <a:noFill/>
        </p:spPr>
      </p:pic>
      <p:sp>
        <p:nvSpPr>
          <p:cNvPr id="921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427984" y="1772816"/>
            <a:ext cx="4320480" cy="4353347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333399"/>
                </a:solidFill>
              </a:rPr>
              <a:t>Правило – закон, или постановление,  или узаконение, основание для  действия  в данных случаях, при известных  обстоятельствах</a:t>
            </a:r>
            <a:r>
              <a:rPr lang="ru-RU" b="1" dirty="0" smtClean="0"/>
              <a:t>.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                 В. И. Даль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u="sng" dirty="0" smtClean="0">
                <a:solidFill>
                  <a:srgbClr val="660066"/>
                </a:solidFill>
              </a:rPr>
              <a:t>Правила</a:t>
            </a:r>
            <a:r>
              <a:rPr lang="ru-RU" sz="3600" b="1" dirty="0" smtClean="0">
                <a:solidFill>
                  <a:srgbClr val="660066"/>
                </a:solidFill>
              </a:rPr>
              <a:t> – нормы, регулирующие поведение людей </a:t>
            </a:r>
          </a:p>
        </p:txBody>
      </p:sp>
      <p:pic>
        <p:nvPicPr>
          <p:cNvPr id="10243" name="Picture 7" descr="0_1b04b_ef9fc5f5_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328592" cy="4329482"/>
          </a:xfr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333399"/>
                </a:solidFill>
              </a:rPr>
              <a:t>Социальные нормы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По направленности</a:t>
            </a:r>
            <a:r>
              <a:rPr lang="ru-RU" sz="1800" dirty="0" smtClean="0"/>
              <a:t>: (предписывающие, запрещающие)</a:t>
            </a:r>
          </a:p>
          <a:p>
            <a:pPr eaLnBrk="1" hangingPunct="1">
              <a:buFontTx/>
              <a:buNone/>
            </a:pPr>
            <a:r>
              <a:rPr lang="ru-RU" sz="1800" dirty="0" smtClean="0"/>
              <a:t> Устанавливают какое поведение желательно или обязательно, какое поведение недопустимо.</a:t>
            </a:r>
          </a:p>
          <a:p>
            <a:pPr eaLnBrk="1" hangingPunct="1">
              <a:buFontTx/>
              <a:buNone/>
            </a:pPr>
            <a:r>
              <a:rPr lang="ru-RU" sz="1800" dirty="0" smtClean="0"/>
              <a:t>                                                 </a:t>
            </a:r>
            <a:r>
              <a:rPr lang="ru-RU" sz="1800" dirty="0" smtClean="0">
                <a:solidFill>
                  <a:schemeClr val="accent2"/>
                </a:solidFill>
              </a:rPr>
              <a:t>дорожные знаки.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      </a:t>
            </a:r>
            <a:r>
              <a:rPr lang="ru-RU" sz="2000" dirty="0" smtClean="0">
                <a:solidFill>
                  <a:srgbClr val="990000"/>
                </a:solidFill>
              </a:rPr>
              <a:t>По степени обязательности: </a:t>
            </a:r>
            <a:r>
              <a:rPr lang="ru-RU" sz="2000" dirty="0" smtClean="0"/>
              <a:t>(</a:t>
            </a:r>
            <a:r>
              <a:rPr lang="ru-RU" sz="1800" dirty="0" smtClean="0"/>
              <a:t>нормы- правила, нормы- ожидания</a:t>
            </a:r>
            <a:r>
              <a:rPr lang="ru-RU" sz="2000" dirty="0" smtClean="0"/>
              <a:t>)</a:t>
            </a:r>
          </a:p>
          <a:p>
            <a:pPr eaLnBrk="1" hangingPunct="1">
              <a:buFontTx/>
              <a:buNone/>
            </a:pPr>
            <a:r>
              <a:rPr lang="ru-RU" sz="2000" dirty="0" smtClean="0"/>
              <a:t> </a:t>
            </a:r>
            <a:r>
              <a:rPr lang="ru-RU" sz="1800" dirty="0" smtClean="0"/>
              <a:t>Устанавливают, какое поведение обязательно для данной группы людей.</a:t>
            </a:r>
          </a:p>
          <a:p>
            <a:pPr eaLnBrk="1" hangingPunct="1">
              <a:buFontTx/>
              <a:buNone/>
            </a:pPr>
            <a:r>
              <a:rPr lang="ru-RU" sz="1800" dirty="0" smtClean="0"/>
              <a:t> Устанавливают, какое поведение  допустимо, хотя и нежелательно</a:t>
            </a:r>
          </a:p>
          <a:p>
            <a:pPr eaLnBrk="1" hangingPunct="1">
              <a:buFontTx/>
              <a:buNone/>
            </a:pPr>
            <a:r>
              <a:rPr lang="ru-RU" sz="1800" dirty="0" smtClean="0"/>
              <a:t>          </a:t>
            </a:r>
            <a:r>
              <a:rPr lang="ru-RU" sz="1800" dirty="0" smtClean="0">
                <a:solidFill>
                  <a:schemeClr val="accent2"/>
                </a:solidFill>
              </a:rPr>
              <a:t>при встрече со старшим по званию военные отдают честь.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          опоздание на встречу.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      </a:t>
            </a:r>
            <a:r>
              <a:rPr lang="ru-RU" sz="2000" dirty="0" smtClean="0">
                <a:solidFill>
                  <a:srgbClr val="990000"/>
                </a:solidFill>
              </a:rPr>
              <a:t>По  форме: </a:t>
            </a:r>
            <a:r>
              <a:rPr lang="ru-RU" sz="2000" dirty="0" smtClean="0"/>
              <a:t>(</a:t>
            </a:r>
            <a:r>
              <a:rPr lang="ru-RU" sz="1800" dirty="0" smtClean="0"/>
              <a:t>формальные, неформальные</a:t>
            </a:r>
            <a:r>
              <a:rPr lang="ru-RU" sz="2000" dirty="0" smtClean="0"/>
              <a:t>)</a:t>
            </a:r>
          </a:p>
          <a:p>
            <a:pPr eaLnBrk="1" hangingPunct="1">
              <a:buFontTx/>
              <a:buNone/>
            </a:pPr>
            <a:r>
              <a:rPr lang="ru-RU" sz="2000" dirty="0" smtClean="0"/>
              <a:t>   </a:t>
            </a:r>
            <a:r>
              <a:rPr lang="ru-RU" sz="1800" dirty="0" smtClean="0"/>
              <a:t>Четко зафиксированы  в письменной  форме.</a:t>
            </a:r>
          </a:p>
          <a:p>
            <a:pPr eaLnBrk="1" hangingPunct="1">
              <a:buFontTx/>
              <a:buNone/>
            </a:pPr>
            <a:r>
              <a:rPr lang="ru-RU" sz="1800" dirty="0" smtClean="0"/>
              <a:t>    Обеспечиваются  обычаями и привычкой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          закон или предписание.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          этикет.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Словарь: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88840"/>
            <a:ext cx="8517632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700" dirty="0" smtClean="0"/>
              <a:t>Социальные нормы – предписания, требования, пожелания и ожидания соответствующего поведения.</a:t>
            </a:r>
          </a:p>
        </p:txBody>
      </p:sp>
      <p:pic>
        <p:nvPicPr>
          <p:cNvPr id="6148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2400"/>
            <a:ext cx="2043112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7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Работа с </a:t>
            </a:r>
            <a:r>
              <a:rPr lang="ru-RU" sz="3200" b="1" dirty="0" smtClean="0">
                <a:solidFill>
                  <a:srgbClr val="660066"/>
                </a:solidFill>
              </a:rPr>
              <a:t>таблицей, стр.59 учебник</a:t>
            </a:r>
            <a:endParaRPr lang="ru-RU" sz="3200" b="1" dirty="0" smtClean="0">
              <a:solidFill>
                <a:srgbClr val="6600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5165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>
                <a:solidFill>
                  <a:srgbClr val="002060"/>
                </a:solidFill>
              </a:rPr>
              <a:t>  Социальные </a:t>
            </a:r>
            <a:r>
              <a:rPr lang="ru-RU" sz="2800" b="1" dirty="0" smtClean="0">
                <a:solidFill>
                  <a:srgbClr val="002060"/>
                </a:solidFill>
              </a:rPr>
              <a:t>нормы</a:t>
            </a:r>
            <a:endParaRPr lang="ru-RU" sz="2800" dirty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По направленности: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</a:rPr>
              <a:t>                     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</a:rPr>
              <a:t>                        предписывающие                запрещающие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По степени обязательности:</a:t>
            </a:r>
          </a:p>
          <a:p>
            <a:pPr>
              <a:buFont typeface="Wingdings" pitchFamily="2" charset="2"/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</a:rPr>
              <a:t>                       нормы-правила                  </a:t>
            </a:r>
            <a:r>
              <a:rPr lang="ru-RU" sz="2000" dirty="0" smtClean="0">
                <a:solidFill>
                  <a:srgbClr val="002060"/>
                </a:solidFill>
              </a:rPr>
              <a:t>          нормы-ожидания</a:t>
            </a:r>
            <a:endParaRPr lang="ru-RU" sz="2000" dirty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По форме:</a:t>
            </a:r>
          </a:p>
          <a:p>
            <a:pPr>
              <a:buFont typeface="Wingdings" pitchFamily="2" charset="2"/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</a:rPr>
              <a:t>                             формальные               </a:t>
            </a:r>
            <a:r>
              <a:rPr lang="ru-RU" sz="2000" dirty="0" smtClean="0">
                <a:solidFill>
                  <a:srgbClr val="002060"/>
                </a:solidFill>
              </a:rPr>
              <a:t>            неформальные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2627784" y="2132856"/>
            <a:ext cx="1223962" cy="431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076056" y="2132856"/>
            <a:ext cx="1152525" cy="431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2339752" y="3284984"/>
            <a:ext cx="1223962" cy="5032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148064" y="3356992"/>
            <a:ext cx="1223963" cy="5032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2771800" y="4581128"/>
            <a:ext cx="936625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004048" y="4581128"/>
            <a:ext cx="863600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8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195</TotalTime>
  <Words>589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Тема38</vt:lpstr>
      <vt:lpstr>Что значит жить  по правилам</vt:lpstr>
      <vt:lpstr>Цель урока</vt:lpstr>
      <vt:lpstr>Новые понятия и термины</vt:lpstr>
      <vt:lpstr>Работа по вариантам.</vt:lpstr>
      <vt:lpstr>Многообразие правил</vt:lpstr>
      <vt:lpstr>Правила – нормы, регулирующие поведение людей </vt:lpstr>
      <vt:lpstr>Социальные нормы</vt:lpstr>
      <vt:lpstr>Словарь:</vt:lpstr>
      <vt:lpstr>Работа с таблицей, стр.59 учебник</vt:lpstr>
      <vt:lpstr>Словарь:</vt:lpstr>
      <vt:lpstr>Слайд 11</vt:lpstr>
      <vt:lpstr>Словарь:</vt:lpstr>
      <vt:lpstr>Словарь:</vt:lpstr>
      <vt:lpstr>Словарь:</vt:lpstr>
      <vt:lpstr>Словарь:</vt:lpstr>
      <vt:lpstr>Словарь:</vt:lpstr>
      <vt:lpstr>Словарь:</vt:lpstr>
      <vt:lpstr>Санкции </vt:lpstr>
      <vt:lpstr>Учимся общаться  в Интернете</vt:lpstr>
      <vt:lpstr>Р/Т № 6 с.22</vt:lpstr>
      <vt:lpstr>Жил на свете человек</vt:lpstr>
      <vt:lpstr>Путешествие в прошлое</vt:lpstr>
      <vt:lpstr>Сделайте вывод: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ЗНАЧИТ ЖИТЬ ПО ПРАВИЛАМ.</dc:title>
  <dc:creator>user</dc:creator>
  <cp:lastModifiedBy>Василий</cp:lastModifiedBy>
  <cp:revision>17</cp:revision>
  <dcterms:created xsi:type="dcterms:W3CDTF">2010-10-12T18:00:07Z</dcterms:created>
  <dcterms:modified xsi:type="dcterms:W3CDTF">2013-10-21T13:05:40Z</dcterms:modified>
</cp:coreProperties>
</file>