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5"/>
  </p:notesMasterIdLst>
  <p:sldIdLst>
    <p:sldId id="275" r:id="rId2"/>
    <p:sldId id="285" r:id="rId3"/>
    <p:sldId id="287" r:id="rId4"/>
    <p:sldId id="291" r:id="rId5"/>
    <p:sldId id="276" r:id="rId6"/>
    <p:sldId id="279" r:id="rId7"/>
    <p:sldId id="289" r:id="rId8"/>
    <p:sldId id="277" r:id="rId9"/>
    <p:sldId id="290" r:id="rId10"/>
    <p:sldId id="278" r:id="rId11"/>
    <p:sldId id="288" r:id="rId12"/>
    <p:sldId id="292" r:id="rId13"/>
    <p:sldId id="28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  <a:srgbClr val="3333CC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99" d="100"/>
          <a:sy n="99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2FE146E-3F95-46DF-BDF5-81AA18369E3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29C2CF2-5EE7-4C79-A1BC-1CBA773A61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3339E4-6874-428C-B332-BDCFE4447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BDAB70-19C3-4BE0-9530-A8EB2A178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4BEC19C-6243-4AF3-A230-7FBA4485C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4BEC19C-6243-4AF3-A230-7FBA4485C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4BEC19C-6243-4AF3-A230-7FBA4485C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91B1B4-5029-444B-AC77-86CD354E9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CD4577-9AA6-4B4C-8922-DB12E418E6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5F9232-8237-46C5-BCA9-4660F58E9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3D5261-4F12-4150-97CE-C0B60FD1D6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E48C53-51EC-4CC2-A81A-0B6F0B192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88C724-2A24-4AD0-A882-4EBE515A7B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AE06A3-D593-40AB-8E6C-141F8DA04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9BD5B8-1EEE-4527-95D7-46F283F2D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4BEC19C-6243-4AF3-A230-7FBA4485C74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 rot="501080">
            <a:off x="881864" y="705825"/>
            <a:ext cx="6904184" cy="1295400"/>
          </a:xfrm>
        </p:spPr>
        <p:txBody>
          <a:bodyPr/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Ты </a:t>
            </a: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и твои товарищи</a:t>
            </a:r>
          </a:p>
        </p:txBody>
      </p:sp>
      <p:pic>
        <p:nvPicPr>
          <p:cNvPr id="8" name="Содержимое 7" descr="0_79f5d_c91a6e80_XL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22482"/>
            <a:ext cx="7200800" cy="6615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3645024"/>
            <a:ext cx="2423387" cy="1819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sz="2000" b="1" u="sng" dirty="0">
                <a:latin typeface="Calibri" pitchFamily="34" charset="0"/>
              </a:rPr>
              <a:t>Групповые нормы</a:t>
            </a:r>
            <a:r>
              <a:rPr lang="ru-RU" sz="2000" u="sng" dirty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- это совокупность правил, рекомендаций и требований, которые устанавливает коллектив для построения взаимоотношений, взаимодействия и общения внутри и вне его.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72816"/>
            <a:ext cx="8784976" cy="45085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>
                <a:solidFill>
                  <a:srgbClr val="003300"/>
                </a:solidFill>
              </a:rPr>
              <a:t>Санкции </a:t>
            </a:r>
            <a:r>
              <a:rPr lang="ru-RU" sz="2800" dirty="0">
                <a:solidFill>
                  <a:srgbClr val="003300"/>
                </a:solidFill>
              </a:rPr>
              <a:t>–– средства охраны групповых норм. </a:t>
            </a:r>
          </a:p>
          <a:p>
            <a:pPr algn="ctr">
              <a:buFont typeface="Wingdings" pitchFamily="2" charset="2"/>
              <a:buNone/>
            </a:pPr>
            <a:endParaRPr lang="ru-RU" sz="2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3333CC"/>
                </a:solidFill>
              </a:rPr>
              <a:t>       Способы порицания                    </a:t>
            </a:r>
            <a:r>
              <a:rPr lang="ru-RU" sz="2400" dirty="0">
                <a:solidFill>
                  <a:srgbClr val="FF0066"/>
                </a:solidFill>
              </a:rPr>
              <a:t>Способы поощрения 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FF0066"/>
                </a:solidFill>
              </a:rPr>
              <a:t>               </a:t>
            </a:r>
            <a:r>
              <a:rPr lang="ru-RU" sz="2400" dirty="0">
                <a:solidFill>
                  <a:srgbClr val="3333CC"/>
                </a:solidFill>
              </a:rPr>
              <a:t>(наказания)</a:t>
            </a:r>
            <a:r>
              <a:rPr lang="ru-RU" sz="2400" dirty="0">
                <a:solidFill>
                  <a:schemeClr val="tx2"/>
                </a:solidFill>
              </a:rPr>
              <a:t>                              </a:t>
            </a:r>
            <a:r>
              <a:rPr lang="ru-RU" sz="2400" dirty="0">
                <a:solidFill>
                  <a:srgbClr val="FF0066"/>
                </a:solidFill>
              </a:rPr>
              <a:t>(поддержки)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Предупреждение                                                Благодарность</a:t>
            </a:r>
            <a:endParaRPr lang="ru-RU" sz="2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выговор                                                               аплодисменты </a:t>
            </a:r>
            <a:endParaRPr lang="ru-RU" sz="2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нелестное </a:t>
            </a:r>
            <a:r>
              <a:rPr lang="ru-RU" sz="2000" dirty="0">
                <a:solidFill>
                  <a:schemeClr val="tx2"/>
                </a:solidFill>
              </a:rPr>
              <a:t>прозвище                               </a:t>
            </a:r>
            <a:r>
              <a:rPr lang="ru-RU" sz="2000" dirty="0" smtClean="0">
                <a:solidFill>
                  <a:schemeClr val="tx2"/>
                </a:solidFill>
              </a:rPr>
              <a:t>           поддержка</a:t>
            </a:r>
            <a:endParaRPr lang="ru-RU" sz="2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высмеивание                                                       </a:t>
            </a:r>
            <a:r>
              <a:rPr lang="ru-RU" sz="2000" dirty="0">
                <a:solidFill>
                  <a:schemeClr val="tx2"/>
                </a:solidFill>
              </a:rPr>
              <a:t>ответственные поручения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отказ </a:t>
            </a:r>
            <a:r>
              <a:rPr lang="ru-RU" sz="2000" dirty="0">
                <a:solidFill>
                  <a:schemeClr val="tx2"/>
                </a:solidFill>
              </a:rPr>
              <a:t>от общения                                     </a:t>
            </a:r>
            <a:r>
              <a:rPr lang="ru-RU" sz="2000" dirty="0" smtClean="0">
                <a:solidFill>
                  <a:schemeClr val="tx2"/>
                </a:solidFill>
              </a:rPr>
              <a:t>           премии</a:t>
            </a:r>
            <a:endParaRPr lang="ru-RU" sz="20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бойкот                                                                  памятные </a:t>
            </a:r>
            <a:r>
              <a:rPr lang="ru-RU" sz="2000" dirty="0">
                <a:solidFill>
                  <a:schemeClr val="tx2"/>
                </a:solidFill>
              </a:rPr>
              <a:t>подарки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исключение </a:t>
            </a:r>
            <a:r>
              <a:rPr lang="ru-RU" sz="2000" dirty="0">
                <a:solidFill>
                  <a:schemeClr val="tx2"/>
                </a:solidFill>
              </a:rPr>
              <a:t>из группы </a:t>
            </a: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H="1">
            <a:off x="2195736" y="2204864"/>
            <a:ext cx="2088232" cy="50437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4211960" y="2204864"/>
            <a:ext cx="2016224" cy="50405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8" name="Picture 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412776"/>
            <a:ext cx="1427733" cy="265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8159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С какой группой тебе по пути?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8149" y="5229200"/>
            <a:ext cx="244585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1412776"/>
            <a:ext cx="2267744" cy="20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1" y="3429153"/>
            <a:ext cx="2411760" cy="180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451190"/>
            <a:ext cx="2123728" cy="181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8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263590"/>
            <a:ext cx="2123728" cy="159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9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1421786"/>
            <a:ext cx="2771800" cy="207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50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23928" y="3429000"/>
            <a:ext cx="2816126" cy="185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51" name="Picture 1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23728" y="5241894"/>
            <a:ext cx="2154808" cy="161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52" name="Picture 1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771800" y="1412776"/>
            <a:ext cx="2686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53" name="Picture 1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90405" y="5229201"/>
            <a:ext cx="2443199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54" name="Picture 18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23728" y="3429000"/>
            <a:ext cx="2376264" cy="184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C:\Users\Василий\Desktop\клипарт, отрисовки, рамки, шаблоны\ангелочки, дети\0_a727e_50008b4e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9388"/>
            <a:ext cx="7344816" cy="55086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746125"/>
          </a:xfrm>
        </p:spPr>
        <p:txBody>
          <a:bodyPr/>
          <a:lstStyle/>
          <a:p>
            <a:r>
              <a:rPr lang="ru-RU" sz="2400" dirty="0" smtClean="0"/>
              <a:t>Стр.31 – Учимся совместно всей группой делать полезные дела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2</a:t>
            </a:r>
          </a:p>
          <a:p>
            <a:r>
              <a:rPr lang="ru-RU" dirty="0" smtClean="0"/>
              <a:t>Задание в разделе «В классе и дома» № 9, 11(выполнять группой)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Зад. № 2, 6, 7  (с.6-9) в Рабочей тетради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Или Зад. № 4, 6 в разделе «В классе и дома», с.30) 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48"/>
            <a:ext cx="8892480" cy="4176713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Какие бывают группы</a:t>
            </a:r>
          </a:p>
          <a:p>
            <a:r>
              <a:rPr lang="ru-RU" dirty="0">
                <a:solidFill>
                  <a:srgbClr val="0000FF"/>
                </a:solidFill>
              </a:rPr>
              <a:t>Группы, которые мы выбираем</a:t>
            </a:r>
          </a:p>
          <a:p>
            <a:r>
              <a:rPr lang="ru-RU" dirty="0">
                <a:solidFill>
                  <a:srgbClr val="0000FF"/>
                </a:solidFill>
              </a:rPr>
              <a:t>Кто может быть лидером</a:t>
            </a:r>
          </a:p>
          <a:p>
            <a:r>
              <a:rPr lang="ru-RU" dirty="0">
                <a:solidFill>
                  <a:srgbClr val="0000FF"/>
                </a:solidFill>
              </a:rPr>
              <a:t>Что можно, чего нельзя и что за что бывает</a:t>
            </a:r>
          </a:p>
          <a:p>
            <a:r>
              <a:rPr lang="ru-RU" dirty="0">
                <a:solidFill>
                  <a:srgbClr val="0000FF"/>
                </a:solidFill>
              </a:rPr>
              <a:t>О поощрениях и наказаниях</a:t>
            </a:r>
          </a:p>
          <a:p>
            <a:r>
              <a:rPr lang="ru-RU" dirty="0">
                <a:solidFill>
                  <a:srgbClr val="0000FF"/>
                </a:solidFill>
              </a:rPr>
              <a:t>С какой группой тебе по пути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группа?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6203032" cy="4348336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Зачем люди объединяются в группы?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Что дает человеку группа?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Можно ли входить в разные группы одновременно?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22882" name="Picture 2" descr="C:\Users\Василий\Desktop\клипарт, отрисовки, рамки, шаблоны\ангелочки, дети\0_79efd_59613bd1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64521" y="1412776"/>
            <a:ext cx="227948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3528392"/>
          </a:xfrm>
        </p:spPr>
        <p:txBody>
          <a:bodyPr numCol="2"/>
          <a:lstStyle/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Плохо человеку,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             когда он один.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Горе одному,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             один не воин –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Каждый дюжий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             ему господин,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И даже слабые,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              если двое…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Единица – вздор,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              единица – ноль,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Один –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              даже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                  очень важный –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Не подымет   простое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           пятивершковое бревно,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Тем более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           дом пятиэтажный.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 smtClean="0"/>
          </a:p>
          <a:p>
            <a:pPr marL="0" algn="r">
              <a:spcBef>
                <a:spcPts val="0"/>
              </a:spcBef>
              <a:buNone/>
            </a:pPr>
            <a:r>
              <a:rPr lang="ru-RU" sz="1800" i="1" dirty="0" smtClean="0"/>
              <a:t>В.Маяковский</a:t>
            </a:r>
            <a:r>
              <a:rPr lang="ru-RU" sz="2400" dirty="0" smtClean="0"/>
              <a:t>    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6136" y="2060848"/>
            <a:ext cx="3203848" cy="417646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u="sng" dirty="0"/>
              <a:t>ГРУППА</a:t>
            </a:r>
            <a:r>
              <a:rPr lang="ru-RU" sz="2800" dirty="0"/>
              <a:t> - относительно устойчивая совокупность людей, находящихся во взаимодействии и объединенных общими </a:t>
            </a:r>
            <a:r>
              <a:rPr lang="ru-RU" sz="2800" dirty="0" smtClean="0"/>
              <a:t>интересами и </a:t>
            </a:r>
            <a:r>
              <a:rPr lang="ru-RU" sz="2800" dirty="0"/>
              <a:t>целями.</a:t>
            </a:r>
            <a:r>
              <a:rPr lang="ru-RU" sz="4000" dirty="0"/>
              <a:t> </a:t>
            </a:r>
          </a:p>
        </p:txBody>
      </p:sp>
      <p:pic>
        <p:nvPicPr>
          <p:cNvPr id="86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484784"/>
            <a:ext cx="5629639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48525" y="0"/>
            <a:ext cx="1895475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0"/>
            <a:ext cx="2228931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944687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7703" y="0"/>
            <a:ext cx="2117465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0"/>
            <a:ext cx="1008111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60" name="Picture 24" descr="C:\Users\Василий\Desktop\клипарт, отрисовки, рамки, шаблоны\ангелочки, дети\0_83ccc_6cc9b33a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7" y="2726922"/>
            <a:ext cx="5508103" cy="4131078"/>
          </a:xfrm>
          <a:prstGeom prst="rect">
            <a:avLst/>
          </a:prstGeom>
          <a:noFill/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Какие бывают группы?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5019675"/>
          </a:xfrm>
        </p:spPr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Среди групп можно выделить те, которые выбираешь ты (кружок, спортивная секция, друзья), и в которых ты оказываешься не по своему выбору (семья, школьный класс).</a:t>
            </a: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333CC"/>
                </a:solidFill>
              </a:rPr>
              <a:t>Кто может быть лидером?</a:t>
            </a:r>
            <a:endParaRPr lang="ru-RU" dirty="0">
              <a:solidFill>
                <a:srgbClr val="3333CC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59832" y="1772816"/>
            <a:ext cx="6084168" cy="2952328"/>
          </a:xfrm>
        </p:spPr>
        <p:txBody>
          <a:bodyPr/>
          <a:lstStyle/>
          <a:p>
            <a:r>
              <a:rPr lang="ru-RU" b="1" u="sng" dirty="0" smtClean="0"/>
              <a:t>Лидер</a:t>
            </a:r>
            <a:r>
              <a:rPr lang="ru-RU" dirty="0" smtClean="0"/>
              <a:t> — это личность, за которой все остальные члены группы признают право брать на себя наиболее ответственные решения.</a:t>
            </a:r>
            <a:endParaRPr lang="ru-RU" dirty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5362"/>
            <a:ext cx="3203848" cy="200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4454578"/>
            <a:ext cx="3203848" cy="240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00808"/>
            <a:ext cx="2987824" cy="303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C:\Users\Василий\Desktop\клипарт, отрисовки, рамки, шаблоны\ангелочки, дети\0_74921_7129cc3b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08920"/>
            <a:ext cx="5220072" cy="3762802"/>
          </a:xfrm>
          <a:prstGeom prst="rect">
            <a:avLst/>
          </a:prstGeom>
          <a:noFill/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333CC"/>
                </a:solidFill>
              </a:rPr>
              <a:t>Кто может быть лидером?</a:t>
            </a:r>
            <a:endParaRPr lang="ru-RU" dirty="0">
              <a:solidFill>
                <a:srgbClr val="3333CC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427984" y="1988840"/>
            <a:ext cx="4608512" cy="4564360"/>
          </a:xfrm>
        </p:spPr>
        <p:txBody>
          <a:bodyPr/>
          <a:lstStyle/>
          <a:p>
            <a:r>
              <a:rPr lang="ru-RU" dirty="0" smtClean="0"/>
              <a:t>Чем отличается назначенный лидер от лидера, избранного самой группой?</a:t>
            </a:r>
          </a:p>
          <a:p>
            <a:r>
              <a:rPr lang="ru-RU" dirty="0" smtClean="0"/>
              <a:t>Всегда ли лидер положительно влияет на группу?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2664296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</a:rPr>
              <a:t>В каждой группе, которая существует достаточно долго, складываются определенные правила. Они отличают данную группу от других.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Правила, по которым живет группа, называют словом «нормы».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23906" name="Picture 2" descr="C:\Users\Василий\Desktop\клипарт, отрисовки, рамки, шаблоны\ангелочки, дети\0_79eef_c291f34a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75487"/>
            <a:ext cx="9144000" cy="2982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15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Тема115</Template>
  <TotalTime>907</TotalTime>
  <Words>386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Тема115</vt:lpstr>
      <vt:lpstr>Ты и твои товарищи</vt:lpstr>
      <vt:lpstr>Слайд 2</vt:lpstr>
      <vt:lpstr>Что такое группа?</vt:lpstr>
      <vt:lpstr>Слайд 4</vt:lpstr>
      <vt:lpstr>ГРУППА - относительно устойчивая совокупность людей, находящихся во взаимодействии и объединенных общими интересами и целями. </vt:lpstr>
      <vt:lpstr>Какие бывают группы?</vt:lpstr>
      <vt:lpstr>Кто может быть лидером?</vt:lpstr>
      <vt:lpstr>Кто может быть лидером?</vt:lpstr>
      <vt:lpstr>Нормы </vt:lpstr>
      <vt:lpstr>Групповые нормы - это совокупность правил, рекомендаций и требований, которые устанавливает коллектив для построения взаимоотношений, взаимодействия и общения внутри и вне его.</vt:lpstr>
      <vt:lpstr>С какой группой тебе по пути?</vt:lpstr>
      <vt:lpstr>Стр.31 – Учимся совместно всей группой делать полезные дела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I</dc:title>
  <dc:creator>Admin</dc:creator>
  <cp:lastModifiedBy>Василий</cp:lastModifiedBy>
  <cp:revision>26</cp:revision>
  <dcterms:created xsi:type="dcterms:W3CDTF">2010-07-20T06:39:51Z</dcterms:created>
  <dcterms:modified xsi:type="dcterms:W3CDTF">2014-04-14T23:33:22Z</dcterms:modified>
</cp:coreProperties>
</file>