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16"/>
  </p:notesMasterIdLst>
  <p:sldIdLst>
    <p:sldId id="256" r:id="rId2"/>
    <p:sldId id="274" r:id="rId3"/>
    <p:sldId id="278" r:id="rId4"/>
    <p:sldId id="277" r:id="rId5"/>
    <p:sldId id="298" r:id="rId6"/>
    <p:sldId id="281" r:id="rId7"/>
    <p:sldId id="299" r:id="rId8"/>
    <p:sldId id="300" r:id="rId9"/>
    <p:sldId id="283" r:id="rId10"/>
    <p:sldId id="284" r:id="rId11"/>
    <p:sldId id="285" r:id="rId12"/>
    <p:sldId id="286" r:id="rId13"/>
    <p:sldId id="301" r:id="rId14"/>
    <p:sldId id="302" r:id="rId15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4605"/>
    <a:srgbClr val="C3171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24E5778D-5FF4-46ED-A915-E43DBB727CF8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DD309818-2C62-4AD3-8797-F53B29E083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09818-2C62-4AD3-8797-F53B29E0837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09818-2C62-4AD3-8797-F53B29E0837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09818-2C62-4AD3-8797-F53B29E0837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09818-2C62-4AD3-8797-F53B29E0837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09818-2C62-4AD3-8797-F53B29E0837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09818-2C62-4AD3-8797-F53B29E08377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09818-2C62-4AD3-8797-F53B29E0837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09818-2C62-4AD3-8797-F53B29E0837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09818-2C62-4AD3-8797-F53B29E0837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09818-2C62-4AD3-8797-F53B29E0837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09818-2C62-4AD3-8797-F53B29E0837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09818-2C62-4AD3-8797-F53B29E0837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09818-2C62-4AD3-8797-F53B29E0837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09818-2C62-4AD3-8797-F53B29E0837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BAA79-C83C-44EF-9E30-40B9EF6C9B6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FCF35-9341-4B16-8560-514CAEE5A5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BAA79-C83C-44EF-9E30-40B9EF6C9B6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FCF35-9341-4B16-8560-514CAEE5A5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BAA79-C83C-44EF-9E30-40B9EF6C9B6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FCF35-9341-4B16-8560-514CAEE5A5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BAA79-C83C-44EF-9E30-40B9EF6C9B6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FCF35-9341-4B16-8560-514CAEE5A5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BAA79-C83C-44EF-9E30-40B9EF6C9B6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FCF35-9341-4B16-8560-514CAEE5A5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BAA79-C83C-44EF-9E30-40B9EF6C9B6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FCF35-9341-4B16-8560-514CAEE5A5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BAA79-C83C-44EF-9E30-40B9EF6C9B6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FCF35-9341-4B16-8560-514CAEE5A5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FFECA0-36A7-4FD1-9399-D80B70961FC1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81356-FEA5-4C05-A6D5-78A600304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BAA79-C83C-44EF-9E30-40B9EF6C9B6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FCF35-9341-4B16-8560-514CAEE5A5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BAA79-C83C-44EF-9E30-40B9EF6C9B6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FCF35-9341-4B16-8560-514CAEE5A5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5ABAA79-C83C-44EF-9E30-40B9EF6C9B6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98FCF35-9341-4B16-8560-514CAEE5A5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dZMCIt-vWWo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Ураганы, бури, смерчи</a:t>
            </a:r>
            <a:endParaRPr lang="ru-RU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714884"/>
            <a:ext cx="7854696" cy="1585049"/>
          </a:xfrm>
        </p:spPr>
        <p:txBody>
          <a:bodyPr wrap="square">
            <a:spAutoFit/>
          </a:bodyPr>
          <a:lstStyle/>
          <a:p>
            <a:r>
              <a:rPr lang="ru-RU" dirty="0" smtClean="0"/>
              <a:t>7 класс</a:t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Герасимов А.В., МОУ «СОШ №21»,  г. Подольск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183880" cy="105156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Поведение при урагане:</a:t>
            </a:r>
            <a:endParaRPr lang="ru-RU" sz="44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429132"/>
            <a:ext cx="8001056" cy="1500198"/>
          </a:xfrm>
        </p:spPr>
        <p:txBody>
          <a:bodyPr>
            <a:noAutofit/>
          </a:bodyPr>
          <a:lstStyle/>
          <a:p>
            <a:pPr marL="0" indent="252000">
              <a:buNone/>
            </a:pPr>
            <a:r>
              <a:rPr lang="ru-RU" sz="1400" b="1" dirty="0" smtClean="0"/>
              <a:t>На улице:</a:t>
            </a:r>
            <a:endParaRPr lang="ru-RU" sz="1400" dirty="0" smtClean="0"/>
          </a:p>
          <a:p>
            <a:pPr marL="0" lvl="0" indent="252000"/>
            <a:r>
              <a:rPr lang="ru-RU" sz="1400" dirty="0" smtClean="0"/>
              <a:t>Опасайтесь поврежденных и поваленных деревьев, раскачивающихся ставен, вывесок, транспарантов. Если буря сопровождается грозой, избегайте поражения электрическими разрядами.</a:t>
            </a:r>
          </a:p>
          <a:p>
            <a:pPr marL="0" lvl="0" indent="252000"/>
            <a:r>
              <a:rPr lang="ru-RU" sz="1400" dirty="0" smtClean="0"/>
              <a:t>Бегите от зданий, башен в любое укрытие.</a:t>
            </a:r>
          </a:p>
          <a:p>
            <a:pPr marL="0" indent="252000"/>
            <a:r>
              <a:rPr lang="ru-RU" sz="1400" dirty="0" smtClean="0"/>
              <a:t>Переждав порыв ветра, укройтесь в более надежном месте.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1214422"/>
            <a:ext cx="4143404" cy="33855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52000"/>
            <a:r>
              <a:rPr lang="ru-RU" sz="1400" b="1" dirty="0" smtClean="0"/>
              <a:t>В доме</a:t>
            </a:r>
            <a:r>
              <a:rPr lang="ru-RU" sz="1400" dirty="0" smtClean="0"/>
              <a:t>:</a:t>
            </a:r>
          </a:p>
          <a:p>
            <a:pPr lvl="0" indent="252000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400" dirty="0" smtClean="0"/>
              <a:t>Находясь в доме закройте форточки,</a:t>
            </a:r>
            <a:br>
              <a:rPr lang="ru-RU" sz="1400" dirty="0" smtClean="0"/>
            </a:br>
            <a:r>
              <a:rPr lang="ru-RU" sz="1400" dirty="0" smtClean="0"/>
              <a:t>створки, опустите жалюзи, снимите</a:t>
            </a:r>
            <a:br>
              <a:rPr lang="ru-RU" sz="1400" dirty="0" smtClean="0"/>
            </a:br>
            <a:r>
              <a:rPr lang="ru-RU" sz="1400" dirty="0" smtClean="0"/>
              <a:t>с подоконников цветы, вазы, украшения, занавесьте окна и отойдите от окон.</a:t>
            </a:r>
          </a:p>
          <a:p>
            <a:pPr lvl="0" indent="252000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400" dirty="0" smtClean="0"/>
              <a:t>Остерегайтесь ранения стеклами и другими разлетающимися предметами.</a:t>
            </a:r>
          </a:p>
          <a:p>
            <a:pPr lvl="0" indent="252000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400" dirty="0" smtClean="0"/>
              <a:t>Займите относительно безопасное место (лучше - как можно быстрее спуститься в подвал). Относительно безопасны: ниши, дверные проемы, встроенные шкафы.</a:t>
            </a:r>
          </a:p>
          <a:p>
            <a:pPr lvl="0" indent="252000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400" dirty="0" smtClean="0"/>
              <a:t>Пользоваться электрическими приборами можно только после того, как они будут просушены и проверены.</a:t>
            </a:r>
          </a:p>
          <a:p>
            <a:endParaRPr lang="ru-RU" sz="1400" dirty="0"/>
          </a:p>
        </p:txBody>
      </p:sp>
      <p:pic>
        <p:nvPicPr>
          <p:cNvPr id="7" name="Рисунок 6" descr="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1285860"/>
            <a:ext cx="3906658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 l="14000" t="2560" r="15500"/>
          <a:stretch>
            <a:fillRect/>
          </a:stretch>
        </p:blipFill>
        <p:spPr bwMode="auto">
          <a:xfrm>
            <a:off x="7143768" y="928670"/>
            <a:ext cx="1426779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183880" cy="105156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Внимание!  Опасность</a:t>
            </a:r>
            <a:endParaRPr lang="ru-RU" sz="44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714348" y="1142984"/>
            <a:ext cx="3500462" cy="4247317"/>
          </a:xfrm>
        </p:spPr>
        <p:txBody>
          <a:bodyPr wrap="square" lIns="0" tIns="0" rIns="0" bIns="0">
            <a:spAutoFit/>
          </a:bodyPr>
          <a:lstStyle/>
          <a:p>
            <a:pPr marL="0" indent="0">
              <a:buNone/>
            </a:pPr>
            <a:r>
              <a:rPr lang="ru-RU" sz="1400" b="1" dirty="0" smtClean="0"/>
              <a:t>При урагане, буре, смерче опасно:</a:t>
            </a:r>
            <a:endParaRPr lang="ru-RU" sz="1400" dirty="0" smtClean="0"/>
          </a:p>
          <a:p>
            <a:pPr marL="0" lvl="0" indent="252000"/>
            <a:r>
              <a:rPr lang="ru-RU" sz="1400" dirty="0" smtClean="0"/>
              <a:t>Находиться на возвышенных местах, мостах, около трубопроводов, линий электропередач, вблизи столбов и мачт, объектов с ядовитыми и легковоспламеняющимися веществами.</a:t>
            </a:r>
          </a:p>
          <a:p>
            <a:pPr marL="0" lvl="0" indent="252000"/>
            <a:r>
              <a:rPr lang="ru-RU" sz="1400" dirty="0" smtClean="0"/>
              <a:t>Укрываться под деревьями, за щитами рекламы, ветхими заборами.</a:t>
            </a:r>
          </a:p>
          <a:p>
            <a:pPr marL="0" lvl="0" indent="252000"/>
            <a:r>
              <a:rPr lang="ru-RU" sz="1400" dirty="0" smtClean="0"/>
              <a:t>Заходить в поврежденные здания. В доме пользоваться электроприборами, газовыми плитами.</a:t>
            </a:r>
          </a:p>
          <a:p>
            <a:pPr marL="0" lvl="0" indent="252000"/>
            <a:r>
              <a:rPr lang="ru-RU" sz="1400" dirty="0" smtClean="0"/>
              <a:t>Прикасаться к оборванным электропроводам, трубам центрального отопления, </a:t>
            </a:r>
            <a:r>
              <a:rPr lang="ru-RU" sz="1400" dirty="0" err="1" smtClean="0"/>
              <a:t>газо</a:t>
            </a:r>
            <a:r>
              <a:rPr lang="ru-RU" sz="1400" dirty="0" smtClean="0"/>
              <a:t> и водоснабжения.</a:t>
            </a:r>
          </a:p>
        </p:txBody>
      </p:sp>
      <p:pic>
        <p:nvPicPr>
          <p:cNvPr id="8" name="Рисунок 7" descr="1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496" y="1071546"/>
            <a:ext cx="2506000" cy="1503600"/>
          </a:xfrm>
          <a:prstGeom prst="rect">
            <a:avLst/>
          </a:prstGeom>
        </p:spPr>
      </p:pic>
      <p:pic>
        <p:nvPicPr>
          <p:cNvPr id="9" name="Рисунок 8" descr="1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9190" y="2357430"/>
            <a:ext cx="2506000" cy="1768941"/>
          </a:xfrm>
          <a:prstGeom prst="rect">
            <a:avLst/>
          </a:prstGeom>
        </p:spPr>
      </p:pic>
      <p:pic>
        <p:nvPicPr>
          <p:cNvPr id="10" name="Рисунок 9" descr="1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3636" y="3786190"/>
            <a:ext cx="2506000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183880" cy="105156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После бури</a:t>
            </a:r>
            <a:endParaRPr lang="ru-RU" sz="44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71472" y="1142984"/>
            <a:ext cx="2928958" cy="4716676"/>
          </a:xfrm>
        </p:spPr>
        <p:txBody>
          <a:bodyPr wrap="square" lIns="0" tIns="0" rIns="0" bIns="0">
            <a:spAutoFit/>
          </a:bodyPr>
          <a:lstStyle/>
          <a:p>
            <a:pPr marL="0" indent="-252000">
              <a:buNone/>
            </a:pPr>
            <a:r>
              <a:rPr lang="ru-RU" sz="1400" b="1" dirty="0" smtClean="0"/>
              <a:t>После урагана, бури, смерча:</a:t>
            </a:r>
            <a:endParaRPr lang="ru-RU" sz="1400" dirty="0" smtClean="0"/>
          </a:p>
          <a:p>
            <a:pPr marL="0" lvl="0" indent="-252000"/>
            <a:r>
              <a:rPr lang="ru-RU" sz="1400" dirty="0" smtClean="0"/>
              <a:t>Будьте осторожны, обходя оборванные провода.</a:t>
            </a:r>
          </a:p>
          <a:p>
            <a:pPr marL="0" lvl="0" indent="-252000"/>
            <a:r>
              <a:rPr lang="ru-RU" sz="1400" dirty="0" smtClean="0"/>
              <a:t>Опасайтесь поваленных деревьев, раскачивающихся ставен, вывесок, транспарантов.</a:t>
            </a:r>
          </a:p>
          <a:p>
            <a:pPr marL="0" lvl="0" indent="-252000"/>
            <a:r>
              <a:rPr lang="ru-RU" sz="1400" dirty="0" smtClean="0"/>
              <a:t>Опасайтесь утечки газа в доме, нарушений в электросети (до проверки пользуйтесь электрическими фонарями).</a:t>
            </a:r>
          </a:p>
          <a:p>
            <a:pPr marL="0" lvl="0" indent="-252000"/>
            <a:r>
              <a:rPr lang="ru-RU" sz="1400" dirty="0" smtClean="0"/>
              <a:t>Пользоваться электроприборами можно только после того, как они будут просушены и проверены.</a:t>
            </a:r>
          </a:p>
          <a:p>
            <a:pPr marL="0" lvl="0" indent="-252000"/>
            <a:r>
              <a:rPr lang="ru-RU" sz="1400" dirty="0" smtClean="0"/>
              <a:t>Если буря сопровождается грозой, избегайте поражения электрическими разрядами.</a:t>
            </a:r>
            <a:endParaRPr lang="ru-RU" sz="1400" dirty="0"/>
          </a:p>
        </p:txBody>
      </p:sp>
      <p:pic>
        <p:nvPicPr>
          <p:cNvPr id="8" name="Рисунок 7" descr="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571480"/>
            <a:ext cx="2786083" cy="2020891"/>
          </a:xfrm>
          <a:prstGeom prst="rect">
            <a:avLst/>
          </a:prstGeom>
        </p:spPr>
      </p:pic>
      <p:pic>
        <p:nvPicPr>
          <p:cNvPr id="9" name="Рисунок 8" descr="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6248" y="2285992"/>
            <a:ext cx="2786082" cy="1883548"/>
          </a:xfrm>
          <a:prstGeom prst="rect">
            <a:avLst/>
          </a:prstGeom>
        </p:spPr>
      </p:pic>
      <p:pic>
        <p:nvPicPr>
          <p:cNvPr id="10" name="Рисунок 9" descr="1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3570" y="4000504"/>
            <a:ext cx="2786082" cy="18050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71472" y="571480"/>
            <a:ext cx="8358246" cy="1051560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Признаки  ухудшения  погоды</a:t>
            </a:r>
            <a:r>
              <a:rPr lang="ru-RU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/>
            </a:r>
            <a:br>
              <a:rPr lang="ru-RU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</a:b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00034" y="1214422"/>
            <a:ext cx="485778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52000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400" dirty="0" smtClean="0"/>
              <a:t>Если днем ясно, а к вечеру облака сгущаются, то следует ожидать дождь или перемену погоды. </a:t>
            </a:r>
          </a:p>
          <a:p>
            <a:pPr indent="-252000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400" dirty="0" smtClean="0"/>
              <a:t>Волнистые (высококучевые) облака, напоминающие рябь или гребни волн, - верный признак наступления ненастной погоды уже через несколько часов. </a:t>
            </a:r>
          </a:p>
          <a:p>
            <a:pPr indent="-252000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400" dirty="0" smtClean="0"/>
              <a:t> Температура воздуха в зимнее время несколько повышается, наступает потепление. Летом уменьшается разница между температурой воздуха днем и ночью, вечером теплее, чем днем. </a:t>
            </a:r>
          </a:p>
          <a:p>
            <a:pPr indent="-252000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400" dirty="0" smtClean="0"/>
              <a:t>Ветер усиливается, особенно к вечеру, нарушаются правильные суточные изменения местных ветров. </a:t>
            </a:r>
          </a:p>
          <a:p>
            <a:pPr indent="-252000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400" dirty="0" smtClean="0"/>
              <a:t>Увеличивается облачность, облака</a:t>
            </a:r>
            <a:br>
              <a:rPr lang="ru-RU" sz="1400" dirty="0" smtClean="0"/>
            </a:br>
            <a:r>
              <a:rPr lang="ru-RU" sz="1400" dirty="0" smtClean="0"/>
              <a:t>движутся в противоположную сторону или поперек того направления, в котором дует</a:t>
            </a:r>
            <a:br>
              <a:rPr lang="ru-RU" sz="1400" dirty="0" smtClean="0"/>
            </a:br>
            <a:r>
              <a:rPr lang="ru-RU" sz="1400" dirty="0" smtClean="0"/>
              <a:t>ветер у земной поверхности. </a:t>
            </a:r>
          </a:p>
          <a:p>
            <a:pPr indent="-252000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400" dirty="0" smtClean="0"/>
              <a:t>Солнце садится в тучу, вечерняя заря</a:t>
            </a:r>
            <a:br>
              <a:rPr lang="ru-RU" sz="1400" dirty="0" smtClean="0"/>
            </a:br>
            <a:r>
              <a:rPr lang="ru-RU" sz="1400" dirty="0" smtClean="0"/>
              <a:t>имеет ярко-красный цвет. </a:t>
            </a:r>
          </a:p>
          <a:p>
            <a:pPr indent="252000">
              <a:spcBef>
                <a:spcPts val="250"/>
              </a:spcBef>
            </a:pPr>
            <a:endParaRPr lang="ru-RU" sz="1400" dirty="0"/>
          </a:p>
        </p:txBody>
      </p:sp>
      <p:pic>
        <p:nvPicPr>
          <p:cNvPr id="7" name="Рисунок 6" descr="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1142984"/>
            <a:ext cx="2442122" cy="1874586"/>
          </a:xfrm>
          <a:prstGeom prst="rect">
            <a:avLst/>
          </a:prstGeom>
        </p:spPr>
      </p:pic>
      <p:pic>
        <p:nvPicPr>
          <p:cNvPr id="9" name="Рисунок 8" descr="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2786058"/>
            <a:ext cx="2442121" cy="1891784"/>
          </a:xfrm>
          <a:prstGeom prst="rect">
            <a:avLst/>
          </a:prstGeom>
        </p:spPr>
      </p:pic>
      <p:pic>
        <p:nvPicPr>
          <p:cNvPr id="11" name="Рисунок 10" descr="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7752" y="4214818"/>
            <a:ext cx="2442121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0034" y="642918"/>
            <a:ext cx="8358246" cy="1051560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Тест на закрепление материала</a:t>
            </a:r>
            <a:r>
              <a:rPr lang="ru-RU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/>
            </a:r>
            <a:br>
              <a:rPr lang="ru-RU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</a:b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42910" y="1643050"/>
            <a:ext cx="48577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1.С какой скоростью движется ураган?</a:t>
            </a:r>
          </a:p>
          <a:p>
            <a:pPr marL="342900" indent="-342900">
              <a:buFont typeface="+mj-lt"/>
              <a:buAutoNum type="alphaUcPeriod"/>
            </a:pPr>
            <a:r>
              <a:rPr lang="ru-RU" sz="1400" dirty="0" smtClean="0"/>
              <a:t>10 м/с</a:t>
            </a:r>
          </a:p>
          <a:p>
            <a:pPr marL="342900" indent="-342900">
              <a:buFont typeface="+mj-lt"/>
              <a:buAutoNum type="alphaUcPeriod"/>
            </a:pPr>
            <a:r>
              <a:rPr lang="ru-RU" sz="1400" dirty="0" smtClean="0"/>
              <a:t>Более 30 м/с </a:t>
            </a:r>
          </a:p>
          <a:p>
            <a:pPr marL="342900" indent="-342900">
              <a:buFont typeface="+mj-lt"/>
              <a:buAutoNum type="alphaUcPeriod"/>
            </a:pPr>
            <a:r>
              <a:rPr lang="ru-RU" sz="1400" dirty="0" smtClean="0"/>
              <a:t>100 км/с </a:t>
            </a:r>
          </a:p>
          <a:p>
            <a:endParaRPr lang="ru-RU" sz="1400" b="1" dirty="0" smtClean="0"/>
          </a:p>
          <a:p>
            <a:r>
              <a:rPr lang="ru-RU" sz="1400" b="1" dirty="0" smtClean="0"/>
              <a:t>2.Скорость песчаной бури составляет?</a:t>
            </a:r>
          </a:p>
          <a:p>
            <a:pPr marL="342900" indent="-342900">
              <a:buFont typeface="+mj-lt"/>
              <a:buAutoNum type="alphaUcPeriod"/>
            </a:pPr>
            <a:r>
              <a:rPr lang="ru-RU" sz="1400" dirty="0" smtClean="0"/>
              <a:t>10 км/ч</a:t>
            </a:r>
          </a:p>
          <a:p>
            <a:pPr marL="342900" indent="-342900">
              <a:buFont typeface="+mj-lt"/>
              <a:buAutoNum type="alphaUcPeriod"/>
            </a:pPr>
            <a:r>
              <a:rPr lang="ru-RU" sz="1400" dirty="0" smtClean="0"/>
              <a:t>100 м/с </a:t>
            </a:r>
          </a:p>
          <a:p>
            <a:pPr marL="342900" indent="-342900">
              <a:buFont typeface="+mj-lt"/>
              <a:buAutoNum type="alphaUcPeriod"/>
            </a:pPr>
            <a:r>
              <a:rPr lang="ru-RU" sz="1400" dirty="0" smtClean="0"/>
              <a:t>15-20 м/с</a:t>
            </a:r>
            <a:r>
              <a:rPr lang="ru-RU" sz="1400" b="1" dirty="0" smtClean="0"/>
              <a:t> </a:t>
            </a:r>
            <a:endParaRPr lang="ru-RU" sz="1400" dirty="0" smtClean="0"/>
          </a:p>
          <a:p>
            <a:r>
              <a:rPr lang="ru-RU" sz="1400" dirty="0" smtClean="0"/>
              <a:t> </a:t>
            </a:r>
          </a:p>
          <a:p>
            <a:r>
              <a:rPr lang="ru-RU" sz="1400" b="1" dirty="0" smtClean="0"/>
              <a:t>3. Назовите правильное действие, которое нужно выполнить во время урагана, бури или смерча.</a:t>
            </a:r>
          </a:p>
          <a:p>
            <a:pPr marL="342900" indent="-342900">
              <a:buFont typeface="+mj-lt"/>
              <a:buAutoNum type="alphaUcPeriod"/>
            </a:pPr>
            <a:r>
              <a:rPr lang="ru-RU" sz="1400" dirty="0" smtClean="0"/>
              <a:t>Спуститься в укрытие </a:t>
            </a:r>
          </a:p>
          <a:p>
            <a:pPr marL="342900" indent="-342900">
              <a:buFont typeface="+mj-lt"/>
              <a:buAutoNum type="alphaUcPeriod"/>
            </a:pPr>
            <a:r>
              <a:rPr lang="ru-RU" sz="1400" dirty="0" smtClean="0"/>
              <a:t>Выйти на улицу</a:t>
            </a:r>
          </a:p>
          <a:p>
            <a:pPr marL="342900" indent="-342900">
              <a:buFont typeface="+mj-lt"/>
              <a:buAutoNum type="alphaUcPeriod"/>
            </a:pPr>
            <a:r>
              <a:rPr lang="ru-RU" sz="1400" dirty="0" smtClean="0"/>
              <a:t>Молиться богу</a:t>
            </a:r>
            <a:endParaRPr lang="ru-RU" sz="1400" dirty="0"/>
          </a:p>
        </p:txBody>
      </p:sp>
      <p:pic>
        <p:nvPicPr>
          <p:cNvPr id="7" name="Рисунок 6" descr="Рисунок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1357298"/>
            <a:ext cx="1428750" cy="13049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83880" cy="105156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Атмосфера</a:t>
            </a:r>
            <a:endParaRPr lang="ru-RU" sz="44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1500174"/>
            <a:ext cx="4114800" cy="493776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Ситуация в атмосфере меняется непрерывно. Меняется температура воздуха, его давление и влажность, постоянно происходит перемещение воздушных масс относительно поверхности Земли. </a:t>
            </a:r>
          </a:p>
          <a:p>
            <a:r>
              <a:rPr lang="ru-RU" sz="1600" dirty="0" smtClean="0"/>
              <a:t>Наиболее опасные природные явления метеорологического происхождения связаны с высокой скоростью перемещения воздушных масс, что приводит к чрезвычайным ситуациям.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1571612"/>
            <a:ext cx="2857520" cy="24550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183880" cy="105156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Явления</a:t>
            </a:r>
            <a:endParaRPr lang="ru-RU" sz="44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5000660" cy="2357454"/>
          </a:xfrm>
        </p:spPr>
        <p:txBody>
          <a:bodyPr>
            <a:normAutofit fontScale="85000" lnSpcReduction="20000"/>
          </a:bodyPr>
          <a:lstStyle/>
          <a:p>
            <a:pPr marL="0" indent="252000">
              <a:lnSpc>
                <a:spcPct val="120000"/>
              </a:lnSpc>
            </a:pPr>
            <a:r>
              <a:rPr lang="ru-RU" sz="1600" b="1" dirty="0" smtClean="0"/>
              <a:t>Ураган </a:t>
            </a:r>
            <a:r>
              <a:rPr lang="ru-RU" sz="1600" dirty="0" smtClean="0"/>
              <a:t>- это ветер огромной разрушительной силы, имеющий</a:t>
            </a:r>
            <a:r>
              <a:rPr lang="ru-RU" sz="1600" baseline="30000" dirty="0" smtClean="0"/>
              <a:t> </a:t>
            </a:r>
            <a:r>
              <a:rPr lang="ru-RU" sz="1600" dirty="0" smtClean="0"/>
              <a:t>скорость более 30 м/с. Многолетние метеонаблюдения показывают что скорость ветра при ураганах достигала в большинстве районов европейской части России 30-50 м/с, а на Дальнем Востоке - 60­90 м/с и более. </a:t>
            </a:r>
          </a:p>
          <a:p>
            <a:pPr marL="0" indent="252000">
              <a:lnSpc>
                <a:spcPct val="120000"/>
              </a:lnSpc>
            </a:pPr>
            <a:r>
              <a:rPr lang="ru-RU" sz="1600" b="1" dirty="0" smtClean="0"/>
              <a:t>Смерч </a:t>
            </a:r>
            <a:r>
              <a:rPr lang="ru-RU" sz="1600" dirty="0" smtClean="0"/>
              <a:t>- это атмосферный вихрь, возникающий в грозовом облаке и распространяющийся вниз, часто до самой поверхности Земли (воды).</a:t>
            </a:r>
          </a:p>
          <a:p>
            <a:pPr>
              <a:lnSpc>
                <a:spcPct val="120000"/>
              </a:lnSpc>
            </a:pP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143372" y="3643314"/>
            <a:ext cx="4429156" cy="2562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52000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400" b="1" dirty="0" smtClean="0"/>
              <a:t>Буря</a:t>
            </a:r>
            <a:r>
              <a:rPr lang="ru-RU" sz="1400" dirty="0" smtClean="0"/>
              <a:t> - это ветер, скорость которого меньше скорости урагана. она достигает 15-20 м/с. (Отметим, что кратковременное усиление ветра до скорости 20-30 м/с называется шквалом.) </a:t>
            </a:r>
          </a:p>
          <a:p>
            <a:pPr indent="252000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400" b="1" dirty="0" smtClean="0"/>
              <a:t>Циклон</a:t>
            </a:r>
            <a:r>
              <a:rPr lang="ru-RU" sz="1400" dirty="0" smtClean="0"/>
              <a:t> - это мощный атмосферный вихрь с пониженным атмосферным давлением в центре. Поперечник циклона достигает от 100 км до нескольких тысяч километров. </a:t>
            </a:r>
          </a:p>
          <a:p>
            <a:endParaRPr lang="ru-RU" dirty="0"/>
          </a:p>
        </p:txBody>
      </p:sp>
      <p:pic>
        <p:nvPicPr>
          <p:cNvPr id="8" name="Рисунок 7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3636589"/>
            <a:ext cx="3143272" cy="2144821"/>
          </a:xfrm>
          <a:prstGeom prst="rect">
            <a:avLst/>
          </a:prstGeom>
        </p:spPr>
      </p:pic>
      <p:pic>
        <p:nvPicPr>
          <p:cNvPr id="9" name="Рисунок 8" descr="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2132" y="857232"/>
            <a:ext cx="3012579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183880" cy="105156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Циклоны</a:t>
            </a:r>
            <a:endParaRPr lang="ru-RU" sz="44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1571636"/>
          </a:xfrm>
        </p:spPr>
        <p:txBody>
          <a:bodyPr>
            <a:normAutofit/>
          </a:bodyPr>
          <a:lstStyle/>
          <a:p>
            <a:pPr marL="0" indent="252000"/>
            <a:r>
              <a:rPr lang="ru-RU" sz="1400" b="1" dirty="0" smtClean="0"/>
              <a:t>Причиной возникновения урагана и бури является образование в атмосфере циклонов. </a:t>
            </a:r>
            <a:r>
              <a:rPr lang="ru-RU" sz="1400" dirty="0" smtClean="0"/>
              <a:t>Скорость перемещения урагана определяется скоростью перемещения циклона. (Заметим: циклоны, возникающие в Атлантическом океане, называют </a:t>
            </a:r>
            <a:r>
              <a:rPr lang="ru-RU" sz="1400" i="1" dirty="0" smtClean="0"/>
              <a:t>ураганами, </a:t>
            </a:r>
            <a:r>
              <a:rPr lang="ru-RU" sz="1400" dirty="0" smtClean="0"/>
              <a:t>а циклоны, возникающие в западной части Тихого океана, называются </a:t>
            </a:r>
            <a:r>
              <a:rPr lang="ru-RU" sz="1400" i="1" dirty="0" smtClean="0"/>
              <a:t>тайфунами.) </a:t>
            </a:r>
            <a:endParaRPr lang="ru-RU" sz="1400" dirty="0" smtClean="0"/>
          </a:p>
          <a:p>
            <a:pPr marL="0" indent="252000"/>
            <a:endParaRPr lang="ru-RU" sz="14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071934" y="2285992"/>
            <a:ext cx="4695828" cy="293157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R="0" lvl="0" indent="252000" defTabSz="914400" fontAlgn="auto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ru-RU" sz="1400" b="1" dirty="0" smtClean="0"/>
              <a:t>Тропическими</a:t>
            </a:r>
            <a:r>
              <a:rPr lang="ru-RU" sz="1400" dirty="0" smtClean="0"/>
              <a:t> называют циклоны, возникающие в тропических широтах, а внетропическими - во внетропических широтах. </a:t>
            </a:r>
          </a:p>
          <a:p>
            <a:pPr marR="0" lvl="0" indent="252000" defTabSz="914400" fontAlgn="auto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ru-RU" sz="1400" b="1" dirty="0" smtClean="0"/>
              <a:t>Тропические циклоны являются «носителями» наиболее разрушительных ураганов</a:t>
            </a:r>
            <a:r>
              <a:rPr lang="ru-RU" sz="1400" dirty="0" smtClean="0"/>
              <a:t>, так как обладают большей скоростью перемещения. Зарождаются тропические циклоны над океанами в низких широтах от 10 до 20· обоих полушарий. Больше всего их образуется в северной части тропической Атлантики и юго-западной части Тихого океана. </a:t>
            </a:r>
          </a:p>
        </p:txBody>
      </p:sp>
      <p:pic>
        <p:nvPicPr>
          <p:cNvPr id="8" name="Рисунок 7" descr="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2928934"/>
            <a:ext cx="2873880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83880" cy="105156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Разрушительная сила</a:t>
            </a:r>
            <a:endParaRPr lang="ru-RU" sz="44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00034" y="1142984"/>
            <a:ext cx="4929222" cy="2546851"/>
          </a:xfrm>
        </p:spPr>
        <p:txBody>
          <a:bodyPr wrap="square">
            <a:spAutoFit/>
          </a:bodyPr>
          <a:lstStyle/>
          <a:p>
            <a:pPr marL="0" indent="252000"/>
            <a:r>
              <a:rPr lang="ru-RU" sz="1400" b="1" kern="0" dirty="0" smtClean="0"/>
              <a:t>Ураганы, бури и смерчи </a:t>
            </a:r>
            <a:r>
              <a:rPr lang="ru-RU" sz="1400" kern="0" dirty="0" smtClean="0"/>
              <a:t>– одни из самых мощных сил стихии. Они вызывают значительные разрушения, наносят большой ущерб населению, приводят к человеческим жертвам. По разрушительному воздействию их сравнивают с землетрясениями и наводнениями.</a:t>
            </a:r>
          </a:p>
          <a:p>
            <a:pPr marL="0" indent="252000"/>
            <a:r>
              <a:rPr lang="ru-RU" sz="1400" kern="0" dirty="0" smtClean="0"/>
              <a:t> Разрушающее действие ураганов, бурь и смерчей зависит от скоростного напора воздушных масс, обусловливающего силу динамического удара и обладающего метательным действием. </a:t>
            </a:r>
            <a:endParaRPr lang="ru-RU" sz="1400" kern="0" dirty="0"/>
          </a:p>
        </p:txBody>
      </p:sp>
      <p:sp>
        <p:nvSpPr>
          <p:cNvPr id="9" name="TextBox 8"/>
          <p:cNvSpPr txBox="1"/>
          <p:nvPr/>
        </p:nvSpPr>
        <p:spPr>
          <a:xfrm>
            <a:off x="3929058" y="3357562"/>
            <a:ext cx="4714908" cy="2500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52000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400" kern="0" dirty="0" smtClean="0"/>
              <a:t>Часто бури и ураганы сопровождаются грозовыми явлениями и выпадением града.</a:t>
            </a:r>
          </a:p>
          <a:p>
            <a:pPr indent="252000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400" kern="0" dirty="0" smtClean="0"/>
              <a:t> Ураган, зарождаясь в океане, приходит на сушу, принося катастрофические разрушения. В результате совместного действия воды и ветра повреждаются прочные и сносятся легкие строения, обрываются провода линий электропередачи и связи, опустошаются поля, ломаются и с корнями вырываются деревья, уничтожаются дороги, гибнут животные и люди, тонут корабли. </a:t>
            </a:r>
          </a:p>
        </p:txBody>
      </p:sp>
      <p:pic>
        <p:nvPicPr>
          <p:cNvPr id="7" name="Рисунок 6" descr="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1000108"/>
            <a:ext cx="2978113" cy="2286016"/>
          </a:xfrm>
          <a:prstGeom prst="rect">
            <a:avLst/>
          </a:prstGeom>
        </p:spPr>
      </p:pic>
      <p:pic>
        <p:nvPicPr>
          <p:cNvPr id="10" name="Рисунок 9" descr="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3714752"/>
            <a:ext cx="2791981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4686304" cy="990600"/>
          </a:xfrm>
        </p:spPr>
        <p:txBody>
          <a:bodyPr>
            <a:noAutofit/>
          </a:bodyPr>
          <a:lstStyle/>
          <a:p>
            <a:r>
              <a:rPr lang="ru-RU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Ветровая  шкала </a:t>
            </a:r>
            <a:br>
              <a:rPr lang="ru-RU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</a:br>
            <a:r>
              <a:rPr lang="ru-RU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Бофорта </a:t>
            </a:r>
            <a:endParaRPr lang="ru-RU" sz="44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785926"/>
            <a:ext cx="414340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00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400" b="1" dirty="0" err="1" smtClean="0"/>
              <a:t>Фрэнсис</a:t>
            </a:r>
            <a:r>
              <a:rPr lang="ru-RU" sz="1400" b="1" dirty="0" smtClean="0"/>
              <a:t> Бофорт (1774-1857), </a:t>
            </a:r>
            <a:r>
              <a:rPr lang="ru-RU" sz="1400" dirty="0" smtClean="0"/>
              <a:t>английский военный гидрограф и картограф, контр-адмирал, в 1806 г. предложил оценивать силу ветра по его воздействию на наземные предметы и по волнению моря; для этого он разработал условную 12-балльную шкалу. </a:t>
            </a:r>
            <a:endParaRPr lang="ru-RU" sz="1400" dirty="0"/>
          </a:p>
        </p:txBody>
      </p:sp>
      <p:pic>
        <p:nvPicPr>
          <p:cNvPr id="8" name="Рисунок 7" descr="Рисунок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3643314"/>
            <a:ext cx="1966806" cy="20717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 descr="Рисунок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7940" y="563850"/>
            <a:ext cx="3428375" cy="54369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581772"/>
          </a:xfrm>
        </p:spPr>
        <p:txBody>
          <a:bodyPr>
            <a:noAutofit/>
          </a:bodyPr>
          <a:lstStyle/>
          <a:p>
            <a:r>
              <a:rPr lang="ru-RU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Чем же страшен ураган?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71472" y="1000108"/>
            <a:ext cx="4643470" cy="2839239"/>
          </a:xfrm>
        </p:spPr>
        <p:txBody>
          <a:bodyPr wrap="square" lIns="0" tIns="0" rIns="0" bIns="0">
            <a:spAutoFit/>
          </a:bodyPr>
          <a:lstStyle/>
          <a:p>
            <a:pPr marL="0" indent="252000">
              <a:buSzPct val="120000"/>
              <a:buFont typeface="Wingdings" pitchFamily="2" charset="2"/>
              <a:buChar char="§"/>
            </a:pPr>
            <a:r>
              <a:rPr lang="ru-RU" sz="1400" b="1" dirty="0" smtClean="0"/>
              <a:t>Во-первых,</a:t>
            </a:r>
            <a:r>
              <a:rPr lang="ru-RU" sz="1400" dirty="0" smtClean="0"/>
              <a:t> </a:t>
            </a:r>
            <a:r>
              <a:rPr lang="ru-RU" sz="1400" b="1" dirty="0" smtClean="0"/>
              <a:t>ураганными волнами, обрушивающимися на побережье. </a:t>
            </a:r>
            <a:r>
              <a:rPr lang="ru-RU" sz="1400" dirty="0" smtClean="0"/>
              <a:t>Огромные волны (высотой по нескольку метров) разрушают все, что находится у них на пути, и приводят к сильным наводнениям в прибрежных районах. </a:t>
            </a:r>
          </a:p>
          <a:p>
            <a:pPr marL="0" indent="288000">
              <a:buSzPct val="120000"/>
              <a:buFont typeface="Wingdings" pitchFamily="2" charset="2"/>
              <a:buChar char="§"/>
            </a:pPr>
            <a:r>
              <a:rPr lang="ru-RU" sz="1400" dirty="0" smtClean="0"/>
              <a:t> </a:t>
            </a:r>
            <a:r>
              <a:rPr lang="ru-RU" sz="1400" b="1" dirty="0" smtClean="0"/>
              <a:t>Во-вторых, катастрофическими ливнями и наводнениями. </a:t>
            </a:r>
            <a:r>
              <a:rPr lang="ru-RU" sz="1400" dirty="0" smtClean="0"/>
              <a:t>Ураган при зарождении вбирает в себя огромное количество водяного пара, который, конденсируясь, превращается в мощные грозовые облака, служащие источником катастрофических ливней и вызывающие наводнения. 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00562" y="3643314"/>
            <a:ext cx="4143404" cy="28392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52000">
              <a:spcBef>
                <a:spcPts val="250"/>
              </a:spcBef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ru-RU" sz="1400" b="1" dirty="0" smtClean="0"/>
              <a:t>В-третьих, метательное действие скоростного напора урагана</a:t>
            </a:r>
            <a:r>
              <a:rPr lang="ru-RU" sz="1400" dirty="0" smtClean="0"/>
              <a:t> проявляется в отрыве людей от земли, переносе их по воздуху и ударе о землю или сооружения. Одновременно в воздухе стремительно проносятся различные твердые предметы, которые поражают людей.</a:t>
            </a:r>
          </a:p>
          <a:p>
            <a:pPr indent="252000">
              <a:spcBef>
                <a:spcPts val="250"/>
              </a:spcBef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ru-RU" sz="1400" dirty="0" smtClean="0"/>
              <a:t> </a:t>
            </a:r>
            <a:r>
              <a:rPr lang="ru-RU" sz="1400" b="1" dirty="0" smtClean="0"/>
              <a:t>Вторичное последствие урагана </a:t>
            </a:r>
            <a:r>
              <a:rPr lang="ru-RU" sz="1400" dirty="0" smtClean="0"/>
              <a:t>— пожары, возникающие в результате попадания молний, аварий на линиях электропередачи, газовых коммуникациях и утечки легковоспламеняющихся веществ.</a:t>
            </a:r>
          </a:p>
        </p:txBody>
      </p:sp>
      <p:pic>
        <p:nvPicPr>
          <p:cNvPr id="7" name="Рисунок 6" descr="Рисунок5.jpg"/>
          <p:cNvPicPr>
            <a:picLocks noChangeAspect="1"/>
          </p:cNvPicPr>
          <p:nvPr/>
        </p:nvPicPr>
        <p:blipFill>
          <a:blip r:embed="rId3"/>
          <a:srcRect l="1897" b="7317"/>
          <a:stretch>
            <a:fillRect/>
          </a:stretch>
        </p:blipFill>
        <p:spPr>
          <a:xfrm>
            <a:off x="5286380" y="1071546"/>
            <a:ext cx="3305484" cy="24288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000504"/>
            <a:ext cx="3571900" cy="22770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581772"/>
          </a:xfrm>
        </p:spPr>
        <p:txBody>
          <a:bodyPr>
            <a:noAutofit/>
          </a:bodyPr>
          <a:lstStyle/>
          <a:p>
            <a:r>
              <a:rPr lang="ru-RU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Чем же страшна буря?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28596" y="1071546"/>
            <a:ext cx="4500594" cy="2546851"/>
          </a:xfrm>
        </p:spPr>
        <p:txBody>
          <a:bodyPr wrap="square">
            <a:spAutoFit/>
          </a:bodyPr>
          <a:lstStyle/>
          <a:p>
            <a:pPr marL="0" indent="252000"/>
            <a:r>
              <a:rPr lang="ru-RU" sz="1400" dirty="0" smtClean="0"/>
              <a:t> Бури приводят к гораздо меньшим, чем ураганы, разрушительным последствиям. Однако и они, сопровождаясь переносом песка, пыли или снега, наносят значительный ущерб сельскому хозяйству, транспорту и другим отраслям хозяйства.</a:t>
            </a:r>
          </a:p>
          <a:p>
            <a:pPr marL="0" indent="252000"/>
            <a:r>
              <a:rPr lang="ru-RU" sz="1400" dirty="0" smtClean="0"/>
              <a:t>Пыльные бури засыпают поля, населенные пункты и дороги слоем пыли (достигающим иногда нескольких десятков сантиметров) на площадях в сотни тысяч квадратных километров. 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071934" y="4214818"/>
            <a:ext cx="45005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52000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400" dirty="0" smtClean="0"/>
              <a:t>Снежные бури в нашей стране часто достигают большой силы на огромных пространствах. Они приводят к прекращению движения транспорта в городах и сельской местности, гибели сельскохозяйственных животных и даже людей.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57752" y="5857892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hlinkClick r:id="rId3"/>
              </a:rPr>
              <a:t>http://youtu.be/dZMCIt-vWWo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" name="Рисунок 9" descr="1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6380" y="1285860"/>
            <a:ext cx="3143272" cy="2412793"/>
          </a:xfrm>
          <a:prstGeom prst="rect">
            <a:avLst/>
          </a:prstGeom>
        </p:spPr>
      </p:pic>
      <p:pic>
        <p:nvPicPr>
          <p:cNvPr id="11" name="Рисунок 10" descr="2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10" y="3714752"/>
            <a:ext cx="3143272" cy="22578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581772"/>
          </a:xfrm>
        </p:spPr>
        <p:txBody>
          <a:bodyPr>
            <a:noAutofit/>
          </a:bodyPr>
          <a:lstStyle/>
          <a:p>
            <a:r>
              <a:rPr lang="ru-RU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После получения сигнала</a:t>
            </a:r>
            <a:br>
              <a:rPr lang="ru-RU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</a:br>
            <a:r>
              <a:rPr lang="ru-RU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о штормовом предупреждении</a:t>
            </a:r>
            <a:r>
              <a:rPr lang="ru-RU" sz="4400" dirty="0" smtClean="0"/>
              <a:t>: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3714776" cy="3662541"/>
          </a:xfrm>
        </p:spPr>
        <p:txBody>
          <a:bodyPr wrap="square">
            <a:spAutoFit/>
          </a:bodyPr>
          <a:lstStyle/>
          <a:p>
            <a:pPr marL="0" indent="252000"/>
            <a:r>
              <a:rPr lang="ru-RU" sz="1400" dirty="0" smtClean="0"/>
              <a:t>При опасности прохождения урагана необходимо укрыться в ближайшем защитном сооружении или использовать для укрытия станции метро, подвальные помещения, тоннели, подземные переходы, котлованы строящихся зданий.</a:t>
            </a:r>
          </a:p>
          <a:p>
            <a:pPr marL="0" indent="252000">
              <a:buNone/>
            </a:pPr>
            <a:r>
              <a:rPr lang="ru-RU" sz="1400" b="1" dirty="0" smtClean="0"/>
              <a:t> </a:t>
            </a:r>
            <a:endParaRPr lang="ru-RU" sz="1400" dirty="0" smtClean="0"/>
          </a:p>
          <a:p>
            <a:pPr marL="0" indent="252000"/>
            <a:r>
              <a:rPr lang="ru-RU" sz="1400" dirty="0" smtClean="0"/>
              <a:t>Если Вы оказались на открытой местности, лучше всего использовать придорожные кюветы, железнодорожные насыпи, балки, лощины, укрыться в канаве, яме, овраге, любой выемке, лечь на дно и плотно прижаться к земле.</a:t>
            </a:r>
            <a:endParaRPr lang="ru-RU" sz="1400" dirty="0"/>
          </a:p>
        </p:txBody>
      </p:sp>
      <p:pic>
        <p:nvPicPr>
          <p:cNvPr id="5" name="Рисунок 4" descr="1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6965" y="2000240"/>
            <a:ext cx="4416325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E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Влажность</Template>
  <TotalTime>1020</TotalTime>
  <Words>855</Words>
  <Application>Microsoft Office PowerPoint</Application>
  <PresentationFormat>Экран (4:3)</PresentationFormat>
  <Paragraphs>97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Ураганы, бури, смерчи</vt:lpstr>
      <vt:lpstr>Атмосфера</vt:lpstr>
      <vt:lpstr>Явления</vt:lpstr>
      <vt:lpstr>Циклоны</vt:lpstr>
      <vt:lpstr>Разрушительная сила</vt:lpstr>
      <vt:lpstr>Ветровая  шкала  Бофорта </vt:lpstr>
      <vt:lpstr>Чем же страшен ураган?</vt:lpstr>
      <vt:lpstr>Чем же страшна буря?</vt:lpstr>
      <vt:lpstr>После получения сигнала о штормовом предупреждении: </vt:lpstr>
      <vt:lpstr>Поведение при урагане:</vt:lpstr>
      <vt:lpstr>Внимание!  Опасность</vt:lpstr>
      <vt:lpstr>После бури</vt:lpstr>
      <vt:lpstr>Признаки  ухудшения  погоды </vt:lpstr>
      <vt:lpstr>Тест на закрепление материала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Влажность воздуха</dc:title>
  <dc:creator>ADMIN</dc:creator>
  <cp:lastModifiedBy>www.PHILka.RU</cp:lastModifiedBy>
  <cp:revision>110</cp:revision>
  <dcterms:created xsi:type="dcterms:W3CDTF">2010-11-12T02:18:28Z</dcterms:created>
  <dcterms:modified xsi:type="dcterms:W3CDTF">2012-10-20T12:30:40Z</dcterms:modified>
</cp:coreProperties>
</file>