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3"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7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FB9007C-A003-4B29-ADD0-FA5CF4893BA6}" type="datetimeFigureOut">
              <a:rPr lang="ru-RU" smtClean="0"/>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B9007C-A003-4B29-ADD0-FA5CF4893BA6}" type="datetimeFigureOut">
              <a:rPr lang="ru-RU" smtClean="0"/>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B9007C-A003-4B29-ADD0-FA5CF4893BA6}" type="datetimeFigureOut">
              <a:rPr lang="ru-RU" smtClean="0"/>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FB9007C-A003-4B29-ADD0-FA5CF4893BA6}" type="datetimeFigureOut">
              <a:rPr lang="ru-RU" smtClean="0"/>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B9007C-A003-4B29-ADD0-FA5CF4893BA6}" type="datetimeFigureOut">
              <a:rPr lang="ru-RU" smtClean="0"/>
              <a:t>11.04.2013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FB9007C-A003-4B29-ADD0-FA5CF4893BA6}" type="datetimeFigureOut">
              <a:rPr lang="ru-RU" smtClean="0"/>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FB9007C-A003-4B29-ADD0-FA5CF4893BA6}" type="datetimeFigureOut">
              <a:rPr lang="ru-RU" smtClean="0"/>
              <a:t>11.04.2013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FB9007C-A003-4B29-ADD0-FA5CF4893BA6}" type="datetimeFigureOut">
              <a:rPr lang="ru-RU" smtClean="0"/>
              <a:t>11.04.2013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B9007C-A003-4B29-ADD0-FA5CF4893BA6}" type="datetimeFigureOut">
              <a:rPr lang="ru-RU" smtClean="0"/>
              <a:t>11.04.2013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B9007C-A003-4B29-ADD0-FA5CF4893BA6}" type="datetimeFigureOut">
              <a:rPr lang="ru-RU" smtClean="0"/>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FB9007C-A003-4B29-ADD0-FA5CF4893BA6}" type="datetimeFigureOut">
              <a:rPr lang="ru-RU" smtClean="0"/>
              <a:t>11.04.2013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8698894-0DC6-40BB-92DC-B969021C6EE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007C-A003-4B29-ADD0-FA5CF4893BA6}" type="datetimeFigureOut">
              <a:rPr lang="ru-RU" smtClean="0"/>
              <a:t>11.04.2013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698894-0DC6-40BB-92DC-B969021C6EE5}"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1" y="1844824"/>
            <a:ext cx="872790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sng" strike="noStrike" cap="none" normalizeH="0" baseline="0" dirty="0" err="1" smtClean="0">
                <a:ln>
                  <a:noFill/>
                </a:ln>
                <a:solidFill>
                  <a:srgbClr val="0070C0"/>
                </a:solidFill>
                <a:effectLst/>
                <a:latin typeface="Arial" pitchFamily="34" charset="0"/>
                <a:ea typeface="Times New Roman" pitchFamily="18" charset="0"/>
                <a:cs typeface="Arial" pitchFamily="34" charset="0"/>
              </a:rPr>
              <a:t>Здоровьесберегающие</a:t>
            </a:r>
            <a:r>
              <a:rPr kumimoji="0" lang="ru-RU" sz="3600" b="1" i="1" u="sng" strike="noStrike" cap="none" normalizeH="0" baseline="0" dirty="0" smtClean="0">
                <a:ln>
                  <a:noFill/>
                </a:ln>
                <a:solidFill>
                  <a:srgbClr val="0070C0"/>
                </a:solidFill>
                <a:effectLst/>
                <a:latin typeface="Arial" pitchFamily="34" charset="0"/>
                <a:ea typeface="Times New Roman" pitchFamily="18" charset="0"/>
                <a:cs typeface="Arial" pitchFamily="34" charset="0"/>
              </a:rPr>
              <a:t> технологии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sng" strike="noStrike" cap="none" normalizeH="0" baseline="0" dirty="0" smtClean="0">
                <a:ln>
                  <a:noFill/>
                </a:ln>
                <a:solidFill>
                  <a:srgbClr val="0070C0"/>
                </a:solidFill>
                <a:effectLst/>
                <a:latin typeface="Arial" pitchFamily="34" charset="0"/>
                <a:ea typeface="Times New Roman" pitchFamily="18" charset="0"/>
                <a:cs typeface="Arial" pitchFamily="34" charset="0"/>
              </a:rPr>
              <a:t>в практике учителя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1" u="sng" strike="noStrike" cap="none" normalizeH="0" baseline="0" dirty="0" smtClean="0">
                <a:ln>
                  <a:noFill/>
                </a:ln>
                <a:solidFill>
                  <a:srgbClr val="0070C0"/>
                </a:solidFill>
                <a:effectLst/>
                <a:latin typeface="Arial" pitchFamily="34" charset="0"/>
                <a:ea typeface="Times New Roman" pitchFamily="18" charset="0"/>
                <a:cs typeface="Arial" pitchFamily="34" charset="0"/>
              </a:rPr>
              <a:t> математики</a:t>
            </a:r>
            <a:endParaRPr kumimoji="0" lang="ru-RU" sz="3600" b="0" i="0" u="sng" strike="noStrike" cap="none" normalizeH="0" baseline="0" dirty="0" smtClean="0">
              <a:ln>
                <a:noFill/>
              </a:ln>
              <a:solidFill>
                <a:srgbClr val="0070C0"/>
              </a:solidFill>
              <a:effectLst/>
              <a:latin typeface="Arial" pitchFamily="34" charset="0"/>
              <a:cs typeface="Arial" pitchFamily="34" charset="0"/>
            </a:endParaRPr>
          </a:p>
        </p:txBody>
      </p:sp>
      <p:sp>
        <p:nvSpPr>
          <p:cNvPr id="5" name="TextBox 4"/>
          <p:cNvSpPr txBox="1"/>
          <p:nvPr/>
        </p:nvSpPr>
        <p:spPr>
          <a:xfrm>
            <a:off x="642910" y="642918"/>
            <a:ext cx="8001056" cy="923330"/>
          </a:xfrm>
          <a:prstGeom prst="rect">
            <a:avLst/>
          </a:prstGeom>
          <a:noFill/>
        </p:spPr>
        <p:txBody>
          <a:bodyPr wrap="square" rtlCol="0">
            <a:spAutoFit/>
          </a:bodyPr>
          <a:lstStyle/>
          <a:p>
            <a:pPr algn="ctr"/>
            <a:r>
              <a:rPr lang="ru-RU" dirty="0" smtClean="0"/>
              <a:t>ГОСУДАРСТВЕННОЕ БЮДЖЕТНОЕ ОБРАЗОВАТЕЛЬНОЕ УЧРЕЖДЕНИЕ</a:t>
            </a:r>
          </a:p>
          <a:p>
            <a:pPr algn="ctr"/>
            <a:r>
              <a:rPr lang="ru-RU" dirty="0" smtClean="0"/>
              <a:t>СРЕДНЕГО ПРОФЕССИОНАЛЬНОГО ОБРАЗОВАНИЯ</a:t>
            </a:r>
          </a:p>
          <a:p>
            <a:pPr algn="ctr"/>
            <a:r>
              <a:rPr lang="ru-RU" dirty="0" smtClean="0"/>
              <a:t>ЛЕНИНСК-КУЗНЕЦКИЙ ТЕХНОЛОГИЧЕСКИЙ ТЕХНИКУМ</a:t>
            </a:r>
            <a:endParaRPr lang="ru-RU" dirty="0"/>
          </a:p>
        </p:txBody>
      </p:sp>
      <p:sp>
        <p:nvSpPr>
          <p:cNvPr id="6" name="TextBox 5"/>
          <p:cNvSpPr txBox="1"/>
          <p:nvPr/>
        </p:nvSpPr>
        <p:spPr>
          <a:xfrm>
            <a:off x="5072066" y="4643446"/>
            <a:ext cx="3643338" cy="646331"/>
          </a:xfrm>
          <a:prstGeom prst="rect">
            <a:avLst/>
          </a:prstGeom>
          <a:noFill/>
        </p:spPr>
        <p:txBody>
          <a:bodyPr wrap="square" rtlCol="0">
            <a:spAutoFit/>
          </a:bodyPr>
          <a:lstStyle/>
          <a:p>
            <a:pPr algn="r"/>
            <a:r>
              <a:rPr lang="ru-RU" dirty="0" smtClean="0"/>
              <a:t>Преподаватель математики:</a:t>
            </a:r>
          </a:p>
          <a:p>
            <a:pPr algn="r"/>
            <a:r>
              <a:rPr lang="ru-RU" dirty="0" smtClean="0"/>
              <a:t>ШАКИРЗЯНОВА Е.А.</a:t>
            </a:r>
            <a:endParaRPr lang="ru-RU" dirty="0"/>
          </a:p>
        </p:txBody>
      </p:sp>
      <p:pic>
        <p:nvPicPr>
          <p:cNvPr id="1026" name="Picture 2" descr="C:\Users\Admin\Desktop\фото2013\IMG_07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717032"/>
            <a:ext cx="3888432" cy="29163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4714876" y="1571612"/>
            <a:ext cx="37147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Просто  он должен работать так, чтобы обучение не наносило ущерба здоровью обучающегося.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2" descr="0_a4efb_a2a96310_XL.png"/>
          <p:cNvPicPr>
            <a:picLocks noChangeAspect="1"/>
          </p:cNvPicPr>
          <p:nvPr/>
        </p:nvPicPr>
        <p:blipFill>
          <a:blip r:embed="rId2"/>
          <a:srcRect/>
          <a:stretch>
            <a:fillRect/>
          </a:stretch>
        </p:blipFill>
        <p:spPr bwMode="auto">
          <a:xfrm>
            <a:off x="642910" y="571480"/>
            <a:ext cx="3214678" cy="5710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71480"/>
            <a:ext cx="8572560" cy="2677656"/>
          </a:xfrm>
          <a:prstGeom prst="rect">
            <a:avLst/>
          </a:prstGeom>
        </p:spPr>
        <p:txBody>
          <a:bodyPr wrap="square">
            <a:spAutoFit/>
          </a:bodyPr>
          <a:lstStyle/>
          <a:p>
            <a:pPr algn="ctr"/>
            <a:r>
              <a:rPr lang="ru-RU" sz="2800" dirty="0"/>
              <a:t>С целью сохранения здоровья обучающихся нужно видеть систему уроков группы в данный день, помнить и учитывать не только очередность своего урока, но, что очень важно, какой он по счету в учебном процессе группы. </a:t>
            </a:r>
            <a:br>
              <a:rPr lang="ru-RU" sz="2800" dirty="0"/>
            </a:br>
            <a:endParaRPr lang="ru-RU" sz="2800" dirty="0"/>
          </a:p>
        </p:txBody>
      </p:sp>
      <p:pic>
        <p:nvPicPr>
          <p:cNvPr id="3" name="Рисунок 7" descr="3580_html_m10a357f0.png"/>
          <p:cNvPicPr>
            <a:picLocks noChangeAspect="1"/>
          </p:cNvPicPr>
          <p:nvPr/>
        </p:nvPicPr>
        <p:blipFill>
          <a:blip r:embed="rId2"/>
          <a:srcRect/>
          <a:stretch>
            <a:fillRect/>
          </a:stretch>
        </p:blipFill>
        <p:spPr bwMode="auto">
          <a:xfrm>
            <a:off x="1000100" y="3071810"/>
            <a:ext cx="6715172" cy="30718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764704"/>
            <a:ext cx="8352928" cy="5632311"/>
          </a:xfrm>
          <a:prstGeom prst="rect">
            <a:avLst/>
          </a:prstGeom>
        </p:spPr>
        <p:txBody>
          <a:bodyPr wrap="square">
            <a:spAutoFit/>
          </a:bodyPr>
          <a:lstStyle/>
          <a:p>
            <a:pPr lvl="0"/>
            <a:r>
              <a:rPr lang="ru-RU" sz="2400" b="1" i="1" dirty="0" smtClean="0"/>
              <a:t>1.В </a:t>
            </a:r>
            <a:r>
              <a:rPr lang="ru-RU" sz="2400" b="1" i="1" dirty="0"/>
              <a:t>книжном шкафу стоят два тома собраний сочинений. В первом томе 300 страниц, во втором 200 страниц. В шкафу завелся книжный червь и стал прогрызать книги. Он прогрыз от первой страницы первого тома до последней страницы второго тома. Сколько страниц прогрыз книжный червь? (Задача на логику. Ее ответ зависит от положения книг на полке 500 </a:t>
            </a:r>
            <a:r>
              <a:rPr lang="ru-RU" sz="2400" b="1" i="1" dirty="0" smtClean="0"/>
              <a:t>или 2)</a:t>
            </a:r>
          </a:p>
          <a:p>
            <a:pPr lvl="0"/>
            <a:endParaRPr lang="ru-RU" sz="2400" i="1" dirty="0"/>
          </a:p>
          <a:p>
            <a:pPr lvl="0"/>
            <a:endParaRPr lang="ru-RU" sz="2400" dirty="0"/>
          </a:p>
          <a:p>
            <a:pPr lvl="0"/>
            <a:r>
              <a:rPr lang="ru-RU" sz="2400" b="1" i="1" dirty="0" smtClean="0"/>
              <a:t>2.Двое </a:t>
            </a:r>
            <a:r>
              <a:rPr lang="ru-RU" sz="2400" b="1" i="1" dirty="0"/>
              <a:t>подошли к реке. У пустынного берега стояла лодка, в которой мог поместиться только один человек. Оба они переправились через реку на этой лодке и продолжили свой путь. Как они это сделали? (Обычно учащиеся домысливают условие, считая, что двое стоят на одном берегу, усложняя себе решение)</a:t>
            </a:r>
            <a:endParaRPr lang="ru-RU" sz="2400" b="1" dirty="0"/>
          </a:p>
        </p:txBody>
      </p:sp>
      <p:graphicFrame>
        <p:nvGraphicFramePr>
          <p:cNvPr id="3" name="Объект 2"/>
          <p:cNvGraphicFramePr>
            <a:graphicFrameLocks noChangeAspect="1"/>
          </p:cNvGraphicFramePr>
          <p:nvPr>
            <p:extLst>
              <p:ext uri="{D42A27DB-BD31-4B8C-83A1-F6EECF244321}">
                <p14:modId xmlns:p14="http://schemas.microsoft.com/office/powerpoint/2010/main" val="2318368423"/>
              </p:ext>
            </p:extLst>
          </p:nvPr>
        </p:nvGraphicFramePr>
        <p:xfrm>
          <a:off x="6156176" y="3155409"/>
          <a:ext cx="944563" cy="850900"/>
        </p:xfrm>
        <a:graphic>
          <a:graphicData uri="http://schemas.openxmlformats.org/presentationml/2006/ole">
            <mc:AlternateContent xmlns:mc="http://schemas.openxmlformats.org/markup-compatibility/2006">
              <mc:Choice xmlns:v="urn:schemas-microsoft-com:vml" Requires="v">
                <p:oleObj spid="_x0000_s4099" name="Flash Document" r:id="rId3" imgW="944280" imgH="851040" progId="Flash.Movie">
                  <p:embed/>
                </p:oleObj>
              </mc:Choice>
              <mc:Fallback>
                <p:oleObj name="Flash Document" r:id="rId3" imgW="944280" imgH="851040" progId="Flash.Movie">
                  <p:embed/>
                  <p:pic>
                    <p:nvPicPr>
                      <p:cNvPr id="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155409"/>
                        <a:ext cx="944563"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9933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99517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500034" y="571480"/>
            <a:ext cx="821537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Моя задача -  создать условия для включения обучающегося  в учебный процесс и найти методы, адекватные именно его психофизиологическим особенностям, помогающие формированию позитивного мышления и способности к “конструированию” собственного здоровья.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6" descr="http://ts2.mm.bing.net/images/thumbnail.aspx?q=1429645761869&amp;id=16c64fb770fc63fe961f1b616f859d2a&amp;url=http%3a%2f%2fs011.radikal.ru%2fi316%2f1012%2fb4%2fde00b417c4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378619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571472" y="857232"/>
            <a:ext cx="735811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Отсутствие страха и напряжения помогает освободиться внутренне от нежелательных психологических барьеров, смелее высказываться, выражать свою точку зрения.</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11" descr="1.gif"/>
          <p:cNvPicPr>
            <a:picLocks noChangeAspect="1"/>
          </p:cNvPicPr>
          <p:nvPr/>
        </p:nvPicPr>
        <p:blipFill>
          <a:blip r:embed="rId2"/>
          <a:srcRect/>
          <a:stretch>
            <a:fillRect/>
          </a:stretch>
        </p:blipFill>
        <p:spPr bwMode="auto">
          <a:xfrm>
            <a:off x="5000628" y="3143248"/>
            <a:ext cx="3995737" cy="3484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фото2013\IMG_07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2204864"/>
            <a:ext cx="5904656" cy="44284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692696"/>
            <a:ext cx="7128792" cy="954107"/>
          </a:xfrm>
          <a:prstGeom prst="rect">
            <a:avLst/>
          </a:prstGeom>
        </p:spPr>
        <p:txBody>
          <a:bodyPr wrap="square">
            <a:spAutoFit/>
          </a:bodyPr>
          <a:lstStyle/>
          <a:p>
            <a:pPr algn="ctr"/>
            <a:r>
              <a:rPr lang="ru-RU" b="1" i="1" dirty="0">
                <a:solidFill>
                  <a:schemeClr val="accent1">
                    <a:lumMod val="75000"/>
                  </a:schemeClr>
                </a:solidFill>
              </a:rPr>
              <a:t>Это также удачный момент для того, чтобы предложить всей группе </a:t>
            </a:r>
            <a:r>
              <a:rPr lang="ru-RU" sz="2000" b="1" i="1" dirty="0">
                <a:solidFill>
                  <a:schemeClr val="accent1">
                    <a:lumMod val="75000"/>
                  </a:schemeClr>
                </a:solidFill>
              </a:rPr>
              <a:t>сделать</a:t>
            </a:r>
            <a:r>
              <a:rPr lang="ru-RU" b="1" i="1" dirty="0">
                <a:solidFill>
                  <a:schemeClr val="accent1">
                    <a:lumMod val="75000"/>
                  </a:schemeClr>
                </a:solidFill>
              </a:rPr>
              <a:t> несколько упражнений физкультминутки и упражнений для отдыха глаз.</a:t>
            </a:r>
            <a:endParaRPr lang="ru-RU"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фото2013\IMG_07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028" y="3284984"/>
            <a:ext cx="4211959" cy="315897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фото2013\IMG_0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3284984"/>
            <a:ext cx="4211960" cy="315897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49924" y="404664"/>
            <a:ext cx="8496943" cy="2308324"/>
          </a:xfrm>
          <a:prstGeom prst="rect">
            <a:avLst/>
          </a:prstGeom>
        </p:spPr>
        <p:txBody>
          <a:bodyPr wrap="square">
            <a:spAutoFit/>
          </a:bodyPr>
          <a:lstStyle/>
          <a:p>
            <a:pPr algn="just"/>
            <a:r>
              <a:rPr lang="ru-RU" sz="2400" dirty="0"/>
              <a:t>Проведение </a:t>
            </a:r>
            <a:r>
              <a:rPr lang="ru-RU" sz="2400" dirty="0" err="1"/>
              <a:t>физминуток</a:t>
            </a:r>
            <a:r>
              <a:rPr lang="ru-RU" sz="2400" dirty="0"/>
              <a:t> решает несколько задач: уменьшение утомления и снижения отрицательного влияния однообразной рабочей позы; активизация внимания учащихся и повышение способности к восприятию учебного материала; эмоциональная встряска учащихся, возможность сбросить накопившийся груз отрицательных эмоций и переживаний. </a:t>
            </a:r>
          </a:p>
        </p:txBody>
      </p:sp>
    </p:spTree>
    <p:extLst>
      <p:ext uri="{BB962C8B-B14F-4D97-AF65-F5344CB8AC3E}">
        <p14:creationId xmlns:p14="http://schemas.microsoft.com/office/powerpoint/2010/main" val="2564192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14348" y="2643182"/>
            <a:ext cx="778674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Реализация </a:t>
            </a:r>
            <a:r>
              <a:rPr kumimoji="0" lang="ru-RU" sz="2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здоровьесберегающих</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образовательных технологий – это такая организация образовательного процесса на всех его уровнях, при которой качественное обучение, развитие и воспитание обучающихся происходит без нанесения ущерба их здоровью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http://ts1.mm.bing.net/images/thumbnail.aspx?q=1429150632672&amp;id=29ed126338120d08e57f902df17f43d8&amp;url=http%3a%2f%2fi001.radikal.ru%2f0711%2fb8%2fd9de2e060dd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0" y="214290"/>
            <a:ext cx="2857500" cy="2333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342</Words>
  <Application>Microsoft Office PowerPoint</Application>
  <PresentationFormat>Экран (4:3)</PresentationFormat>
  <Paragraphs>19</Paragraphs>
  <Slides>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1" baseType="lpstr">
      <vt:lpstr>Тема Office</vt:lpstr>
      <vt:lpstr>Flash 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Артур</dc:creator>
  <cp:lastModifiedBy>Admin</cp:lastModifiedBy>
  <cp:revision>9</cp:revision>
  <dcterms:created xsi:type="dcterms:W3CDTF">2013-04-10T17:00:06Z</dcterms:created>
  <dcterms:modified xsi:type="dcterms:W3CDTF">2013-04-11T03:21:37Z</dcterms:modified>
</cp:coreProperties>
</file>