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072C-E26E-4E22-99D3-1769DF4592C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CC3A-7EE1-4B70-9F53-117206BB5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072C-E26E-4E22-99D3-1769DF4592C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CC3A-7EE1-4B70-9F53-117206BB5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072C-E26E-4E22-99D3-1769DF4592C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CC3A-7EE1-4B70-9F53-117206BB5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072C-E26E-4E22-99D3-1769DF4592C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CC3A-7EE1-4B70-9F53-117206BB5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072C-E26E-4E22-99D3-1769DF4592C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CC3A-7EE1-4B70-9F53-117206BB5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072C-E26E-4E22-99D3-1769DF4592C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CC3A-7EE1-4B70-9F53-117206BB5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072C-E26E-4E22-99D3-1769DF4592C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CC3A-7EE1-4B70-9F53-117206BB5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072C-E26E-4E22-99D3-1769DF4592C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CC3A-7EE1-4B70-9F53-117206BB5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072C-E26E-4E22-99D3-1769DF4592C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CC3A-7EE1-4B70-9F53-117206BB5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072C-E26E-4E22-99D3-1769DF4592C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CC3A-7EE1-4B70-9F53-117206BB5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072C-E26E-4E22-99D3-1769DF4592C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CC3A-7EE1-4B70-9F53-117206BB5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1072C-E26E-4E22-99D3-1769DF4592C4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0CC3A-7EE1-4B70-9F53-117206BB5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3300"/>
                </a:solidFill>
              </a:rPr>
              <a:t>Проблемное обучение на уроках обществознания как способ повышения мотивации обучающихся</a:t>
            </a: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9900"/>
                </a:solidFill>
              </a:rPr>
              <a:t>Технология проблемного диалога</a:t>
            </a:r>
            <a:endParaRPr lang="ru-RU" dirty="0">
              <a:solidFill>
                <a:srgbClr val="FF99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4">
              <a:buNone/>
            </a:pPr>
            <a:endParaRPr lang="ru-RU" sz="4000" dirty="0" smtClean="0">
              <a:cs typeface="Khmer UI" pitchFamily="34" charset="0"/>
            </a:endParaRPr>
          </a:p>
          <a:p>
            <a:pPr lvl="4">
              <a:buNone/>
            </a:pPr>
            <a:endParaRPr lang="ru-RU" sz="4000" dirty="0">
              <a:cs typeface="Khmer UI" pitchFamily="34" charset="0"/>
            </a:endParaRPr>
          </a:p>
          <a:p>
            <a:pPr lvl="4">
              <a:buNone/>
            </a:pPr>
            <a:r>
              <a:rPr lang="ru-RU" sz="4000" dirty="0" smtClean="0">
                <a:cs typeface="Khmer UI" pitchFamily="34" charset="0"/>
              </a:rPr>
              <a:t>                   </a:t>
            </a:r>
          </a:p>
          <a:p>
            <a:pPr marL="857250" lvl="4" indent="-742950">
              <a:buNone/>
            </a:pPr>
            <a:r>
              <a:rPr lang="ru-RU" sz="2800" dirty="0" smtClean="0">
                <a:solidFill>
                  <a:srgbClr val="00B050"/>
                </a:solidFill>
                <a:cs typeface="Khmer UI" pitchFamily="34" charset="0"/>
              </a:rPr>
              <a:t>Проблемно-               </a:t>
            </a:r>
            <a:r>
              <a:rPr lang="ru-RU" sz="2800" dirty="0" smtClean="0">
                <a:solidFill>
                  <a:srgbClr val="00B050"/>
                </a:solidFill>
                <a:cs typeface="Khmer UI" pitchFamily="34" charset="0"/>
              </a:rPr>
              <a:t>    Технология                  Поиск                   </a:t>
            </a:r>
            <a:endParaRPr lang="ru-RU" sz="2800" dirty="0" smtClean="0">
              <a:solidFill>
                <a:srgbClr val="00B050"/>
              </a:solidFill>
              <a:cs typeface="Khmer UI" pitchFamily="34" charset="0"/>
            </a:endParaRPr>
          </a:p>
          <a:p>
            <a:pPr marL="857250" indent="-742950">
              <a:buNone/>
            </a:pPr>
            <a:r>
              <a:rPr lang="ru-RU" sz="2800" dirty="0" smtClean="0">
                <a:solidFill>
                  <a:srgbClr val="00B050"/>
                </a:solidFill>
                <a:cs typeface="Khmer UI" pitchFamily="34" charset="0"/>
              </a:rPr>
              <a:t>диалогическое        </a:t>
            </a:r>
            <a:r>
              <a:rPr lang="ru-RU" sz="2800" dirty="0" smtClean="0">
                <a:solidFill>
                  <a:srgbClr val="00B050"/>
                </a:solidFill>
                <a:cs typeface="Khmer UI" pitchFamily="34" charset="0"/>
              </a:rPr>
              <a:t>      </a:t>
            </a:r>
            <a:r>
              <a:rPr lang="ru-RU" sz="2800" dirty="0" smtClean="0">
                <a:solidFill>
                  <a:srgbClr val="00B050"/>
                </a:solidFill>
                <a:cs typeface="Khmer UI" pitchFamily="34" charset="0"/>
              </a:rPr>
              <a:t>постановки               </a:t>
            </a:r>
            <a:r>
              <a:rPr lang="ru-RU" sz="2800" dirty="0" smtClean="0">
                <a:solidFill>
                  <a:srgbClr val="00B050"/>
                </a:solidFill>
                <a:cs typeface="Khmer UI" pitchFamily="34" charset="0"/>
              </a:rPr>
              <a:t>решения</a:t>
            </a:r>
            <a:endParaRPr lang="ru-RU" sz="2800" dirty="0" smtClean="0">
              <a:solidFill>
                <a:srgbClr val="00B050"/>
              </a:solidFill>
              <a:cs typeface="Khmer UI" pitchFamily="34" charset="0"/>
            </a:endParaRPr>
          </a:p>
          <a:p>
            <a:pPr marL="857250" indent="-742950">
              <a:buNone/>
            </a:pPr>
            <a:r>
              <a:rPr lang="ru-RU" sz="2800" dirty="0" smtClean="0">
                <a:solidFill>
                  <a:srgbClr val="00B050"/>
                </a:solidFill>
                <a:cs typeface="Khmer UI" pitchFamily="34" charset="0"/>
              </a:rPr>
              <a:t> обучение                    </a:t>
            </a:r>
            <a:r>
              <a:rPr lang="ru-RU" sz="2800" dirty="0" smtClean="0">
                <a:solidFill>
                  <a:srgbClr val="00B050"/>
                </a:solidFill>
                <a:cs typeface="Khmer UI" pitchFamily="34" charset="0"/>
              </a:rPr>
              <a:t>    учебной                     проблемы</a:t>
            </a:r>
            <a:endParaRPr lang="ru-RU" sz="2800" dirty="0" smtClean="0">
              <a:solidFill>
                <a:srgbClr val="00B050"/>
              </a:solidFill>
              <a:cs typeface="Khmer UI" pitchFamily="34" charset="0"/>
            </a:endParaRPr>
          </a:p>
          <a:p>
            <a:pPr marL="857250" lvl="4" indent="-742950">
              <a:buNone/>
            </a:pPr>
            <a:r>
              <a:rPr lang="ru-RU" sz="2800" dirty="0" smtClean="0">
                <a:solidFill>
                  <a:srgbClr val="00B050"/>
                </a:solidFill>
                <a:cs typeface="Khmer UI" pitchFamily="34" charset="0"/>
              </a:rPr>
              <a:t>                                       </a:t>
            </a:r>
            <a:r>
              <a:rPr lang="ru-RU" sz="2800" dirty="0" smtClean="0">
                <a:solidFill>
                  <a:srgbClr val="00B050"/>
                </a:solidFill>
                <a:cs typeface="Khmer UI" pitchFamily="34" charset="0"/>
              </a:rPr>
              <a:t>    проблемы</a:t>
            </a:r>
            <a:endParaRPr lang="ru-RU" sz="2800" dirty="0" smtClean="0">
              <a:solidFill>
                <a:srgbClr val="00B050"/>
              </a:solidFill>
              <a:cs typeface="Khmer UI" pitchFamily="34" charset="0"/>
            </a:endParaRPr>
          </a:p>
          <a:p>
            <a:pPr marL="857250" lvl="4" indent="-742950">
              <a:buFont typeface="Arial" pitchFamily="34" charset="0"/>
              <a:buAutoNum type="arabicPeriod"/>
            </a:pPr>
            <a:endParaRPr lang="ru-RU" sz="2800" dirty="0" smtClean="0">
              <a:cs typeface="Khmer UI" pitchFamily="34" charset="0"/>
            </a:endParaRPr>
          </a:p>
          <a:p>
            <a:pPr marL="857250" indent="-742950">
              <a:buNone/>
            </a:pPr>
            <a:r>
              <a:rPr lang="ru-RU" sz="2800" dirty="0" smtClean="0">
                <a:solidFill>
                  <a:srgbClr val="C00000"/>
                </a:solidFill>
                <a:cs typeface="Khmer UI" pitchFamily="34" charset="0"/>
              </a:rPr>
              <a:t>         В основе – постановка учебной проблемы !!!</a:t>
            </a:r>
          </a:p>
          <a:p>
            <a:pPr marL="857250" indent="-742950">
              <a:buNone/>
            </a:pPr>
            <a:r>
              <a:rPr lang="ru-RU" sz="2800" dirty="0" smtClean="0">
                <a:cs typeface="Khmer UI" pitchFamily="34" charset="0"/>
              </a:rPr>
              <a:t>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328612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2285984" y="128586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H="1" flipV="1">
            <a:off x="3643306" y="142873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286512" y="164305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ФОРМЫ учебной проблемы: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) </a:t>
            </a:r>
            <a:r>
              <a:rPr lang="ru-RU" dirty="0" smtClean="0"/>
              <a:t>проблема как </a:t>
            </a:r>
            <a:r>
              <a:rPr lang="ru-RU" dirty="0" smtClean="0"/>
              <a:t>тема </a:t>
            </a:r>
            <a:r>
              <a:rPr lang="ru-RU" dirty="0" smtClean="0"/>
              <a:t>урока;</a:t>
            </a:r>
          </a:p>
          <a:p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) </a:t>
            </a:r>
            <a:r>
              <a:rPr lang="ru-RU" dirty="0" smtClean="0"/>
              <a:t>проблема как </a:t>
            </a:r>
            <a:r>
              <a:rPr lang="ru-RU" dirty="0" smtClean="0"/>
              <a:t>не совпадающий с темой урока </a:t>
            </a:r>
            <a:r>
              <a:rPr lang="ru-RU" dirty="0" smtClean="0"/>
              <a:t>вопрос, ответом </a:t>
            </a:r>
            <a:r>
              <a:rPr lang="ru-RU" dirty="0" smtClean="0"/>
              <a:t>на который является новое </a:t>
            </a:r>
            <a:r>
              <a:rPr lang="ru-RU" dirty="0" smtClean="0"/>
              <a:t>знание.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Методы постановки учебной проблемы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Подводящий к теме диалог</a:t>
            </a:r>
          </a:p>
          <a:p>
            <a:r>
              <a:rPr lang="ru-RU" dirty="0" smtClean="0"/>
              <a:t>Сообщение темы с мотивирующим приёмом</a:t>
            </a:r>
          </a:p>
          <a:p>
            <a:r>
              <a:rPr lang="ru-RU" dirty="0" smtClean="0"/>
              <a:t>Побуждающий от проблемной ситуации диалог и подведение к теме урока через учебную проблему </a:t>
            </a:r>
            <a:r>
              <a:rPr lang="ru-RU" dirty="0" smtClean="0">
                <a:solidFill>
                  <a:srgbClr val="92D050"/>
                </a:solidFill>
              </a:rPr>
              <a:t>(наиболее сложный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Побуждающий от проблемной ситуации диалог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00B050"/>
                </a:solidFill>
              </a:rPr>
              <a:t>(действия педагога)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Создание проблемной ситуации</a:t>
            </a:r>
          </a:p>
          <a:p>
            <a:r>
              <a:rPr lang="ru-RU" dirty="0" smtClean="0"/>
              <a:t>2) Побуждение к осознанию противоречия проблемной ситуации </a:t>
            </a:r>
          </a:p>
          <a:p>
            <a:r>
              <a:rPr lang="ru-RU" dirty="0" smtClean="0"/>
              <a:t>3) Побуждение к формированию учебной проблемы</a:t>
            </a:r>
          </a:p>
          <a:p>
            <a:r>
              <a:rPr lang="ru-RU" dirty="0" smtClean="0"/>
              <a:t>4) принятие учителем предлагаемых учениками формулировок учебной проблемы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Приёмы создания проблемных ситуаций и диалогического выхода из них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ПРИЁМ № 1 </a:t>
            </a:r>
            <a:r>
              <a:rPr lang="ru-RU" dirty="0" smtClean="0"/>
              <a:t>«Предъявление учителем классу противоречивых фактов»</a:t>
            </a:r>
            <a:endParaRPr lang="ru-RU" dirty="0"/>
          </a:p>
          <a:p>
            <a:r>
              <a:rPr lang="ru-RU" dirty="0" smtClean="0">
                <a:solidFill>
                  <a:srgbClr val="00B0F0"/>
                </a:solidFill>
              </a:rPr>
              <a:t>ПРИЁМ №2</a:t>
            </a:r>
            <a:r>
              <a:rPr lang="ru-RU" dirty="0" smtClean="0"/>
              <a:t> «Столкновение разных мнений учеников через предложенный вопрос или практическое задание на новый материал»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ПРИЁМ № 3 </a:t>
            </a:r>
            <a:r>
              <a:rPr lang="ru-RU" dirty="0" smtClean="0"/>
              <a:t>«Противоречие между житейским представлением и научным фактом»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178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Проблемное обучение на уроках обществознания как способ повышения мотивации обучающихся</vt:lpstr>
      <vt:lpstr>Технология проблемного диалога</vt:lpstr>
      <vt:lpstr>ФОРМЫ учебной проблемы:</vt:lpstr>
      <vt:lpstr>Методы постановки учебной проблемы</vt:lpstr>
      <vt:lpstr>Слайд 5</vt:lpstr>
      <vt:lpstr>Побуждающий от проблемной ситуации диалог (действия педагога)</vt:lpstr>
      <vt:lpstr>Приёмы создания проблемных ситуаций и диалогического выхода из них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Проблемное обучение на уроках обществознания</dc:title>
  <dc:creator>user</dc:creator>
  <cp:lastModifiedBy>user</cp:lastModifiedBy>
  <cp:revision>9</cp:revision>
  <dcterms:created xsi:type="dcterms:W3CDTF">2012-01-25T10:50:38Z</dcterms:created>
  <dcterms:modified xsi:type="dcterms:W3CDTF">2014-02-12T10:32:16Z</dcterms:modified>
</cp:coreProperties>
</file>