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ile-edu.ru/sistema-razvivayushhego-obucheniya-lv-zankova-page-2.html" TargetMode="External"/><Relationship Id="rId2" Type="http://schemas.openxmlformats.org/officeDocument/2006/relationships/hyperlink" Target="http://www.zankov.ru/rest/parentslib/page=3/category=83/article=126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772400" cy="1470025"/>
          </a:xfrm>
        </p:spPr>
        <p:txBody>
          <a:bodyPr/>
          <a:lstStyle/>
          <a:p>
            <a:pPr algn="ctr"/>
            <a:r>
              <a:rPr lang="ru-RU" b="1" dirty="0" smtClean="0"/>
              <a:t>Развивающее обучение.</a:t>
            </a:r>
            <a:br>
              <a:rPr lang="ru-RU" b="1" dirty="0" smtClean="0"/>
            </a:br>
            <a:r>
              <a:rPr lang="ru-RU" b="1" dirty="0" smtClean="0"/>
              <a:t>Концепция Л.В. </a:t>
            </a:r>
            <a:r>
              <a:rPr lang="ru-RU" b="1" dirty="0" err="1" smtClean="0"/>
              <a:t>Занкова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509120"/>
            <a:ext cx="4968552" cy="1584176"/>
          </a:xfrm>
        </p:spPr>
        <p:txBody>
          <a:bodyPr>
            <a:noAutofit/>
          </a:bodyPr>
          <a:lstStyle/>
          <a:p>
            <a:pPr algn="r"/>
            <a:r>
              <a:rPr lang="ru-RU" sz="2200" u="sng" dirty="0" smtClean="0"/>
              <a:t>Выполнила</a:t>
            </a:r>
            <a:r>
              <a:rPr lang="ru-RU" sz="2200" dirty="0" smtClean="0"/>
              <a:t>: </a:t>
            </a:r>
            <a:endParaRPr lang="ru-RU" sz="2200" dirty="0" smtClean="0"/>
          </a:p>
          <a:p>
            <a:pPr algn="r"/>
            <a:r>
              <a:rPr lang="ru-RU" sz="2200" dirty="0"/>
              <a:t>у</a:t>
            </a:r>
            <a:r>
              <a:rPr lang="ru-RU" sz="2200" dirty="0" smtClean="0"/>
              <a:t>читель английского языка</a:t>
            </a:r>
          </a:p>
          <a:p>
            <a:pPr algn="r"/>
            <a:r>
              <a:rPr lang="ru-RU" sz="2200" dirty="0" smtClean="0"/>
              <a:t>ГБОУ школы №471 </a:t>
            </a:r>
          </a:p>
          <a:p>
            <a:pPr algn="r"/>
            <a:r>
              <a:rPr lang="ru-RU" sz="2200" dirty="0" smtClean="0"/>
              <a:t>Выборгского района Санкт-Петербурга</a:t>
            </a:r>
          </a:p>
          <a:p>
            <a:pPr algn="r"/>
            <a:r>
              <a:rPr lang="ru-RU" sz="2200" dirty="0" smtClean="0"/>
              <a:t>Николаева И.А.</a:t>
            </a:r>
          </a:p>
          <a:p>
            <a:pPr algn="r"/>
            <a:r>
              <a:rPr lang="ru-RU" sz="2200" dirty="0" smtClean="0"/>
              <a:t> 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352953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IV. </a:t>
            </a:r>
            <a:r>
              <a:rPr lang="ru-RU" dirty="0"/>
              <a:t>Осознание школьниками процесса 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72816"/>
            <a:ext cx="7776864" cy="51845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Принцип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сознательности обращен вовне и имеет в виду </a:t>
            </a:r>
            <a:r>
              <a:rPr lang="ru-RU" i="1" u="sn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осмысленное овладение знаниями, умениями и навыками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 </a:t>
            </a:r>
            <a:endParaRPr lang="de-DE" i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82296" indent="0">
              <a:buNone/>
            </a:pPr>
            <a:endParaRPr lang="de-DE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Принцип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осознанности, по Л.В.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Занкову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,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обращен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внутрь, т.е.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протекание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учебной деятельности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 Школьник осознает расположение учебного материала, необходимость заучить конкретные его элементы, выяснить причины ошибок, если они окажутся. Так сам процесс овладения знаниями и умениями в какой-то мере «становится объектом осознания».</a:t>
            </a:r>
            <a:r>
              <a:rPr lang="ru-RU" dirty="0">
                <a:solidFill>
                  <a:srgbClr val="1D1D1D"/>
                </a:solidFill>
                <a:latin typeface="Times New Roman"/>
                <a:ea typeface="Calibri"/>
              </a:rPr>
              <a:t/>
            </a:r>
            <a:br>
              <a:rPr lang="ru-RU" dirty="0">
                <a:solidFill>
                  <a:srgbClr val="1D1D1D"/>
                </a:solidFill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75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776864" cy="864096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/>
              <a:t>V. </a:t>
            </a:r>
            <a:r>
              <a:rPr lang="ru-RU" sz="3200" dirty="0"/>
              <a:t>Целенаправленная и систематическая работа над общим развитием всех учащихся, включая слабых.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5150" y="1916832"/>
            <a:ext cx="8148850" cy="494116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Такая работа приводит к большим сдвигам в учебных успехах и развитии слабых учащихся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82296" indent="0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</a:b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Исследование проблем развивающего обучения велось 12 лет. Практическим его результатом было сокращение срока начального обучения на один год. С 1969 г. школы всей страны перешли на трехлетнее обучение вместо четырехлетнего. Обучение велось по программам и учебникам, подготовленным на основе новой дидактической системы по Л.З. 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Занкову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 Сейчас в школах Беларуси и России на новом этапе реформы школьного образования эта дидактическая система развивается, совершенствуется.</a:t>
            </a: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60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Вывод: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848872" cy="5805264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Целью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обучения школьников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 системе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Л.В.Занкова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достижение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оптимального общего развития каждого школьника на базе усвоения предметных знаний, умений и навыков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82296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общим развитием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Л.В.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Занков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понимал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целостное развитие ребенка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его ума, воли, чувств, нравственности при сохранении здоровья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причем каждому из этих компонентов придавал одинаково важное значение.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Длительный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массовый эксперимент показал прямую зависимость качества обучения, жизненной успешности ребенка от динамики его продвижения в общем развитии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425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Нечаева Н. В.,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Arial"/>
              </a:rPr>
              <a:t>Ванцян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 А.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Г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.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Система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развивающего обучения Л.В. </a:t>
            </a:r>
            <a:r>
              <a:rPr lang="ru-RU" sz="2800" i="1" dirty="0" err="1">
                <a:solidFill>
                  <a:schemeClr val="tx2">
                    <a:lumMod val="75000"/>
                  </a:schemeClr>
                </a:solidFill>
                <a:latin typeface="Arial"/>
              </a:rPr>
              <a:t>Занкова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 - что это такое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?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– Изд.: ФЕДОРОВ, 2008.</a:t>
            </a:r>
          </a:p>
          <a:p>
            <a:r>
              <a:rPr lang="de-DE" sz="28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</a:t>
            </a:r>
            <a:r>
              <a:rPr lang="de-DE" sz="28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www.zankov.ru/rest/parentslib/page=3/category=83/article=1262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2800" dirty="0">
                <a:hlinkClick r:id="rId3"/>
              </a:rPr>
              <a:t>http://www.profile-edu.ru/sistema-razvivayushhego-obucheniya-lv-zankova-page-2.html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0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и оценка традиционного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920880" cy="489654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 smtClean="0">
                <a:solidFill>
                  <a:srgbClr val="1D1D1D"/>
                </a:solidFill>
                <a:latin typeface="Times New Roman"/>
                <a:ea typeface="Calibri"/>
              </a:rPr>
              <a:t>	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Начиная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экспериментальную работу (1957 г.), Л.В.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Занков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со своей лабораторией проанализировал и критически оценил содержание и традиционную методику обучения в начальных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классах.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82296" indent="0" algn="ctr">
              <a:buNone/>
            </a:pP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Было выявлено, что </a:t>
            </a:r>
            <a:endParaRPr lang="ru-RU" sz="2400" b="1" u="sng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учебный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материал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облегчен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;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его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изучение идет в медленном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темпе;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теоретические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знания детей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скудны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;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многократные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повторения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подчинены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привитию навыков и не способствуют интенсивному развитию школьников.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5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956376" cy="489654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 также: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обучении преобладает </a:t>
            </a:r>
            <a:r>
              <a:rPr lang="ru-RU" sz="2600" b="1" i="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вербализм</a:t>
            </a:r>
            <a:endParaRPr lang="ru-RU" sz="2600" i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развитие 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памяти </a:t>
            </a: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происходит в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ущерб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развитию 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мышления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слабо </a:t>
            </a: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используются 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внутренние побуждения к 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учению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унифицированное </a:t>
            </a: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обучение подавляет 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проявление индивидуальности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</a:p>
          <a:p>
            <a:pPr marL="82296" indent="0" algn="ctr">
              <a:buNone/>
            </a:pPr>
            <a:r>
              <a:rPr lang="ru-RU" sz="2600" i="1" dirty="0">
                <a:solidFill>
                  <a:srgbClr val="1D1D1D"/>
                </a:solidFill>
                <a:latin typeface="Times New Roman"/>
                <a:ea typeface="Calibri"/>
              </a:rPr>
              <a:t/>
            </a:r>
            <a:br>
              <a:rPr lang="ru-RU" sz="2600" i="1" dirty="0">
                <a:solidFill>
                  <a:srgbClr val="1D1D1D"/>
                </a:solidFill>
                <a:latin typeface="Times New Roman"/>
                <a:ea typeface="Calibri"/>
              </a:rPr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7698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02838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Изучение </a:t>
            </a:r>
            <a:r>
              <a:rPr lang="ru-RU" dirty="0">
                <a:effectLst/>
              </a:rPr>
              <a:t>закономерности соотношения </a:t>
            </a:r>
            <a:r>
              <a:rPr lang="ru-RU" u="sng" dirty="0">
                <a:effectLst/>
              </a:rPr>
              <a:t>развития</a:t>
            </a:r>
            <a:r>
              <a:rPr lang="ru-RU" dirty="0">
                <a:effectLst/>
              </a:rPr>
              <a:t> и </a:t>
            </a:r>
            <a:r>
              <a:rPr lang="ru-RU" u="sng" dirty="0" smtClean="0">
                <a:effectLst/>
              </a:rPr>
              <a:t>обучения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920880" cy="463934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Главная руководящая идея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- идея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наибольшей эффективности обучения для общего развития школьников. </a:t>
            </a:r>
          </a:p>
          <a:p>
            <a:pPr marL="82296" indent="0" algn="ctr">
              <a:buNone/>
            </a:pP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В идее заложено 2 мысли:</a:t>
            </a:r>
          </a:p>
          <a:p>
            <a:pPr marL="82296" indent="0" algn="ctr">
              <a:buNone/>
            </a:pPr>
            <a:endParaRPr lang="ru-RU" sz="2800" b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marL="539496" indent="-457200">
              <a:buFont typeface="+mj-lt"/>
              <a:buAutoNum type="arabicParenR"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концепция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Л.С. Выготского о ведущей роли обучения развитии психики (обучение ведет за собой развитие), о зонах актуального и ближайшего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развития</a:t>
            </a:r>
          </a:p>
          <a:p>
            <a:pPr marL="539496" indent="-457200">
              <a:buFont typeface="+mj-lt"/>
              <a:buAutoNum type="arabicParenR"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само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понятие общего развития до тех пор не было точно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определено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66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7992888" cy="5616624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rgbClr val="1D1D1D"/>
              </a:solidFill>
              <a:latin typeface="Times New Roman"/>
              <a:ea typeface="Calibri"/>
            </a:endParaRPr>
          </a:p>
          <a:p>
            <a:r>
              <a:rPr lang="ru-RU" sz="2800" i="1" dirty="0">
                <a:solidFill>
                  <a:srgbClr val="1D1D1D"/>
                </a:solidFill>
                <a:latin typeface="Times New Roman"/>
                <a:ea typeface="Calibri"/>
              </a:rPr>
              <a:t>Еще одно положение заключается в </a:t>
            </a:r>
            <a:r>
              <a:rPr lang="ru-RU" sz="2800" b="1" i="1" dirty="0">
                <a:solidFill>
                  <a:srgbClr val="1D1D1D"/>
                </a:solidFill>
                <a:latin typeface="Times New Roman"/>
                <a:ea typeface="Calibri"/>
              </a:rPr>
              <a:t>комплексности педагогического воздействия </a:t>
            </a:r>
            <a:r>
              <a:rPr lang="ru-RU" sz="2800" i="1" dirty="0">
                <a:solidFill>
                  <a:srgbClr val="1D1D1D"/>
                </a:solidFill>
                <a:latin typeface="Times New Roman"/>
                <a:ea typeface="Calibri"/>
              </a:rPr>
              <a:t>на школьников всех учебных </a:t>
            </a:r>
            <a:r>
              <a:rPr lang="ru-RU" sz="2800" i="1" u="sng" dirty="0">
                <a:solidFill>
                  <a:srgbClr val="1D1D1D"/>
                </a:solidFill>
                <a:latin typeface="Times New Roman"/>
                <a:ea typeface="Calibri"/>
              </a:rPr>
              <a:t>предметов</a:t>
            </a:r>
            <a:r>
              <a:rPr lang="ru-RU" sz="2800" i="1" dirty="0">
                <a:solidFill>
                  <a:srgbClr val="1D1D1D"/>
                </a:solidFill>
                <a:latin typeface="Times New Roman"/>
                <a:ea typeface="Calibri"/>
              </a:rPr>
              <a:t>, </a:t>
            </a:r>
            <a:r>
              <a:rPr lang="ru-RU" sz="2800" i="1" u="sng" dirty="0">
                <a:solidFill>
                  <a:srgbClr val="1D1D1D"/>
                </a:solidFill>
                <a:latin typeface="Times New Roman"/>
                <a:ea typeface="Calibri"/>
              </a:rPr>
              <a:t>методов</a:t>
            </a:r>
            <a:r>
              <a:rPr lang="ru-RU" sz="2800" i="1" dirty="0">
                <a:solidFill>
                  <a:srgbClr val="1D1D1D"/>
                </a:solidFill>
                <a:latin typeface="Times New Roman"/>
                <a:ea typeface="Calibri"/>
              </a:rPr>
              <a:t>, </a:t>
            </a:r>
            <a:r>
              <a:rPr lang="ru-RU" sz="2800" i="1" u="sng" dirty="0">
                <a:solidFill>
                  <a:srgbClr val="1D1D1D"/>
                </a:solidFill>
                <a:latin typeface="Times New Roman"/>
                <a:ea typeface="Calibri"/>
              </a:rPr>
              <a:t>приемов</a:t>
            </a:r>
            <a:r>
              <a:rPr lang="ru-RU" sz="2800" i="1" dirty="0">
                <a:solidFill>
                  <a:srgbClr val="1D1D1D"/>
                </a:solidFill>
                <a:latin typeface="Times New Roman"/>
                <a:ea typeface="Calibri"/>
              </a:rPr>
              <a:t>, точнее, </a:t>
            </a:r>
            <a:r>
              <a:rPr lang="ru-RU" sz="2800" i="1" u="sng" dirty="0">
                <a:solidFill>
                  <a:srgbClr val="1D1D1D"/>
                </a:solidFill>
                <a:latin typeface="Times New Roman"/>
                <a:ea typeface="Calibri"/>
              </a:rPr>
              <a:t>всей дидактической системы обучения</a:t>
            </a:r>
            <a:r>
              <a:rPr lang="ru-RU" sz="2800" i="1" dirty="0">
                <a:solidFill>
                  <a:srgbClr val="1D1D1D"/>
                </a:solidFill>
                <a:latin typeface="Times New Roman"/>
                <a:ea typeface="Calibri"/>
              </a:rPr>
              <a:t>, в частности начального</a:t>
            </a:r>
            <a:r>
              <a:rPr lang="ru-RU" sz="2800" i="1" dirty="0" smtClean="0">
                <a:solidFill>
                  <a:srgbClr val="1D1D1D"/>
                </a:solidFill>
                <a:latin typeface="Times New Roman"/>
                <a:ea typeface="Calibri"/>
              </a:rPr>
              <a:t>.</a:t>
            </a:r>
          </a:p>
          <a:p>
            <a:pPr algn="r"/>
            <a:endParaRPr lang="ru-RU" sz="2400" dirty="0" smtClean="0">
              <a:solidFill>
                <a:srgbClr val="1D1D1D"/>
              </a:solidFill>
              <a:latin typeface="Times New Roman"/>
              <a:ea typeface="Calibri"/>
            </a:endParaRPr>
          </a:p>
          <a:p>
            <a:pPr algn="r"/>
            <a:endParaRPr lang="ru-RU" sz="2400" dirty="0" smtClean="0">
              <a:solidFill>
                <a:srgbClr val="1D1D1D"/>
              </a:solidFill>
              <a:latin typeface="Times New Roman"/>
              <a:ea typeface="Calibri"/>
            </a:endParaRPr>
          </a:p>
          <a:p>
            <a:pPr lvl="0" algn="r">
              <a:buClr>
                <a:srgbClr val="3891A7"/>
              </a:buClr>
            </a:pPr>
            <a:r>
              <a:rPr lang="ru-RU" sz="2400" dirty="0">
                <a:solidFill>
                  <a:srgbClr val="1D1D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</a:t>
            </a:r>
            <a:r>
              <a:rPr lang="ru-RU" sz="2400" dirty="0">
                <a:solidFill>
                  <a:srgbClr val="1D1D1D"/>
                </a:solidFill>
                <a:latin typeface="Times New Roman"/>
                <a:ea typeface="Calibri"/>
              </a:rPr>
              <a:t> </a:t>
            </a:r>
            <a:r>
              <a:rPr lang="ru-RU" sz="2400" dirty="0">
                <a:solidFill>
                  <a:srgbClr val="1D1D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развивающем обучении </a:t>
            </a:r>
            <a:r>
              <a:rPr lang="ru-RU" sz="2400" dirty="0">
                <a:solidFill>
                  <a:srgbClr val="1D1D1D"/>
                </a:solidFill>
                <a:latin typeface="Times New Roman"/>
                <a:ea typeface="Calibri"/>
              </a:rPr>
              <a:t>важно определить </a:t>
            </a:r>
            <a:r>
              <a:rPr lang="ru-RU" sz="2400" b="1" dirty="0">
                <a:solidFill>
                  <a:srgbClr val="1D1D1D"/>
                </a:solidFill>
                <a:latin typeface="Times New Roman"/>
                <a:ea typeface="Calibri"/>
              </a:rPr>
              <a:t>соотношение</a:t>
            </a:r>
            <a:r>
              <a:rPr lang="ru-RU" sz="2400" dirty="0">
                <a:solidFill>
                  <a:srgbClr val="1D1D1D"/>
                </a:solidFill>
                <a:latin typeface="Times New Roman"/>
                <a:ea typeface="Calibri"/>
              </a:rPr>
              <a:t> </a:t>
            </a:r>
            <a:r>
              <a:rPr lang="ru-RU" sz="2400" b="1" dirty="0">
                <a:solidFill>
                  <a:srgbClr val="1D1D1D"/>
                </a:solidFill>
                <a:latin typeface="Times New Roman"/>
                <a:ea typeface="Calibri"/>
              </a:rPr>
              <a:t>целого</a:t>
            </a:r>
            <a:r>
              <a:rPr lang="ru-RU" sz="2400" dirty="0">
                <a:solidFill>
                  <a:srgbClr val="1D1D1D"/>
                </a:solidFill>
                <a:latin typeface="Times New Roman"/>
                <a:ea typeface="Calibri"/>
              </a:rPr>
              <a:t> и </a:t>
            </a:r>
            <a:r>
              <a:rPr lang="ru-RU" sz="2400" b="1" dirty="0">
                <a:solidFill>
                  <a:srgbClr val="1D1D1D"/>
                </a:solidFill>
                <a:latin typeface="Times New Roman"/>
                <a:ea typeface="Calibri"/>
              </a:rPr>
              <a:t>частей</a:t>
            </a:r>
            <a:r>
              <a:rPr lang="ru-RU" sz="2400" dirty="0">
                <a:solidFill>
                  <a:srgbClr val="1D1D1D"/>
                </a:solidFill>
                <a:latin typeface="Times New Roman"/>
                <a:ea typeface="Calibri"/>
              </a:rPr>
              <a:t>, в котором Л.В. </a:t>
            </a:r>
            <a:r>
              <a:rPr lang="ru-RU" sz="2400" dirty="0" err="1">
                <a:solidFill>
                  <a:srgbClr val="1D1D1D"/>
                </a:solidFill>
                <a:latin typeface="Times New Roman"/>
                <a:ea typeface="Calibri"/>
              </a:rPr>
              <a:t>Занков</a:t>
            </a:r>
            <a:r>
              <a:rPr lang="ru-RU" sz="2400" dirty="0">
                <a:solidFill>
                  <a:srgbClr val="1D1D1D"/>
                </a:solidFill>
                <a:latin typeface="Times New Roman"/>
                <a:ea typeface="Calibri"/>
              </a:rPr>
              <a:t> выдвигает примат целого, подчеркивает </a:t>
            </a:r>
            <a:r>
              <a:rPr lang="ru-RU" sz="2400" dirty="0" smtClean="0">
                <a:solidFill>
                  <a:srgbClr val="1D1D1D"/>
                </a:solidFill>
                <a:latin typeface="Times New Roman"/>
                <a:ea typeface="Calibri"/>
              </a:rPr>
              <a:t>«</a:t>
            </a:r>
            <a:r>
              <a:rPr lang="ru-RU" sz="2400" dirty="0">
                <a:solidFill>
                  <a:srgbClr val="1D1D1D"/>
                </a:solidFill>
                <a:latin typeface="Times New Roman"/>
                <a:ea typeface="Calibri"/>
              </a:rPr>
              <a:t>особую роль целостности педагогического воздействия для развития детей». 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232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Дидактические принципы Л.В. </a:t>
            </a:r>
            <a:r>
              <a:rPr lang="ru-RU" u="sng" dirty="0" err="1" smtClean="0"/>
              <a:t>Занкова</a:t>
            </a:r>
            <a:r>
              <a:rPr lang="ru-RU" u="sng" dirty="0" smtClean="0"/>
              <a:t>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8148996" cy="501662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arenR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Обучение на высоком уровне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трудности;</a:t>
            </a:r>
          </a:p>
          <a:p>
            <a:pPr marL="596646" indent="-514350">
              <a:buFont typeface="+mj-lt"/>
              <a:buAutoNum type="arabicParenR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Ведущая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роль теоретических знаний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(в начальном обучении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);</a:t>
            </a:r>
          </a:p>
          <a:p>
            <a:pPr marL="596646" indent="-514350">
              <a:buFont typeface="+mj-lt"/>
              <a:buAutoNum type="arabicParenR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Обучение быстрым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темпом;</a:t>
            </a:r>
          </a:p>
          <a:p>
            <a:pPr marL="596646" indent="-514350">
              <a:buFont typeface="+mj-lt"/>
              <a:buAutoNum type="arabicParenR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Осознание школьниками процесса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учения;</a:t>
            </a:r>
          </a:p>
          <a:p>
            <a:pPr marL="596646" indent="-514350">
              <a:buFont typeface="+mj-lt"/>
              <a:buAutoNum type="arabicParenR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Целенаправленная и систематическая работа над общим развитием всех учащихся, включая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слабых.</a:t>
            </a:r>
          </a:p>
          <a:p>
            <a:pPr marL="596646" indent="-514350">
              <a:buFont typeface="+mj-lt"/>
              <a:buAutoNum type="arabicParenR"/>
            </a:pPr>
            <a:endParaRPr lang="ru-RU" sz="2400" b="1" dirty="0">
              <a:solidFill>
                <a:srgbClr val="1D1D1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09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848872" cy="864096"/>
          </a:xfrm>
        </p:spPr>
        <p:txBody>
          <a:bodyPr>
            <a:normAutofit fontScale="90000"/>
          </a:bodyPr>
          <a:lstStyle/>
          <a:p>
            <a:pPr marL="857250" indent="-857250" algn="ctr">
              <a:buFont typeface="+mj-lt"/>
              <a:buAutoNum type="romanUcPeriod"/>
            </a:pPr>
            <a:r>
              <a:rPr lang="ru-RU" dirty="0"/>
              <a:t>Обучение на высоком уровне трудности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2"/>
            <a:ext cx="8244408" cy="518457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Данное обучение предполагает:</a:t>
            </a:r>
          </a:p>
          <a:p>
            <a:pPr marL="82296" indent="0">
              <a:buNone/>
            </a:pPr>
            <a:endParaRPr lang="ru-RU" sz="28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преодоление препятствий;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напряжения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сил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учащихся;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сложность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учебного материала.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2296" indent="0"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Этот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принцип раскрывает «духовные силы ребенка, дает им простор и направление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</a:p>
          <a:p>
            <a:pPr marL="82296" indent="0">
              <a:buNone/>
            </a:pP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Существенно, что </a:t>
            </a:r>
            <a:r>
              <a:rPr lang="ru-RU" sz="2600" i="1" dirty="0">
                <a:solidFill>
                  <a:schemeClr val="tx2">
                    <a:lumMod val="75000"/>
                  </a:schemeClr>
                </a:solidFill>
              </a:rPr>
              <a:t>усвоение знаний ведет к их переосмыслению, систематизации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, которая имеет сложную структуру. Вместе с тем степень трудности регулируется так, чтобы предлагаемый учебный материал мог быть школьником осмыслен. </a:t>
            </a:r>
            <a:endParaRPr lang="ru-RU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4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98080" cy="1143000"/>
          </a:xfrm>
        </p:spPr>
        <p:txBody>
          <a:bodyPr>
            <a:normAutofit fontScale="90000"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ru-RU" dirty="0"/>
              <a:t>Ведущая роль теоретических знаний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348880"/>
            <a:ext cx="7992888" cy="4800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Этот принцип предполагает усвоение прикладных знаний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на базе осмысленных теоретических понятий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, в познании взаимозависимости явлений, их существенной внутренней связи.</a:t>
            </a:r>
            <a:r>
              <a:rPr lang="ru-RU" dirty="0">
                <a:solidFill>
                  <a:srgbClr val="1D1D1D"/>
                </a:solidFill>
                <a:latin typeface="Times New Roman"/>
                <a:ea typeface="Calibri"/>
              </a:rPr>
              <a:t/>
            </a:r>
            <a:br>
              <a:rPr lang="ru-RU" dirty="0">
                <a:solidFill>
                  <a:srgbClr val="1D1D1D"/>
                </a:solidFill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6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1143000"/>
          </a:xfrm>
        </p:spPr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ru-RU" dirty="0"/>
              <a:t>Обучение быстрым темпом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8244408" cy="5400600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Это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следует из принципа высокого уровня трудности и направлен он против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«топтания на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месте». </a:t>
            </a:r>
          </a:p>
          <a:p>
            <a:pPr marL="82296" indent="0" algn="ctr"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82296" indent="0"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Этот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принцип имеет главным образом 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качественную, а не количественную характеристику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и предполагает раскрытие разных сторон усваиваемых знаний,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их углубление.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03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532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Развивающее обучение. Концепция Л.В. Занкова</vt:lpstr>
      <vt:lpstr>Анализ и оценка традиционного обучения</vt:lpstr>
      <vt:lpstr>Презентация PowerPoint</vt:lpstr>
      <vt:lpstr>Изучение закономерности соотношения развития и обучения</vt:lpstr>
      <vt:lpstr>Презентация PowerPoint</vt:lpstr>
      <vt:lpstr>Дидактические принципы Л.В. Занкова:</vt:lpstr>
      <vt:lpstr>Обучение на высоком уровне трудности </vt:lpstr>
      <vt:lpstr>Ведущая роль теоретических знаний</vt:lpstr>
      <vt:lpstr>Обучение быстрым темпом</vt:lpstr>
      <vt:lpstr>IV. Осознание школьниками процесса учения</vt:lpstr>
      <vt:lpstr>V. Целенаправленная и систематическая работа над общим развитием всех учащихся, включая слабых. </vt:lpstr>
      <vt:lpstr>Вывод: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Развивающее обучение. Концепция Л.В. Занкова</dc:title>
  <dc:creator>ViktorLem</dc:creator>
  <cp:lastModifiedBy>ViktorLem</cp:lastModifiedBy>
  <cp:revision>14</cp:revision>
  <dcterms:created xsi:type="dcterms:W3CDTF">2014-01-04T20:20:55Z</dcterms:created>
  <dcterms:modified xsi:type="dcterms:W3CDTF">2014-01-10T15:24:55Z</dcterms:modified>
</cp:coreProperties>
</file>