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79" r:id="rId24"/>
    <p:sldId id="282" r:id="rId25"/>
    <p:sldId id="270" r:id="rId26"/>
    <p:sldId id="271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93019-CD2A-486A-B59F-0B2845C9C58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86AEE-021E-4F53-858E-182208326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16500A-2514-4FB6-B04F-66F991F8D8D0}" type="datetime1">
              <a:rPr lang="ru-RU" smtClean="0"/>
              <a:t>12.02.2012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0689E3-FBBD-42BA-A7A6-13EE3D26B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16AEF-AEF6-42BA-8197-AEE61D739D93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689E3-FBBD-42BA-A7A6-13EE3D26B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19D0FF-EEC4-4071-818D-29A262E691B9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689E3-FBBD-42BA-A7A6-13EE3D26B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CBB4D5-3F28-4FED-9842-CD42FDD92637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689E3-FBBD-42BA-A7A6-13EE3D26B4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9953BE-58A4-4A64-9522-6FC032764E37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689E3-FBBD-42BA-A7A6-13EE3D26B4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763760-63C7-4839-9C9C-4E8118DB8D40}" type="datetime1">
              <a:rPr lang="ru-RU" smtClean="0"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689E3-FBBD-42BA-A7A6-13EE3D26B4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80FDD-ECAD-4737-808D-3259CA24BC5D}" type="datetime1">
              <a:rPr lang="ru-RU" smtClean="0"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689E3-FBBD-42BA-A7A6-13EE3D26B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7C20C-B1A4-47C1-A9F5-16EC0A772E63}" type="datetime1">
              <a:rPr lang="ru-RU" smtClean="0"/>
              <a:t>12.02.2012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689E3-FBBD-42BA-A7A6-13EE3D26B4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31EFB-2F0E-405C-A01E-1A11DA7146DD}" type="datetime1">
              <a:rPr lang="ru-RU" smtClean="0"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689E3-FBBD-42BA-A7A6-13EE3D26B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988F3D4-5DEF-4B6A-BC49-E722C12879EC}" type="datetime1">
              <a:rPr lang="ru-RU" smtClean="0"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689E3-FBBD-42BA-A7A6-13EE3D26B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2F1120-508F-4B5B-84A6-21D62168F8AA}" type="datetime1">
              <a:rPr lang="ru-RU" smtClean="0"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0689E3-FBBD-42BA-A7A6-13EE3D26B4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7E647C-FDCC-4C98-B6D5-48494FFE27EA}" type="datetime1">
              <a:rPr lang="ru-RU" smtClean="0"/>
              <a:t>12.02.2012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0689E3-FBBD-42BA-A7A6-13EE3D26B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"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upload.wikimedia.org/wikipedia/commons/7/75/Sandstorm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__Microsoft_Office_PowerPoint1.ppt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-fotki.yandex.ru/get/6/fotookay.0/0_48a7_947a5caf_X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08232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Состояние природной среды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и жизнедеятельность человека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8 класс, урок 22</a:t>
            </a:r>
          </a:p>
          <a:p>
            <a:pPr algn="ctr"/>
            <a:r>
              <a:rPr lang="ru-RU" b="1" dirty="0" smtClean="0"/>
              <a:t>МБОУ </a:t>
            </a:r>
            <a:r>
              <a:rPr lang="ru-RU" b="1" dirty="0" smtClean="0"/>
              <a:t>Зареченская СОШ №2</a:t>
            </a:r>
          </a:p>
          <a:p>
            <a:pPr algn="ctr"/>
            <a:r>
              <a:rPr lang="ru-RU" b="1" dirty="0" smtClean="0"/>
              <a:t>преподаватель-организатор ОБЖ </a:t>
            </a:r>
          </a:p>
          <a:p>
            <a:pPr algn="ctr"/>
            <a:r>
              <a:rPr lang="ru-RU" b="1" dirty="0" smtClean="0"/>
              <a:t>Котлов Вадим Витальевич</a:t>
            </a:r>
            <a:endParaRPr lang="ru-RU" b="1" dirty="0"/>
          </a:p>
        </p:txBody>
      </p:sp>
      <p:pic>
        <p:nvPicPr>
          <p:cNvPr id="23553" name="Picture 1" descr="C:\Documents and Settings\Администратор.MICROSOF-815687\Мои документы\Мои рисунки\37894687f512254987af6030b9647b6df614a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16000" cy="1358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мм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428868"/>
            <a:ext cx="5357850" cy="40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8329642" cy="2786082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Значительное негативное влияние в России оказывает преимущественно экстенсивный характер экономики, сопровождающийся нерациональным использованием многих видов природных ресурсов, нерациональными объемами добычи природного сырья, концентрацией производств только в отдельных регионах без учета хозяйственной емкости соответствующих экосистем, отсутствием мощностей по переработке бытовых и производственных отходов. К этому следует добавить наличие на большинстве предприятий устаревших технологий, ненадежность технологического оборудования, обусловленную старением основных фондов, и т.д.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DD09-6B66-4EEC-99B3-8683FE21C8DE}" type="datetime1">
              <a:rPr lang="ru-RU" smtClean="0"/>
              <a:t>12.02.2012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038600" cy="64294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Обширная территория России характеризуется разнообразием природно-климатических зон от полярной, с вечной мерзлотой, коротким летом, скупой растительностью, в окружающей среде которой восстановительные процессы протекают медленно, а обеспечение экологической безопасности хозяйственной деятельности очень сложно, - до южных прикаспийских полупустынь с засушливым климатом и 30-ти градусной жарой. Кроме того, территория Российской Федерации подвержена воздействию более 30 видов опасных природных процессов и явлений, развитие и проявление которых в виде природных катастроф и стихийных бедствий наносит большой ущерб и приводит даже к человеческим жертвам.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B029-0339-4E91-B9F5-8A1B1DF708BF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37890" name="Picture 2" descr="C:\Documents and Settings\Администратор.MICROSOF-815687\Мои документы\Мои рисунки\37894687f512254987af6030b9647b6df614a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16000" cy="1358900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.MICROSOF-815687\Мои документы\Мои рисунки\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4515477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0438"/>
            <a:ext cx="7481776" cy="1833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  Наиболее частыми являются наводнения, лесные пожары, ураганы, бури, тайфуны, длительные и обильные дожди, землетрясения, сильные снегопады, оползни, обвалы и лавины, засухи, провалы поверхностного слоя земли, извержения вулканов и др. Ежегодно фиксируется около 400 случаев проявления подобных явлений.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99D6-BA6B-46AF-8EAB-05183A8CAF29}" type="datetime1">
              <a:rPr lang="ru-RU" smtClean="0"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7" name="Picture 3" descr="anry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861" y="274638"/>
            <a:ext cx="583337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2852"/>
            <a:ext cx="4038600" cy="64294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Экологические проблемы по глубине негативного воздействия и катастрофическими для всего живого последствиями,   несравнимы ни с какими другими проблемами. Причиной экологического кризиса является его антропогенный характер, обусловленный экологическим нигилизмом лиц, принимающих решения, и экологической неграмотностью населения. Недооценка важности и необходимости приоритетного решения экологических проблем обернется серьезными последствиями.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DBBB-F7FC-4EA6-B6D6-0029286B55E6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38914" name="Picture 2" descr="C:\Documents and Settings\Администратор.MICROSOF-815687\Мои документы\Мои рисунки\37894687f512254987af6030b9647b6df614a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42852"/>
            <a:ext cx="1016000" cy="1358900"/>
          </a:xfrm>
          <a:prstGeom prst="rect">
            <a:avLst/>
          </a:prstGeom>
          <a:noFill/>
        </p:spPr>
      </p:pic>
      <p:pic>
        <p:nvPicPr>
          <p:cNvPr id="37890" name="Picture 2" descr="C:\Documents and Settings\Администратор.MICROSOF-815687\Мои документы\Мои рисунки\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017" y="2214554"/>
            <a:ext cx="4543755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281518" cy="64294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Природа – не бездонная, неисчерпаемая кладовая. Это живой организм, здоровье которого уже значительно подорвано  нарастающим изъятием природных ресурсов, интенсивной хозяйственной деятельностью и накоплением непомерного груза отходов, отравляющих все живое. Нарастание глобального загрязнения окружающей среды привело к снижению иммунитета и ухудшению здоровья людей, появлению новых болезней, к резкому потеплению климата на планете, и не на 0,5° за 100 лет, как прогнозировалось, а на 1,5°. В ближайшие 50 лет ожидается повышение температуры до 4°.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C052-10C9-4EF4-AD6B-193F026EE68D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39938" name="Picture 2" descr="C:\Documents and Settings\Администратор.MICROSOF-815687\Мои документы\Мои рисунки\37894687f512254987af6030b9647b6df614a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16000" cy="1358900"/>
          </a:xfrm>
          <a:prstGeom prst="rect">
            <a:avLst/>
          </a:prstGeom>
          <a:noFill/>
        </p:spPr>
      </p:pic>
      <p:pic>
        <p:nvPicPr>
          <p:cNvPr id="37890" name="Picture 2" descr="C:\Documents and Settings\Администратор.MICROSOF-815687\Мои документы\Мои рисунки\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7775"/>
            <a:ext cx="3199083" cy="2496845"/>
          </a:xfrm>
          <a:prstGeom prst="rect">
            <a:avLst/>
          </a:prstGeom>
          <a:noFill/>
        </p:spPr>
      </p:pic>
      <p:pic>
        <p:nvPicPr>
          <p:cNvPr id="2" name="Picture 2" descr="C:\Documents and Settings\Администратор.MICROSOF-815687\Мои документы\Мои рисунки\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143248"/>
            <a:ext cx="3505216" cy="26289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CA37-F24C-42CA-8683-7D704B7F71ED}" type="datetime1">
              <a:rPr lang="ru-RU" smtClean="0"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Изменение состава атмосферы </a:t>
            </a:r>
            <a:b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(воздушной среды)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7890" name="Picture 2" descr="C:\Documents and Settings\Администратор.MICROSOF-815687\Мои документы\Мои рисунки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2786082" cy="3991998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.MICROSOF-815687\Мои документы\Мои рисунки\20409ab2eeea320f2d49407036406ca0bb9fa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643182"/>
            <a:ext cx="2508264" cy="3762396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.MICROSOF-815687\Мои документы\Мои рисунки\4628191341f4d994dfab60855c54cfc8e30d691cb7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071810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4714908" cy="6215106"/>
          </a:xfrm>
        </p:spPr>
        <p:txBody>
          <a:bodyPr>
            <a:noAutofit/>
          </a:bodyPr>
          <a:lstStyle/>
          <a:p>
            <a:r>
              <a:rPr lang="ru-RU" sz="2000" dirty="0" smtClean="0"/>
              <a:t> Человек загрязняет атмосферу уже тысячелетиями, однако  последствия  употребления  огня,  которым он пользовался весь этот период, были незначительны. Приходилось мириться с  тем,  что  дым  мешал дыханию, и что сажа ложилась черным покровом на потолке и стенах жилища.  Получаемое тепло было для  человека важнее,  чем чистый воздух и незаконченные стены пещеры.  Это начальное загрязнение воздуха не представляло проблемы,  ибо  люди  обитали тогда небольшими группами, занимая неизменно обширную нетронутую природную среду. 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7859-2553-4F9C-A2C3-0F36D766A263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40962" name="Picture 2" descr="C:\Documents and Settings\Администратор.MICROSOF-815687\Мои документы\Мои рисунки\37894687f512254987af6030b9647b6df614a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016000" cy="1358900"/>
          </a:xfrm>
          <a:prstGeom prst="rect">
            <a:avLst/>
          </a:prstGeom>
          <a:noFill/>
        </p:spPr>
      </p:pic>
      <p:pic>
        <p:nvPicPr>
          <p:cNvPr id="37890" name="Picture 2" descr="C:\Documents and Settings\Администратор.MICROSOF-815687\Мои документы\Мои рисунки\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546" y="1928802"/>
            <a:ext cx="3981181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857356" y="5000636"/>
            <a:ext cx="6536836" cy="126886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За последние сто лет развитие промышленности "одарило" нас такими производственными процессами,  последствия которых вначале человек  еще не мог себе представить.  Возникли города-миллионеры, рост которых остановить нельзя.  Все  это  результат великих изобретений и завоеваний человека.</a:t>
            </a:r>
          </a:p>
          <a:p>
            <a:pPr algn="ctr"/>
            <a:r>
              <a:rPr lang="ru-RU" sz="1400" b="1" dirty="0" smtClean="0"/>
              <a:t> </a:t>
            </a:r>
          </a:p>
          <a:p>
            <a:pPr algn="ctr"/>
            <a:endParaRPr lang="ru-RU" sz="11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0E26-6633-4450-8D7C-6EFC9BADBF6B}" type="datetime1">
              <a:rPr lang="ru-RU" smtClean="0"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7" name="Picture 2" descr="C:\Documents and Settings\Администратор\Рабочий стол\Текстовые\ОБЖ\454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50" y="274638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Источники загряз нений - </a:t>
            </a:r>
            <a:r>
              <a:rPr lang="ru-RU" b="1" dirty="0" smtClean="0">
                <a:solidFill>
                  <a:srgbClr val="FF0000"/>
                </a:solidFill>
              </a:rPr>
              <a:t>теплоэлектростанции, </a:t>
            </a:r>
            <a:r>
              <a:rPr lang="ru-RU" dirty="0" smtClean="0"/>
              <a:t>которые вместе с дымом выбрасывают в воздух сернистый и углекислый газ;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металлургические предприятия</a:t>
            </a:r>
            <a:r>
              <a:rPr lang="ru-RU" dirty="0" smtClean="0"/>
              <a:t>,  особенно цветной металлургии, которые выбрасывают  в  воздух  оксиды  азота,  сероводород,  хлор, фтор,  аммиак, соединения фосфора, частицы и соединения ртути  и мышьяка;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химические и цементные заводы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Вредные газы попадают в  воздух в результате сжигания топлива для нужд промышленности, отопления жилищ,  </a:t>
            </a:r>
            <a:r>
              <a:rPr lang="ru-RU" b="1" dirty="0" smtClean="0">
                <a:solidFill>
                  <a:srgbClr val="FF0000"/>
                </a:solidFill>
              </a:rPr>
              <a:t>работы транспорта, сжигания и переработки бытовых и промышленных отходов.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5AB4-5E06-4003-BB28-C5DA7837B4AF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/>
              <a:t>В основном существуют три основных  источника  загрязнения атмосферы: </a:t>
            </a:r>
            <a:r>
              <a:rPr lang="ru-RU" sz="1600" dirty="0" smtClean="0">
                <a:solidFill>
                  <a:srgbClr val="C00000"/>
                </a:solidFill>
                <a:effectLst/>
              </a:rPr>
              <a:t>ПРОМЫШЛЕННОСТЬ, БЫТОВЫЕ КОТЕЛЬНЫЕ, ТРАНСПОРТ. </a:t>
            </a:r>
            <a:r>
              <a:rPr lang="ru-RU" sz="1600" dirty="0" smtClean="0"/>
              <a:t>Доля каждого из этих источников в общем загрязнении воздуха сильно различается в зависимости от места. Сейчас общепризнанно, что наиболее сильно загрязняет воздух промышленное  производство. </a:t>
            </a:r>
            <a:endParaRPr lang="ru-RU" sz="1600" dirty="0"/>
          </a:p>
        </p:txBody>
      </p:sp>
      <p:pic>
        <p:nvPicPr>
          <p:cNvPr id="37890" name="Picture 2" descr="C:\Documents and Settings\Администратор.MICROSOF-815687\Мои документы\Мои рисунки\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3429025" cy="2286016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.MICROSOF-815687\Мои документы\Мои рисунки\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119567"/>
            <a:ext cx="3443302" cy="22955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Аэрозольное загрязнение атмосферы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Аэрозоли - это твердые или жидкие частицы,  находящиеся во взвешенном состоянии в воздухе.  Твердые компоненты аэрозолей  в ряде случаев особенно опасны для организмов,  а у людей вызывают специфические  заболевания.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В  атмосфере  аэрозольные  загрязнения воспринимаются в виде дыма, тумана, мглы или дымки.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78CE-AEDB-4C6D-91BC-708A5EE0310C}" type="datetime1">
              <a:rPr lang="ru-RU" smtClean="0"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37890" name="Picture 2" descr="C:\Documents and Settings\Администратор.MICROSOF-815687\Мои документы\Мои рисунки\1765852067814ee998bf58b89affeded319d7efb55_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9" y="1363453"/>
            <a:ext cx="2637269" cy="3922935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.MICROSOF-815687\Мои документы\Мои рисунки\0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130170" cy="2086780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.MICROSOF-815687\Мои документы\Мои рисунки\1765922067460b954588d9165084198e894b94ee86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214686"/>
            <a:ext cx="3008332" cy="20555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926180"/>
          </a:xfrm>
        </p:spPr>
        <p:txBody>
          <a:bodyPr>
            <a:normAutofit fontScale="775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900" b="1" i="1" dirty="0" smtClean="0">
                <a:latin typeface="Arial" pitchFamily="34" charset="0"/>
                <a:ea typeface="Times New Roman" pitchFamily="18" charset="0"/>
              </a:rPr>
              <a:t>Чрезвычайные ситуации экологического характера – это экстремальные ситуации, связанные с изменением состояния суши, кризисные ситуации, связанные с изменением свойств атмосферы, водной среды</a:t>
            </a:r>
            <a:r>
              <a:rPr lang="ru-RU" sz="2900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1900" dirty="0" smtClean="0">
              <a:latin typeface="Arial" pitchFamily="34" charset="0"/>
            </a:endParaRPr>
          </a:p>
          <a:p>
            <a:endParaRPr lang="ru-RU" sz="29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0CE3-39E4-4B94-BBCE-1B57B51A685B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22529" name="Picture 1" descr="C:\Documents and Settings\Администратор.MICROSOF-815687\Мои документы\Мои рисунки\20110105090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048021" cy="4572032"/>
          </a:xfrm>
          <a:prstGeom prst="rect">
            <a:avLst/>
          </a:prstGeom>
          <a:noFill/>
        </p:spPr>
      </p:pic>
      <p:pic>
        <p:nvPicPr>
          <p:cNvPr id="2" name="Picture 1" descr="C:\Documents and Settings\Администратор.MICROSOF-815687\Мои документы\Мои рисунки\37894687f512254987af6030b9647b6df614a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14290"/>
            <a:ext cx="1016000" cy="1358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173335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Постоянными источниками аэрозольного загрязнения  являются  промышленные отвалы  -  искусственные  насыпи из переотложенного  материала, преимущественно вскрышных  пород,  образуемых  при   добыче полезных  ископаемых или же из отходов предприятий перерабатывающей промышленности,  ТЭС.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4214818"/>
            <a:ext cx="4038600" cy="179247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Производство  цемента  и   других строительных материалов также является источником загрязнения атмосферы пылью.  Основные технологические  процессы этих производств  -  измельчение и химическая обработка полуфабрикатов и получаемых продуктов в потоках горячих газов всегда сопровождается выбросами пыли и других вредных веществ в атмосферу.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1827-C07C-453A-BD19-3968D2F7576F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/>
              <a:t>Источником пыли и ядовитых газов служат массовые взрывные работы. Так,  в результате одного среднего по массе взрыва (250-300 тонн взрывчатых  веществ) в атмосферу выбрасывается около 2 тыс. куб. м. условного оксида углерода и более 150 т. пыли.</a:t>
            </a:r>
            <a:endParaRPr lang="ru-RU" sz="1800" dirty="0"/>
          </a:p>
        </p:txBody>
      </p:sp>
      <p:pic>
        <p:nvPicPr>
          <p:cNvPr id="7" name="Picture 5" descr="Файл:Sandstor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214710" cy="236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C:\Documents and Settings\Администратор.MICROSOF-815687\Мои документы\Мои рисунки\9365824656bed10a86b5226c050682dad482b81af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59" y="3214686"/>
            <a:ext cx="4229129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Фотохимический туман (смог)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50565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Фотохимический туман представляет собой  многокомпонентную смесь газов и аэрозольных частиц первичного и вторичного происхождения. В состав основных компонентов смога входят  озон, оксиды азота  и серы,  многочисленные органические соединения перекисной природы,  называемые в совокупности </a:t>
            </a:r>
            <a:r>
              <a:rPr lang="ru-RU" dirty="0" err="1" smtClean="0"/>
              <a:t>фотооксидантами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B07A-3BDF-4A44-8626-1F51D164F8E8}" type="datetime1">
              <a:rPr lang="ru-RU" smtClean="0"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9" name="Picture 2" descr="Картинка 66 из 11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78495" y="1857364"/>
            <a:ext cx="481618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EA1-74DC-4134-9697-C5124FC8C277}" type="datetime1">
              <a:rPr lang="ru-RU" smtClean="0"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Лето 2010, смог в Москве</a:t>
            </a:r>
            <a:endParaRPr lang="ru-RU" dirty="0"/>
          </a:p>
        </p:txBody>
      </p:sp>
      <p:pic>
        <p:nvPicPr>
          <p:cNvPr id="37890" name="Picture 2" descr="C:\Documents and Settings\Администратор.MICROSOF-815687\Мои документы\Мои рисунки\8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786058"/>
            <a:ext cx="2167350" cy="3071834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.MICROSOF-815687\Мои документы\Мои рисунки\1255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00174"/>
            <a:ext cx="3429024" cy="2286016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.MICROSOF-815687\Мои документы\Мои рисунки\1253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2286016" cy="3351532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.MICROSOF-815687\Мои документы\Мои рисунки\80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929066"/>
            <a:ext cx="3357586" cy="25327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7FE7-95E5-4828-9277-08D5B84C04A8}" type="datetime1">
              <a:rPr lang="ru-RU" smtClean="0"/>
              <a:t>12.02.2012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Такие смоги - нередкое явление над Лондоном,   Парижем, Лос-Анджелесом, Нью-Йорком и другими городами Европы  и Америки. По своему физиологическому воздействию на организм   человека они крайне опасны для дыхательной и кровеносной системы и часто бывают причиной преждевременной смерти городских   жителей с ослабленным здоровьем.</a:t>
            </a:r>
            <a:endParaRPr lang="ru-RU" sz="2000" dirty="0"/>
          </a:p>
        </p:txBody>
      </p:sp>
      <p:pic>
        <p:nvPicPr>
          <p:cNvPr id="37890" name="Picture 2" descr="C:\Documents and Settings\Администратор.MICROSOF-815687\Мои документы\Мои рисунки\460383823093be09d2e99544d4841f140d523dbef7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61207"/>
            <a:ext cx="6000792" cy="38505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2010 г. в приоритетный список городов с наибольшим уровнем загрязнения атмосферного воздуха включены города Азов, Барнаул, Волгоград, Волжский, Москва, Набережные Челны, Ростов-на-Дону, Соликамск, Тверь.</a:t>
            </a:r>
          </a:p>
          <a:p>
            <a:endParaRPr lang="ru-RU" dirty="0"/>
          </a:p>
        </p:txBody>
      </p:sp>
      <p:pic>
        <p:nvPicPr>
          <p:cNvPr id="7" name="Содержимое 6" descr="02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C11C-0EE2-4D44-9E57-CE4EE90C975E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грязные города России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3143248"/>
            <a:ext cx="7481776" cy="21907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Охрана природы - задача нашего века, проблема, ставшая социальной.  Снова и снова мы слышим об опасности, грозящей окружающей среде, но до сих пор многие из нас считают их неприятным,  но неизбежным порождением цивилизации и полагают, что мы ещё успеем справиться со всеми выявившимися  затруднениями.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7E03-4B6A-45B8-BD06-5E2753506BBA}" type="datetime1">
              <a:rPr lang="ru-RU" smtClean="0"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37890" name="Picture 2" descr="C:\Documents and Settings\Администратор.MICROSOF-815687\Мои документы\Мои рисунки\www_prifoto_ru-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4638"/>
            <a:ext cx="4242764" cy="2842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285728"/>
            <a:ext cx="7772400" cy="260278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Воздействие человека на окружающую среду приняло угрожающие масштабы. Чтобы в корне улучшить положение, понадобятся  целенаправленные и продуманные действия.  Ответственная и действенная политика по отношению к  окружающей  среде  будет возможна лишь в том случае, если мы накопим надёжные данные о современном состоянии среды,  обоснованные знания о  взаимодействии важных экологических факторов,  если разработает новые методы уменьшения и предотвращения вреда, наносимого Природе Человеком.</a:t>
            </a:r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 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ru-RU" sz="18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3C4A-560D-430B-B2B2-9DC009F9C9DE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36866" name="Picture 2" descr="C:\Documents and Settings\Администратор.MICROSOF-815687\Мои документы\Мои рисунки\www_prifoto_ru-19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690366"/>
            <a:ext cx="3429024" cy="3817095"/>
          </a:xfrm>
          <a:prstGeom prst="rect">
            <a:avLst/>
          </a:prstGeom>
          <a:noFill/>
        </p:spPr>
      </p:pic>
      <p:pic>
        <p:nvPicPr>
          <p:cNvPr id="37890" name="Picture 2" descr="C:\Documents and Settings\Администратор.MICROSOF-815687\Мои документы\Мои рисунки\www_prifoto_ru-25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14620"/>
            <a:ext cx="2428892" cy="31206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1059712"/>
            <a:ext cx="4708594" cy="1828800"/>
          </a:xfrm>
        </p:spPr>
        <p:txBody>
          <a:bodyPr/>
          <a:lstStyle/>
          <a:p>
            <a:pPr algn="l"/>
            <a:r>
              <a:rPr lang="ru-RU" dirty="0" smtClean="0"/>
              <a:t>Домашнее</a:t>
            </a:r>
            <a:br>
              <a:rPr lang="ru-RU" dirty="0" smtClean="0"/>
            </a:br>
            <a:r>
              <a:rPr lang="ru-RU" dirty="0" smtClean="0"/>
              <a:t>  задание: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Страницы 139-146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5E3E-21D9-4EF0-AAEA-0873FDF38B75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37890" name="Picture 2" descr="C:\Documents and Settings\Администратор.MICROSOF-815687\Мои документы\Мои рисунки\3177273281c8079a7edb094c0ef9c4e83c56e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876"/>
            <a:ext cx="3568724" cy="2676543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.MICROSOF-815687\Мои документы\Мои рисунки\19909220677b04782a437ae8371553633f615c7023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2827441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94022"/>
          <a:ext cx="8501122" cy="6306812"/>
        </p:xfrm>
        <a:graphic>
          <a:graphicData uri="http://schemas.openxmlformats.org/drawingml/2006/table">
            <a:tbl>
              <a:tblPr/>
              <a:tblGrid>
                <a:gridCol w="4177275"/>
                <a:gridCol w="4323847"/>
              </a:tblGrid>
              <a:tr h="999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Источник чрезвычайных ситуаций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Характеристика проявления чрезвычайных ситуаций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0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Изменение состояния суши (почв, недр, ландшафтов)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</a:rPr>
                        <a:t>   Катастрофические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просадки, оползни, обвалы земной поверхности из-за выработки 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</a:rPr>
                        <a:t>недр; </a:t>
                      </a:r>
                      <a:endParaRPr lang="ru-RU" sz="1400" i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</a:rPr>
                        <a:t>   Наличие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тяжелых металлов (в том числе радионуклидов) и других вредных веществ в почве (грунте) сверх предельно допустимых 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</a:rPr>
                        <a:t>концентраций;</a:t>
                      </a:r>
                      <a:endParaRPr lang="ru-RU" sz="1400" i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</a:rPr>
                        <a:t>  Интенсивная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деградация почв, опустынивание, засоление, заболачивание и др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</a:rPr>
                        <a:t>.;</a:t>
                      </a:r>
                      <a:endParaRPr lang="ru-RU" sz="1400" i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800" i="1" dirty="0" smtClean="0">
                          <a:latin typeface="Times New Roman"/>
                          <a:ea typeface="Times New Roman"/>
                        </a:rPr>
                        <a:t>  Кризисные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ситуации, связанные с истощением природных </a:t>
                      </a:r>
                      <a:r>
                        <a:rPr lang="ru-RU" sz="1800" i="1" dirty="0" smtClean="0">
                          <a:latin typeface="Times New Roman"/>
                          <a:ea typeface="Times New Roman"/>
                        </a:rPr>
                        <a:t>ископаемых;</a:t>
                      </a:r>
                      <a:endParaRPr lang="ru-RU" sz="1400" i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800" i="1" smtClean="0">
                          <a:latin typeface="Times New Roman"/>
                          <a:ea typeface="Times New Roman"/>
                        </a:rPr>
                        <a:t>  Кризисные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ситуации,  вызванные переполнением хранилищ (свалок) промышленными и бытовыми отходами.</a:t>
                      </a:r>
                      <a:endParaRPr lang="ru-RU" sz="1400" i="1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Администратор.MICROSOF-815687\Мои документы\Работа\электронная библиотека\Деятельность 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4000528" cy="3000396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F57E-57D8-4167-A952-BA6A81BB35EC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2852"/>
          <a:ext cx="8572560" cy="6556022"/>
        </p:xfrm>
        <a:graphic>
          <a:graphicData uri="http://schemas.openxmlformats.org/drawingml/2006/table">
            <a:tbl>
              <a:tblPr/>
              <a:tblGrid>
                <a:gridCol w="4286280"/>
                <a:gridCol w="4286280"/>
              </a:tblGrid>
              <a:tr h="1074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Источник чрезвычайных ситуаций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Характеристика проявления чрезвычайных ситуаций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426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Изменения состава и свойств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атмосферы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  Резкие 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изменения погоды или климата в результате антропогенной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деятельности;</a:t>
                      </a:r>
                      <a:endParaRPr lang="ru-RU" sz="2400" i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  Превышение 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предельно допустимых концентраций вредных примесей в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атмосфере;</a:t>
                      </a:r>
                      <a:endParaRPr lang="ru-RU" sz="2400" i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  Значительное 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превышение предельно допустимого уровня городского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шума;</a:t>
                      </a:r>
                      <a:endParaRPr lang="ru-RU" sz="2400" i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  Образование 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обширной зоны кислотных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осадков;</a:t>
                      </a:r>
                      <a:endParaRPr lang="ru-RU" sz="2400" i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  Температурные 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инверсии над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городами.</a:t>
                      </a:r>
                      <a:endParaRPr lang="ru-RU" sz="2400" i="1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Администратор.MICROSOF-815687\Мои документы\Работа\электронная библиотека\Автотранспо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45" y="2357430"/>
            <a:ext cx="4095778" cy="3071834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0ED2-4868-435F-8F16-531E507D2FD4}" type="datetime1">
              <a:rPr lang="ru-RU" smtClean="0"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1"/>
          <a:ext cx="8429684" cy="6391699"/>
        </p:xfrm>
        <a:graphic>
          <a:graphicData uri="http://schemas.openxmlformats.org/drawingml/2006/table">
            <a:tbl>
              <a:tblPr/>
              <a:tblGrid>
                <a:gridCol w="4214842"/>
                <a:gridCol w="4214842"/>
              </a:tblGrid>
              <a:tr h="671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Источник чрезвычайных ситуаций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Характеристика проявления чрезвычайных ситуаций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53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Изменение состояния гидросферы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   Резкая 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нехватка питьевой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воды;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   Истощение 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водных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ресурсов;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   Загрязнение 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водных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ресурсов.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Администратор.MICROSOF-815687\Мои документы\Работа\электронная библиотека\Промышленные предприят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905251" cy="2928938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A9BE-F749-4658-95F9-C08A7CB7CB29}" type="datetime1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19457" name="Picture 1" descr="C:\Documents and Settings\Администратор.MICROSOF-815687\Мои документы\Мои рисунки\20110122092748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3810007" cy="28575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1"/>
          <a:ext cx="8572560" cy="6357981"/>
        </p:xfrm>
        <a:graphic>
          <a:graphicData uri="http://schemas.openxmlformats.org/drawingml/2006/table">
            <a:tbl>
              <a:tblPr/>
              <a:tblGrid>
                <a:gridCol w="4286280"/>
                <a:gridCol w="4286280"/>
              </a:tblGrid>
              <a:tr h="1128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Источник чрезвычайных ситуаций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Характеристика проявления чрезвычайных ситуаций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22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Изменение состояния биосферы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  Исчезновение 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видов животных,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растений;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   Резкое 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изменение способности биосферы к воспроизводству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ресурсов;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   Массовая 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гибель </a:t>
                      </a:r>
                      <a:r>
                        <a:rPr lang="ru-RU" sz="2400" i="1" dirty="0" smtClean="0">
                          <a:latin typeface="Times New Roman"/>
                          <a:ea typeface="Times New Roman"/>
                        </a:rPr>
                        <a:t>животных.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585" marR="6585" marT="6585" marB="65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7" descr="62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4071966" cy="240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71472" y="2357430"/>
          <a:ext cx="3903662" cy="2927350"/>
        </p:xfrm>
        <a:graphic>
          <a:graphicData uri="http://schemas.openxmlformats.org/presentationml/2006/ole">
            <p:oleObj spid="_x0000_s18434" name="Презентация" r:id="rId4" imgW="4570378" imgH="3427533" progId="PowerPoint.Show.12">
              <p:embed/>
            </p:oleObj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5A81-074F-4C3B-8455-5F4C9ACC3C95}" type="datetime1">
              <a:rPr lang="ru-RU" smtClean="0"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i="1" dirty="0" smtClean="0"/>
              <a:t>- рост потребления природных ресурсов при их сокращении;</a:t>
            </a:r>
          </a:p>
          <a:p>
            <a:r>
              <a:rPr lang="ru-RU" sz="1600" i="1" dirty="0" smtClean="0"/>
              <a:t>- рост населения планеты при сокращении пригодных для обитания территорий;</a:t>
            </a:r>
          </a:p>
          <a:p>
            <a:r>
              <a:rPr lang="ru-RU" sz="1600" i="1" dirty="0" smtClean="0"/>
              <a:t>- деградация основных компонентов биосферы и обусловленное этим снижение способности природы к самоподдержанию и обеспечению существования человеческой цивилизации;</a:t>
            </a:r>
          </a:p>
          <a:p>
            <a:r>
              <a:rPr lang="ru-RU" sz="1600" i="1" dirty="0" smtClean="0"/>
              <a:t>- возможные изменение климата и истощение озонового слоя Земли;</a:t>
            </a:r>
          </a:p>
          <a:p>
            <a:r>
              <a:rPr lang="ru-RU" sz="1600" i="1" dirty="0" smtClean="0"/>
              <a:t>- сокращение биологического разнообразия;</a:t>
            </a:r>
          </a:p>
          <a:p>
            <a:r>
              <a:rPr lang="ru-RU" sz="1600" i="1" dirty="0" smtClean="0"/>
              <a:t>- возрастание экологического ущерба от стихийных бедствий и техногенных катастроф;</a:t>
            </a:r>
            <a:endParaRPr lang="ru-RU" sz="16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К числу основных глобальных факторов дестабилизации природной среды, которые проявляются,  как последствия чрезвычайных ситуаций экологического характера относятся:</a:t>
            </a:r>
            <a:r>
              <a:rPr lang="ru-RU" sz="16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63F6-21CB-4A48-AA1D-6D5E5287FBAC}" type="datetime1">
              <a:rPr lang="ru-RU" smtClean="0"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37890" name="Picture 2" descr="C:\Documents and Settings\Администратор.MICROSOF-815687\Мои документы\Мои рисунки\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57298"/>
            <a:ext cx="4001678" cy="2744007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.MICROSOF-815687\Мои документы\Мои рисунки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43314"/>
            <a:ext cx="3648092" cy="27360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 катастроф, обусловленных наличием глобальных проблем, естественно, существуют и в России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9AC-FB7F-40A1-BF7A-EFEB1A2CD9FD}" type="datetime1">
              <a:rPr lang="ru-RU" smtClean="0"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7" name="Picture 4" descr="Картинка 8 из 499308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038600" cy="269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86190"/>
            <a:ext cx="4143404" cy="275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Content Placeholder 4" descr="file0077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01374" y="1285860"/>
            <a:ext cx="4446801" cy="2790369"/>
          </a:xfrm>
          <a:prstGeom prst="rect">
            <a:avLst/>
          </a:prstGeom>
        </p:spPr>
      </p:pic>
      <p:pic>
        <p:nvPicPr>
          <p:cNvPr id="10" name="Picture 6" descr="Картинка 95 из 1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786190"/>
            <a:ext cx="29289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 России  самая высокая в мире радиационная загрязненность и более высокий по сравнению с другими развитыми странами уровень загрязнения токсичными тяжелыми металлами, пестицидами, органическими соединениями.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CBF6-0617-469A-AF4E-85699EC81CAE}" type="datetime1">
              <a:rPr lang="ru-RU" smtClean="0"/>
              <a:t>12.02.2012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В.В.Котлов</a:t>
            </a:r>
            <a:endParaRPr lang="ru-RU"/>
          </a:p>
        </p:txBody>
      </p:sp>
      <p:pic>
        <p:nvPicPr>
          <p:cNvPr id="8" name="Picture 4" descr="аэс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143272" cy="235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Картинка 145 из 21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3857628"/>
            <a:ext cx="38576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Картинка 30 из 1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4752" y="2000240"/>
            <a:ext cx="365496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Картинка 5 из 93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143116"/>
            <a:ext cx="1857387" cy="16210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</TotalTime>
  <Words>1488</Words>
  <Application>Microsoft Office PowerPoint</Application>
  <PresentationFormat>Экран (4:3)</PresentationFormat>
  <Paragraphs>127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Открытая</vt:lpstr>
      <vt:lpstr>Презентация</vt:lpstr>
      <vt:lpstr>Состояние природной среды  и жизнедеятельность человека</vt:lpstr>
      <vt:lpstr>Слайд 2</vt:lpstr>
      <vt:lpstr>Слайд 3</vt:lpstr>
      <vt:lpstr>Слайд 4</vt:lpstr>
      <vt:lpstr>Слайд 5</vt:lpstr>
      <vt:lpstr>Слайд 6</vt:lpstr>
      <vt:lpstr>     К числу основных глобальных факторов дестабилизации природной среды, которые проявляются,  как последствия чрезвычайных ситуаций экологического характера относятся:  </vt:lpstr>
      <vt:lpstr> Угрозы катастроф, обусловленных наличием глобальных проблем, естественно, существуют и в России </vt:lpstr>
      <vt:lpstr>В России  самая высокая в мире радиационная загрязненность и более высокий по сравнению с другими развитыми странами уровень загрязнения токсичными тяжелыми металлами, пестицидами, органическими соединениями. </vt:lpstr>
      <vt:lpstr>Слайд 10</vt:lpstr>
      <vt:lpstr>Слайд 11</vt:lpstr>
      <vt:lpstr>  Наиболее частыми являются наводнения, лесные пожары, ураганы, бури, тайфуны, длительные и обильные дожди, землетрясения, сильные снегопады, оползни, обвалы и лавины, засухи, провалы поверхностного слоя земли, извержения вулканов и др. Ежегодно фиксируется около 400 случаев проявления подобных явлений.</vt:lpstr>
      <vt:lpstr>Слайд 13</vt:lpstr>
      <vt:lpstr>Слайд 14</vt:lpstr>
      <vt:lpstr>Изменение состава атмосферы  (воздушной среды)</vt:lpstr>
      <vt:lpstr>Слайд 16</vt:lpstr>
      <vt:lpstr>Слайд 17</vt:lpstr>
      <vt:lpstr>В основном существуют три основных  источника  загрязнения атмосферы: ПРОМЫШЛЕННОСТЬ, БЫТОВЫЕ КОТЕЛЬНЫЕ, ТРАНСПОРТ. Доля каждого из этих источников в общем загрязнении воздуха сильно различается в зависимости от места. Сейчас общепризнанно, что наиболее сильно загрязняет воздух промышленное  производство. </vt:lpstr>
      <vt:lpstr>Аэрозольное загрязнение атмосферы</vt:lpstr>
      <vt:lpstr>Источником пыли и ядовитых газов служат массовые взрывные работы. Так,  в результате одного среднего по массе взрыва (250-300 тонн взрывчатых  веществ) в атмосферу выбрасывается около 2 тыс. куб. м. условного оксида углерода и более 150 т. пыли.</vt:lpstr>
      <vt:lpstr>Фотохимический туман (смог) </vt:lpstr>
      <vt:lpstr>Лето 2010, смог в Москве</vt:lpstr>
      <vt:lpstr> Такие смоги - нередкое явление над Лондоном,   Парижем, Лос-Анджелесом, Нью-Йорком и другими городами Европы  и Америки. По своему физиологическому воздействию на организм   человека они крайне опасны для дыхательной и кровеносной системы и часто бывают причиной преждевременной смерти городских   жителей с ослабленным здоровьем.</vt:lpstr>
      <vt:lpstr>Самые грязные города России</vt:lpstr>
      <vt:lpstr>Охрана природы - задача нашего века, проблема, ставшая социальной.  Снова и снова мы слышим об опасности, грозящей окружающей среде, но до сих пор многие из нас считают их неприятным,  но неизбежным порождением цивилизации и полагают, что мы ещё успеем справиться со всеми выявившимися  затруднениями.  </vt:lpstr>
      <vt:lpstr> Воздействие человека на окружающую среду приняло угрожающие масштабы. Чтобы в корне улучшить положение, понадобятся  целенаправленные и продуманные действия.  Ответственная и действенная политика по отношению к  окружающей  среде  будет возможна лишь в том случае, если мы накопим надёжные данные о современном состоянии среды,  обоснованные знания о  взаимодействии важных экологических факторов,  если разработает новые методы уменьшения и предотвращения вреда, наносимого Природе Человеком.    </vt:lpstr>
      <vt:lpstr>Домашнее  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Admin</cp:lastModifiedBy>
  <cp:revision>84</cp:revision>
  <dcterms:created xsi:type="dcterms:W3CDTF">2011-02-06T16:16:03Z</dcterms:created>
  <dcterms:modified xsi:type="dcterms:W3CDTF">2012-02-12T04:35:08Z</dcterms:modified>
</cp:coreProperties>
</file>