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9" r:id="rId5"/>
    <p:sldId id="260" r:id="rId6"/>
    <p:sldId id="279" r:id="rId7"/>
    <p:sldId id="281" r:id="rId8"/>
    <p:sldId id="261" r:id="rId9"/>
    <p:sldId id="262" r:id="rId10"/>
    <p:sldId id="277" r:id="rId11"/>
    <p:sldId id="266" r:id="rId12"/>
    <p:sldId id="286" r:id="rId13"/>
    <p:sldId id="267" r:id="rId14"/>
    <p:sldId id="268" r:id="rId15"/>
    <p:sldId id="295" r:id="rId16"/>
    <p:sldId id="296" r:id="rId17"/>
    <p:sldId id="297" r:id="rId18"/>
    <p:sldId id="298" r:id="rId19"/>
    <p:sldId id="299" r:id="rId20"/>
    <p:sldId id="300" r:id="rId21"/>
    <p:sldId id="269" r:id="rId22"/>
    <p:sldId id="271" r:id="rId23"/>
    <p:sldId id="287" r:id="rId24"/>
    <p:sldId id="273" r:id="rId25"/>
    <p:sldId id="272" r:id="rId26"/>
    <p:sldId id="288" r:id="rId27"/>
    <p:sldId id="289" r:id="rId28"/>
    <p:sldId id="292" r:id="rId29"/>
    <p:sldId id="294" r:id="rId30"/>
    <p:sldId id="290" r:id="rId31"/>
    <p:sldId id="275" r:id="rId32"/>
    <p:sldId id="301" r:id="rId33"/>
    <p:sldId id="30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FF"/>
    <a:srgbClr val="FF8FFF"/>
    <a:srgbClr val="FF99FF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3" autoAdjust="0"/>
    <p:restoredTop sz="94660"/>
  </p:normalViewPr>
  <p:slideViewPr>
    <p:cSldViewPr>
      <p:cViewPr varScale="1">
        <p:scale>
          <a:sx n="68" d="100"/>
          <a:sy n="68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fond.ru/view.aspx?id=648546" TargetMode="External"/><Relationship Id="rId2" Type="http://schemas.openxmlformats.org/officeDocument/2006/relationships/hyperlink" Target="http://ludoed17.narod.ru/oldversion/wall_spyat_ustalie_igrushki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lashnikova-irina.ru/met/metod/urok-muzy-ki-kak-urok-iskusstva" TargetMode="External"/><Relationship Id="rId4" Type="http://schemas.openxmlformats.org/officeDocument/2006/relationships/hyperlink" Target="http://revolution.allbest.ru/pedagogics/00286686_0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Домашняя работа учащихся как объект профессионального творчества 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Выполнила: Захарова А.А.</a:t>
            </a:r>
          </a:p>
          <a:p>
            <a:r>
              <a:rPr lang="ru-RU" sz="2400" dirty="0" smtClean="0"/>
              <a:t>учитель музыки МБОУ «Школа №14» г.Полысаево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-36539"/>
          <a:ext cx="8215371" cy="559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597"/>
                <a:gridCol w="1556597"/>
                <a:gridCol w="1556597"/>
                <a:gridCol w="1556597"/>
                <a:gridCol w="1988983"/>
              </a:tblGrid>
              <a:tr h="4053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Инструмен-тальная</a:t>
                      </a:r>
                      <a:r>
                        <a:rPr lang="ru-RU" sz="1400" dirty="0" smtClean="0"/>
                        <a:t> баллада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Ноктюрн из «Квартет №2»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Инструмен-тальный</a:t>
                      </a:r>
                      <a:r>
                        <a:rPr lang="ru-RU" sz="1400" baseline="0" dirty="0" smtClean="0"/>
                        <a:t> концерт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Итальянский концерт</a:t>
                      </a:r>
                      <a:endParaRPr lang="ru-RU" sz="1400" dirty="0"/>
                    </a:p>
                  </a:txBody>
                  <a:tcPr/>
                </a:tc>
              </a:tr>
              <a:tr h="14067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Определение  термина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Баллада -вокальное или инструментальное произведение </a:t>
                      </a:r>
                      <a:r>
                        <a:rPr lang="ru-RU" sz="1400" dirty="0" err="1" smtClean="0"/>
                        <a:t>повествовательно-го</a:t>
                      </a:r>
                      <a:r>
                        <a:rPr lang="ru-RU" sz="1400" dirty="0" smtClean="0"/>
                        <a:t>  характера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Концерт- </a:t>
                      </a:r>
                      <a:r>
                        <a:rPr lang="ru-RU" sz="1400" dirty="0" err="1" smtClean="0"/>
                        <a:t>муз.произведение</a:t>
                      </a:r>
                      <a:r>
                        <a:rPr lang="ru-RU" sz="1400" dirty="0" smtClean="0"/>
                        <a:t>, где один инструмент спорит с целым оркестром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05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Композитор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Ф.Шопен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А.Вивальди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И.Бах</a:t>
                      </a:r>
                      <a:endParaRPr lang="ru-RU" sz="1400" dirty="0"/>
                    </a:p>
                  </a:txBody>
                  <a:tcPr/>
                </a:tc>
              </a:tr>
              <a:tr h="238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польский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итальянский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немецкий</a:t>
                      </a:r>
                      <a:endParaRPr lang="ru-RU" sz="1400" dirty="0"/>
                    </a:p>
                  </a:txBody>
                  <a:tcPr/>
                </a:tc>
              </a:tr>
              <a:tr h="10729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Муз. образы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«Образ народного сказителя»</a:t>
                      </a:r>
                    </a:p>
                    <a:p>
                      <a:r>
                        <a:rPr lang="ru-RU" sz="1400" dirty="0" err="1" smtClean="0"/>
                        <a:t>Эпический-лирический-драматический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Образ весны,</a:t>
                      </a:r>
                    </a:p>
                    <a:p>
                      <a:r>
                        <a:rPr lang="ru-RU" sz="1400" smtClean="0"/>
                        <a:t>пробуждения </a:t>
                      </a:r>
                      <a:r>
                        <a:rPr lang="ru-RU" sz="1400" dirty="0" smtClean="0"/>
                        <a:t>природы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1ч-энергия и жизнерадостность</a:t>
                      </a:r>
                    </a:p>
                    <a:p>
                      <a:r>
                        <a:rPr lang="ru-RU" sz="1400" dirty="0" smtClean="0"/>
                        <a:t>2ч- певучая мечтательность</a:t>
                      </a:r>
                      <a:endParaRPr lang="ru-RU" sz="1400" dirty="0"/>
                    </a:p>
                  </a:txBody>
                  <a:tcPr/>
                </a:tc>
              </a:tr>
              <a:tr h="7391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Ф-но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Скрипка+</a:t>
                      </a:r>
                      <a:r>
                        <a:rPr lang="ru-RU" sz="1400" dirty="0" smtClean="0"/>
                        <a:t> струнный оркестр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клавир</a:t>
                      </a:r>
                      <a:endParaRPr lang="ru-RU" sz="1400" dirty="0"/>
                    </a:p>
                  </a:txBody>
                  <a:tcPr/>
                </a:tc>
              </a:tr>
              <a:tr h="7391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Программная или внепрограммная музыка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Внепрограммное произведение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программное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внепрограммное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70723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-36539"/>
          <a:ext cx="8143931" cy="6894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61"/>
                <a:gridCol w="1543061"/>
                <a:gridCol w="1543061"/>
                <a:gridCol w="1543061"/>
                <a:gridCol w="1971687"/>
              </a:tblGrid>
              <a:tr h="75499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Инструмен-тальная</a:t>
                      </a:r>
                      <a:r>
                        <a:rPr lang="ru-RU" sz="1400" dirty="0" smtClean="0"/>
                        <a:t> баллада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Ноктюрн из «Квартет №2»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Инструмен-тальный</a:t>
                      </a:r>
                      <a:r>
                        <a:rPr lang="ru-RU" sz="1400" baseline="0" dirty="0" smtClean="0"/>
                        <a:t> концерт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Итальянский концерт</a:t>
                      </a:r>
                      <a:endParaRPr lang="ru-RU" sz="1400" dirty="0"/>
                    </a:p>
                  </a:txBody>
                  <a:tcPr/>
                </a:tc>
              </a:tr>
              <a:tr h="18560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Определение  термина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Баллада -вокальное или инструментальное произведение </a:t>
                      </a:r>
                      <a:r>
                        <a:rPr lang="ru-RU" sz="1400" dirty="0" err="1" smtClean="0"/>
                        <a:t>повествовательно-го</a:t>
                      </a:r>
                      <a:r>
                        <a:rPr lang="ru-RU" sz="1400" dirty="0" smtClean="0"/>
                        <a:t>  характера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Ноктюрн-</a:t>
                      </a:r>
                      <a:r>
                        <a:rPr lang="ru-RU" sz="1400" baseline="0" dirty="0" smtClean="0"/>
                        <a:t> «ночной». </a:t>
                      </a:r>
                      <a:r>
                        <a:rPr lang="ru-RU" sz="1400" baseline="0" dirty="0" err="1" smtClean="0"/>
                        <a:t>Пьеса,предназначенная</a:t>
                      </a:r>
                      <a:r>
                        <a:rPr lang="ru-RU" sz="1400" baseline="0" dirty="0" smtClean="0"/>
                        <a:t> для ночного </a:t>
                      </a:r>
                      <a:r>
                        <a:rPr lang="ru-RU" sz="1400" baseline="0" dirty="0" err="1" smtClean="0"/>
                        <a:t>музыцирования</a:t>
                      </a:r>
                      <a:r>
                        <a:rPr lang="ru-RU" sz="1400" baseline="0" dirty="0" smtClean="0"/>
                        <a:t> под открытым небом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Концерт- </a:t>
                      </a:r>
                      <a:r>
                        <a:rPr lang="ru-RU" sz="1400" dirty="0" err="1" smtClean="0"/>
                        <a:t>муз.произведение</a:t>
                      </a:r>
                      <a:r>
                        <a:rPr lang="ru-RU" sz="1400" dirty="0" smtClean="0"/>
                        <a:t>, где один инструмент спорит с целым оркестром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Композитор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Ф.Шопен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А.П.Бородин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А.Вивальди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И.Бах</a:t>
                      </a:r>
                      <a:endParaRPr lang="ru-RU" sz="1400" dirty="0"/>
                    </a:p>
                  </a:txBody>
                  <a:tcPr/>
                </a:tc>
              </a:tr>
              <a:tr h="3827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польский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итальянский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немецкий</a:t>
                      </a:r>
                      <a:endParaRPr lang="ru-RU" sz="1400" dirty="0"/>
                    </a:p>
                  </a:txBody>
                  <a:tcPr/>
                </a:tc>
              </a:tr>
              <a:tr h="14156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Муз. образы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«Образ народного сказителя»</a:t>
                      </a:r>
                    </a:p>
                    <a:p>
                      <a:r>
                        <a:rPr lang="ru-RU" sz="1400" dirty="0" err="1" smtClean="0"/>
                        <a:t>Эпический-лирический-драматический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Лирический. Поэтически-созерцательный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Образ весны,</a:t>
                      </a:r>
                    </a:p>
                    <a:p>
                      <a:r>
                        <a:rPr lang="ru-RU" sz="1400" smtClean="0"/>
                        <a:t>пробуждения </a:t>
                      </a:r>
                      <a:r>
                        <a:rPr lang="ru-RU" sz="1400" dirty="0" smtClean="0"/>
                        <a:t>природы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1ч-энергия и жизнерадостность</a:t>
                      </a:r>
                    </a:p>
                    <a:p>
                      <a:r>
                        <a:rPr lang="ru-RU" sz="1400" dirty="0" smtClean="0"/>
                        <a:t>2ч- певучая мечтательность</a:t>
                      </a:r>
                      <a:endParaRPr lang="ru-RU" sz="1400" dirty="0"/>
                    </a:p>
                  </a:txBody>
                  <a:tcPr/>
                </a:tc>
              </a:tr>
              <a:tr h="9751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Ф-но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Струнный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квартет=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r>
                        <a:rPr lang="ru-RU" sz="1400" baseline="0" dirty="0" smtClean="0"/>
                        <a:t>2 скрипки, альт, виолончель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Скрипка+</a:t>
                      </a:r>
                      <a:r>
                        <a:rPr lang="ru-RU" sz="1400" dirty="0" smtClean="0"/>
                        <a:t> струнный оркестр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клавир</a:t>
                      </a:r>
                      <a:endParaRPr lang="ru-RU" sz="1400" dirty="0"/>
                    </a:p>
                  </a:txBody>
                  <a:tcPr/>
                </a:tc>
              </a:tr>
              <a:tr h="9751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Программная или внепрограммная музыка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Внепрограммное произведение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программное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программное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внепрограммное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Придумать вопросы для повторения темы урока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Тема 2 класса «Куда ведёт нас кит песня?»</a:t>
            </a:r>
          </a:p>
          <a:p>
            <a:pPr>
              <a:buFontTx/>
              <a:buChar char="-"/>
            </a:pPr>
            <a:r>
              <a:rPr lang="ru-RU" dirty="0" smtClean="0"/>
              <a:t>Каких «китов» ты знаешь?</a:t>
            </a:r>
          </a:p>
          <a:p>
            <a:pPr>
              <a:buFontTx/>
              <a:buChar char="-"/>
            </a:pPr>
            <a:r>
              <a:rPr lang="ru-RU" dirty="0" smtClean="0"/>
              <a:t>Что удобно делать под «кит» песню?</a:t>
            </a:r>
          </a:p>
          <a:p>
            <a:pPr>
              <a:buFontTx/>
              <a:buChar char="-"/>
            </a:pPr>
            <a:r>
              <a:rPr lang="ru-RU" dirty="0" smtClean="0"/>
              <a:t>В каких волшебных музыкальных странах поют, маршируют, танцуют?</a:t>
            </a:r>
          </a:p>
          <a:p>
            <a:pPr>
              <a:buFontTx/>
              <a:buChar char="-"/>
            </a:pPr>
            <a:r>
              <a:rPr lang="ru-RU" dirty="0" smtClean="0"/>
              <a:t>Что такое опера?</a:t>
            </a:r>
          </a:p>
          <a:p>
            <a:pPr>
              <a:buFontTx/>
              <a:buChar char="-"/>
            </a:pPr>
            <a:r>
              <a:rPr lang="ru-RU" dirty="0" smtClean="0"/>
              <a:t>Что такое балет?</a:t>
            </a:r>
          </a:p>
          <a:p>
            <a:pPr>
              <a:buFontTx/>
              <a:buChar char="-"/>
            </a:pPr>
            <a:r>
              <a:rPr lang="ru-RU" dirty="0" smtClean="0"/>
              <a:t>Что такое симфония?</a:t>
            </a:r>
          </a:p>
          <a:p>
            <a:pPr>
              <a:buFontTx/>
              <a:buChar char="-"/>
            </a:pPr>
            <a:r>
              <a:rPr lang="ru-RU" dirty="0" smtClean="0"/>
              <a:t>Что такое концерт?</a:t>
            </a:r>
          </a:p>
          <a:p>
            <a:pPr>
              <a:buFontTx/>
              <a:buChar char="-"/>
            </a:pPr>
            <a:r>
              <a:rPr lang="ru-RU" dirty="0" smtClean="0"/>
              <a:t>Какое слово из перечисленных многозначное?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Придумать  вопросы – загадки к изученной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i="1" dirty="0" smtClean="0"/>
              <a:t>Например:</a:t>
            </a:r>
          </a:p>
          <a:p>
            <a:pPr>
              <a:lnSpc>
                <a:spcPct val="90000"/>
              </a:lnSpc>
              <a:defRPr/>
            </a:pPr>
            <a:r>
              <a:rPr lang="ru-RU" i="1" dirty="0" smtClean="0"/>
              <a:t>Я – сольный номер в опере, раскрываю характер героя, рисую его портрет. Кто я?</a:t>
            </a:r>
          </a:p>
          <a:p>
            <a:pPr>
              <a:lnSpc>
                <a:spcPct val="90000"/>
              </a:lnSpc>
              <a:defRPr/>
            </a:pPr>
            <a:r>
              <a:rPr lang="ru-RU" i="1" dirty="0" smtClean="0"/>
              <a:t>Я – оркестровое вступление к опере. Кто я?</a:t>
            </a:r>
          </a:p>
          <a:p>
            <a:pPr>
              <a:lnSpc>
                <a:spcPct val="90000"/>
              </a:lnSpc>
              <a:defRPr/>
            </a:pPr>
            <a:r>
              <a:rPr lang="ru-RU" i="1" dirty="0" smtClean="0"/>
              <a:t>Я –русская народная песня, исполняюсь медленно, нараспев, повествую о подвиге русских богатырей. Кто я?</a:t>
            </a:r>
          </a:p>
          <a:p>
            <a:pPr>
              <a:lnSpc>
                <a:spcPct val="90000"/>
              </a:lnSpc>
              <a:defRPr/>
            </a:pPr>
            <a:r>
              <a:rPr lang="ru-RU" i="1" dirty="0" smtClean="0"/>
              <a:t>Я – музыкальный спектакль, во мне все герои танцуют под музыку.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Составить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114800" cy="600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i="1" dirty="0" smtClean="0"/>
              <a:t>Ансамбль,  в котором четыре  музыканта</a:t>
            </a:r>
          </a:p>
          <a:p>
            <a:pPr>
              <a:defRPr/>
            </a:pPr>
            <a:r>
              <a:rPr lang="ru-RU" sz="2700" dirty="0" smtClean="0"/>
              <a:t>Русский народный духовой инструмент</a:t>
            </a:r>
          </a:p>
          <a:p>
            <a:pPr>
              <a:defRPr/>
            </a:pPr>
            <a:r>
              <a:rPr lang="ru-RU" sz="2700" i="1" dirty="0" smtClean="0"/>
              <a:t>Высокий женский голос</a:t>
            </a:r>
          </a:p>
          <a:p>
            <a:pPr>
              <a:defRPr/>
            </a:pPr>
            <a:r>
              <a:rPr lang="ru-RU" sz="2700" dirty="0" smtClean="0"/>
              <a:t>Музыкальный инструмент из группы струнных смычковых</a:t>
            </a:r>
          </a:p>
          <a:p>
            <a:pPr>
              <a:defRPr/>
            </a:pPr>
            <a:r>
              <a:rPr lang="ru-RU" sz="2700" i="1" dirty="0" smtClean="0"/>
              <a:t>Духовой  медный инструмент</a:t>
            </a:r>
          </a:p>
          <a:p>
            <a:r>
              <a:rPr lang="ru-RU" sz="2700" dirty="0" smtClean="0"/>
              <a:t>Музыкальный спектакль, где герои поют под музыку</a:t>
            </a:r>
            <a:endParaRPr lang="ru-RU" sz="2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086" y="2071680"/>
          <a:ext cx="4691070" cy="2857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Составить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114800" cy="600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i="1" dirty="0" smtClean="0"/>
              <a:t>Ансамбль,  в котором четыре  музыканта</a:t>
            </a:r>
          </a:p>
          <a:p>
            <a:pPr>
              <a:defRPr/>
            </a:pPr>
            <a:r>
              <a:rPr lang="ru-RU" sz="2700" dirty="0" smtClean="0"/>
              <a:t>Русский народный духовой инструмент</a:t>
            </a:r>
          </a:p>
          <a:p>
            <a:pPr>
              <a:defRPr/>
            </a:pPr>
            <a:r>
              <a:rPr lang="ru-RU" sz="2700" i="1" dirty="0" smtClean="0"/>
              <a:t>Высокий женский голос</a:t>
            </a:r>
          </a:p>
          <a:p>
            <a:pPr>
              <a:defRPr/>
            </a:pPr>
            <a:r>
              <a:rPr lang="ru-RU" sz="2700" dirty="0" smtClean="0"/>
              <a:t>Музыкальный инструмент из группы струнных смычковых</a:t>
            </a:r>
          </a:p>
          <a:p>
            <a:pPr>
              <a:defRPr/>
            </a:pPr>
            <a:r>
              <a:rPr lang="ru-RU" sz="2700" i="1" dirty="0" smtClean="0"/>
              <a:t>Духовой  медный инструмент</a:t>
            </a:r>
          </a:p>
          <a:p>
            <a:r>
              <a:rPr lang="ru-RU" sz="2700" dirty="0" smtClean="0"/>
              <a:t>Музыкальный спектакль, где герои поют под музыку</a:t>
            </a:r>
            <a:endParaRPr lang="ru-RU" sz="2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086" y="2071680"/>
          <a:ext cx="4691070" cy="2857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Составить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114800" cy="600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i="1" dirty="0" smtClean="0"/>
              <a:t>Ансамбль,  в котором четыре  музыканта</a:t>
            </a:r>
          </a:p>
          <a:p>
            <a:pPr>
              <a:defRPr/>
            </a:pPr>
            <a:r>
              <a:rPr lang="ru-RU" sz="2700" dirty="0" smtClean="0"/>
              <a:t>Русский народный духовой инструмент</a:t>
            </a:r>
          </a:p>
          <a:p>
            <a:pPr>
              <a:defRPr/>
            </a:pPr>
            <a:r>
              <a:rPr lang="ru-RU" sz="2700" i="1" dirty="0" smtClean="0"/>
              <a:t>Высокий женский голос</a:t>
            </a:r>
          </a:p>
          <a:p>
            <a:pPr>
              <a:defRPr/>
            </a:pPr>
            <a:r>
              <a:rPr lang="ru-RU" sz="2700" dirty="0" smtClean="0"/>
              <a:t>Музыкальный инструмент из группы струнных смычковых</a:t>
            </a:r>
          </a:p>
          <a:p>
            <a:pPr>
              <a:defRPr/>
            </a:pPr>
            <a:r>
              <a:rPr lang="ru-RU" sz="2700" i="1" dirty="0" smtClean="0"/>
              <a:t>Духовой  медный инструмент</a:t>
            </a:r>
          </a:p>
          <a:p>
            <a:r>
              <a:rPr lang="ru-RU" sz="2700" dirty="0" smtClean="0"/>
              <a:t>Музыкальный спектакль, где герои поют под музыку</a:t>
            </a:r>
            <a:endParaRPr lang="ru-RU" sz="2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086" y="2071680"/>
          <a:ext cx="4691070" cy="2857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Составить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114800" cy="600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i="1" dirty="0" smtClean="0"/>
              <a:t>Ансамбль,  в котором четыре  музыканта</a:t>
            </a:r>
          </a:p>
          <a:p>
            <a:pPr>
              <a:defRPr/>
            </a:pPr>
            <a:r>
              <a:rPr lang="ru-RU" sz="2700" dirty="0" smtClean="0"/>
              <a:t>Русский народный духовой инструмент</a:t>
            </a:r>
          </a:p>
          <a:p>
            <a:pPr>
              <a:defRPr/>
            </a:pPr>
            <a:r>
              <a:rPr lang="ru-RU" sz="2700" i="1" dirty="0" smtClean="0"/>
              <a:t>Высокий женский голос</a:t>
            </a:r>
          </a:p>
          <a:p>
            <a:pPr>
              <a:defRPr/>
            </a:pPr>
            <a:r>
              <a:rPr lang="ru-RU" sz="2700" dirty="0" smtClean="0"/>
              <a:t>Музыкальный инструмент из группы струнных смычковых</a:t>
            </a:r>
          </a:p>
          <a:p>
            <a:pPr>
              <a:defRPr/>
            </a:pPr>
            <a:r>
              <a:rPr lang="ru-RU" sz="2700" i="1" dirty="0" smtClean="0"/>
              <a:t>Духовой  медный инструмент</a:t>
            </a:r>
          </a:p>
          <a:p>
            <a:r>
              <a:rPr lang="ru-RU" sz="2700" dirty="0" smtClean="0"/>
              <a:t>Музыкальный спектакль, где герои поют под музыку</a:t>
            </a:r>
            <a:endParaRPr lang="ru-RU" sz="2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086" y="2071680"/>
          <a:ext cx="4691070" cy="2857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Составить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114800" cy="600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i="1" dirty="0" smtClean="0"/>
              <a:t>Ансамбль,  в котором четыре  музыканта</a:t>
            </a:r>
          </a:p>
          <a:p>
            <a:pPr>
              <a:defRPr/>
            </a:pPr>
            <a:r>
              <a:rPr lang="ru-RU" sz="2700" dirty="0" smtClean="0"/>
              <a:t>Русский народный духовой инструмент</a:t>
            </a:r>
          </a:p>
          <a:p>
            <a:pPr>
              <a:defRPr/>
            </a:pPr>
            <a:r>
              <a:rPr lang="ru-RU" sz="2700" i="1" dirty="0" smtClean="0"/>
              <a:t>Высокий женский голос</a:t>
            </a:r>
          </a:p>
          <a:p>
            <a:pPr>
              <a:defRPr/>
            </a:pPr>
            <a:r>
              <a:rPr lang="ru-RU" sz="2700" dirty="0" smtClean="0"/>
              <a:t>Музыкальный инструмент из группы струнных смычковых</a:t>
            </a:r>
          </a:p>
          <a:p>
            <a:pPr>
              <a:defRPr/>
            </a:pPr>
            <a:r>
              <a:rPr lang="ru-RU" sz="2700" i="1" dirty="0" smtClean="0"/>
              <a:t>Духовой  медный инструмент</a:t>
            </a:r>
          </a:p>
          <a:p>
            <a:r>
              <a:rPr lang="ru-RU" sz="2700" dirty="0" smtClean="0"/>
              <a:t>Музыкальный спектакль, где герои поют под музыку</a:t>
            </a:r>
            <a:endParaRPr lang="ru-RU" sz="2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086" y="2071680"/>
          <a:ext cx="4691070" cy="2857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ь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Составить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114800" cy="600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i="1" dirty="0" smtClean="0"/>
              <a:t>Ансамбль,  в котором четыре  музыканта</a:t>
            </a:r>
          </a:p>
          <a:p>
            <a:pPr>
              <a:defRPr/>
            </a:pPr>
            <a:r>
              <a:rPr lang="ru-RU" sz="2700" dirty="0" smtClean="0"/>
              <a:t>Русский народный духовой инструмент</a:t>
            </a:r>
          </a:p>
          <a:p>
            <a:pPr>
              <a:defRPr/>
            </a:pPr>
            <a:r>
              <a:rPr lang="ru-RU" sz="2700" i="1" dirty="0" smtClean="0"/>
              <a:t>Высокий женский голос</a:t>
            </a:r>
          </a:p>
          <a:p>
            <a:pPr>
              <a:defRPr/>
            </a:pPr>
            <a:r>
              <a:rPr lang="ru-RU" sz="2700" dirty="0" smtClean="0"/>
              <a:t>Музыкальный инструмент из группы струнных смычковых</a:t>
            </a:r>
          </a:p>
          <a:p>
            <a:pPr>
              <a:defRPr/>
            </a:pPr>
            <a:r>
              <a:rPr lang="ru-RU" sz="2700" i="1" dirty="0" smtClean="0"/>
              <a:t>Духовой  медный инструмент</a:t>
            </a:r>
          </a:p>
          <a:p>
            <a:r>
              <a:rPr lang="ru-RU" sz="2700" dirty="0" smtClean="0"/>
              <a:t>Музыкальный спектакль, где герои поют под музыку</a:t>
            </a:r>
            <a:endParaRPr lang="ru-RU" sz="2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086" y="2071680"/>
          <a:ext cx="4691070" cy="2857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ь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Домашняя работа учащихся как объект профессионального творчества 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«Музыка – искусство, обладающее особенно  большой силой эмоционального воздействия на  человека, и именно поэтому она может играть                                                                                  громадную роль в воспитании детей».    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                                        </a:t>
            </a:r>
            <a:r>
              <a:rPr lang="ru-RU" dirty="0" err="1" smtClean="0"/>
              <a:t>Д.Кабалевский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Составить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114800" cy="60007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700" i="1" dirty="0" smtClean="0"/>
              <a:t>Ансамбль,  в котором четыре  музыканта</a:t>
            </a:r>
          </a:p>
          <a:p>
            <a:pPr>
              <a:defRPr/>
            </a:pPr>
            <a:r>
              <a:rPr lang="ru-RU" sz="2700" dirty="0" smtClean="0"/>
              <a:t>Русский народный духовой инструмент</a:t>
            </a:r>
          </a:p>
          <a:p>
            <a:pPr>
              <a:defRPr/>
            </a:pPr>
            <a:r>
              <a:rPr lang="ru-RU" sz="2700" i="1" dirty="0" smtClean="0"/>
              <a:t>Высокий женский голос</a:t>
            </a:r>
          </a:p>
          <a:p>
            <a:pPr>
              <a:defRPr/>
            </a:pPr>
            <a:r>
              <a:rPr lang="ru-RU" sz="2700" dirty="0" smtClean="0"/>
              <a:t>Музыкальный инструмент из группы струнных смычковых</a:t>
            </a:r>
          </a:p>
          <a:p>
            <a:pPr>
              <a:defRPr/>
            </a:pPr>
            <a:r>
              <a:rPr lang="ru-RU" sz="2700" i="1" dirty="0" smtClean="0"/>
              <a:t>Духовой  медный инструмент</a:t>
            </a:r>
          </a:p>
          <a:p>
            <a:r>
              <a:rPr lang="ru-RU" sz="2700" dirty="0" smtClean="0"/>
              <a:t>Музыкальный спектакль, где герои поют под музыку</a:t>
            </a:r>
            <a:endParaRPr lang="ru-RU" sz="2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0086" y="2071680"/>
          <a:ext cx="4691070" cy="2857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  <a:gridCol w="521230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5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2500" b="1" kern="12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ь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500" b="1" kern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500" b="1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hlink"/>
                </a:solidFill>
              </a:rPr>
              <a:t>приглашение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4">
              <a:buNone/>
              <a:defRPr/>
            </a:pPr>
            <a:r>
              <a:rPr lang="ru-RU" dirty="0" smtClean="0">
                <a:solidFill>
                  <a:schemeClr val="hlink"/>
                </a:solidFill>
              </a:rPr>
              <a:t>    </a:t>
            </a:r>
            <a:r>
              <a:rPr lang="ru-RU" dirty="0" smtClean="0"/>
              <a:t>Я хочу пригласить Вас на венецианский карнавал, который состоится в первых числах января. Там будет исполняться моё новое сочинение - скрипичный концерт «Времена года». Хотелось бы услышать ваше мнение о том, достоверно ли я нарисовал эти картины природы? Приезжайте!</a:t>
            </a:r>
          </a:p>
          <a:p>
            <a:pPr lvl="4">
              <a:buNone/>
              <a:defRPr/>
            </a:pPr>
            <a:r>
              <a:rPr lang="ru-RU" dirty="0" smtClean="0"/>
              <a:t>   Итальянский композитор, скрипач и дирижёр    эпохи Барокко</a:t>
            </a:r>
          </a:p>
          <a:p>
            <a:pPr lvl="4">
              <a:buNone/>
              <a:defRPr/>
            </a:pPr>
            <a:endParaRPr lang="ru-RU" dirty="0" smtClean="0"/>
          </a:p>
          <a:p>
            <a:pPr lvl="4">
              <a:buNone/>
              <a:defRPr/>
            </a:pPr>
            <a:r>
              <a:rPr lang="ru-RU" dirty="0" smtClean="0"/>
              <a:t>     Я хочу пригласить Вас на очередное заседание кружка «Могучая кучка». Там я исполню очередное своё сочинение – симфонию, по счёту она в моём творчестве вторая. Хотелось бы услышать Ваше мнение о том, достоверно ли я нарисовал образы русских богатырей? Приезжайте!</a:t>
            </a:r>
          </a:p>
          <a:p>
            <a:pPr lvl="4">
              <a:buNone/>
              <a:defRPr/>
            </a:pPr>
            <a:r>
              <a:rPr lang="ru-RU" dirty="0" smtClean="0"/>
              <a:t>               Химик и медик,  русский композитор 19 века.</a:t>
            </a:r>
            <a:endParaRPr lang="ru-RU" dirty="0"/>
          </a:p>
        </p:txBody>
      </p:sp>
      <p:pic>
        <p:nvPicPr>
          <p:cNvPr id="4" name="Picture 3" descr="C:\Users\hpp\Desktop\01_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00174"/>
            <a:ext cx="2037992" cy="2473863"/>
          </a:xfrm>
          <a:prstGeom prst="rect">
            <a:avLst/>
          </a:prstGeom>
          <a:noFill/>
        </p:spPr>
      </p:pic>
      <p:pic>
        <p:nvPicPr>
          <p:cNvPr id="6" name="Picture 2" descr="C:\Users\hpp\Desktop\2887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1946493" cy="163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hlink"/>
                </a:solidFill>
              </a:rPr>
              <a:t>Милые мои друзья! Если вам негде встретить праздник, а вы хотите, чтобы этот вечер запомнился, приглашаю вас в волшебные сады </a:t>
            </a:r>
            <a:r>
              <a:rPr lang="ru-RU" i="1" dirty="0" err="1" smtClean="0">
                <a:solidFill>
                  <a:schemeClr val="hlink"/>
                </a:solidFill>
              </a:rPr>
              <a:t>Черномора</a:t>
            </a:r>
            <a:r>
              <a:rPr lang="ru-RU" i="1" dirty="0" smtClean="0">
                <a:solidFill>
                  <a:schemeClr val="hlink"/>
                </a:solidFill>
              </a:rPr>
              <a:t>. Там будут Людмила, Руслан, </a:t>
            </a:r>
            <a:r>
              <a:rPr lang="ru-RU" i="1" dirty="0" err="1" smtClean="0">
                <a:solidFill>
                  <a:schemeClr val="hlink"/>
                </a:solidFill>
              </a:rPr>
              <a:t>Фин</a:t>
            </a:r>
            <a:r>
              <a:rPr lang="ru-RU" i="1" dirty="0" smtClean="0">
                <a:solidFill>
                  <a:schemeClr val="hlink"/>
                </a:solidFill>
              </a:rPr>
              <a:t>, </a:t>
            </a:r>
            <a:r>
              <a:rPr lang="ru-RU" i="1" dirty="0" err="1" smtClean="0">
                <a:solidFill>
                  <a:schemeClr val="hlink"/>
                </a:solidFill>
              </a:rPr>
              <a:t>Ратмир</a:t>
            </a:r>
            <a:r>
              <a:rPr lang="ru-RU" i="1" dirty="0" smtClean="0">
                <a:solidFill>
                  <a:schemeClr val="hlink"/>
                </a:solidFill>
              </a:rPr>
              <a:t>, </a:t>
            </a:r>
            <a:r>
              <a:rPr lang="ru-RU" i="1" dirty="0" err="1" smtClean="0">
                <a:solidFill>
                  <a:schemeClr val="hlink"/>
                </a:solidFill>
              </a:rPr>
              <a:t>Наина</a:t>
            </a:r>
            <a:r>
              <a:rPr lang="ru-RU" i="1" dirty="0" smtClean="0">
                <a:solidFill>
                  <a:schemeClr val="hlink"/>
                </a:solidFill>
              </a:rPr>
              <a:t>, Баян и, конечно же, я. </a:t>
            </a:r>
          </a:p>
        </p:txBody>
      </p:sp>
      <p:pic>
        <p:nvPicPr>
          <p:cNvPr id="5" name="Содержимое 4" descr="256587_3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511038"/>
            <a:ext cx="3057524" cy="450879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hlink"/>
                </a:solidFill>
              </a:rPr>
              <a:t>Одноклассники! Приглашаю Вас на  арену, где все зрители собрались , чтобы посмотреть корриду. Но это место становится местом человеческой трагедии. Значительную роль в произведении играет бык, который символизирует собой рок, судьбу, смерть. Он вторгается в ансамбли главных героев </a:t>
            </a:r>
            <a:r>
              <a:rPr lang="ru-RU" i="1" dirty="0" err="1" smtClean="0">
                <a:solidFill>
                  <a:schemeClr val="hlink"/>
                </a:solidFill>
              </a:rPr>
              <a:t>Кармен</a:t>
            </a:r>
            <a:r>
              <a:rPr lang="ru-RU" i="1" dirty="0" smtClean="0">
                <a:solidFill>
                  <a:schemeClr val="hlink"/>
                </a:solidFill>
              </a:rPr>
              <a:t>, </a:t>
            </a:r>
            <a:r>
              <a:rPr lang="ru-RU" i="1" dirty="0" err="1" smtClean="0">
                <a:solidFill>
                  <a:schemeClr val="hlink"/>
                </a:solidFill>
              </a:rPr>
              <a:t>Хозе</a:t>
            </a:r>
            <a:r>
              <a:rPr lang="ru-RU" i="1" dirty="0" smtClean="0">
                <a:solidFill>
                  <a:schemeClr val="hlink"/>
                </a:solidFill>
              </a:rPr>
              <a:t> и Тореро(</a:t>
            </a:r>
            <a:r>
              <a:rPr lang="ru-RU" i="1" dirty="0" err="1" smtClean="0">
                <a:solidFill>
                  <a:schemeClr val="hlink"/>
                </a:solidFill>
              </a:rPr>
              <a:t>Эскамильо</a:t>
            </a:r>
            <a:r>
              <a:rPr lang="ru-RU" i="1" dirty="0" smtClean="0">
                <a:solidFill>
                  <a:schemeClr val="hlink"/>
                </a:solidFill>
              </a:rPr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carmen-suite-g-bizet-r-shchedr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285728"/>
            <a:ext cx="3143250" cy="3143250"/>
          </a:xfrm>
        </p:spPr>
      </p:pic>
      <p:pic>
        <p:nvPicPr>
          <p:cNvPr id="6" name="Содержимое 4" descr="3836080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86190"/>
            <a:ext cx="3643338" cy="279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hlink"/>
                </a:solidFill>
              </a:rPr>
              <a:t>Превратиться в композитора и рассказать о себе, о своём произведении, о месте персонажа в произведении.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 </a:t>
            </a:r>
            <a:r>
              <a:rPr lang="ru-RU" i="1" dirty="0" smtClean="0"/>
              <a:t>Я, немецкий композитор 17 - 18 века, органист-виртуоз. Рано остался сиротой, с 9 лет моим воспитанием стал заниматься старший брат. Он был бесчувственным музыкантом, играл в церкви по праздникам одно единственное произведение и меня научил играть только его. А мне так хотелось научиться играть на органе много новых музыкальных произведений. Узнав, что в шкафчике у брата есть партитуры произведений, я стал каждую ночь у окна под лунным светом переписывать ноты в свою нотную тетрадь. Моя работа продолжалась пол года, до тех пор пока случайно брат не увидел меня за работой. Он очень рассердился, спрятал свой сборник партитур, а мою нотную тетрадь сжёг. Как я расстроился! Этот печальный случай из моей биографии отразился на здоровье – я стал терять зрение. Кто я?</a:t>
            </a:r>
            <a:endParaRPr lang="ru-RU" dirty="0"/>
          </a:p>
        </p:txBody>
      </p:sp>
      <p:pic>
        <p:nvPicPr>
          <p:cNvPr id="6" name="Содержимое 5" descr="110580_origi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5127" y="1600200"/>
            <a:ext cx="374474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Написать </a:t>
            </a:r>
            <a:r>
              <a:rPr lang="ru-RU" dirty="0" err="1" smtClean="0">
                <a:solidFill>
                  <a:schemeClr val="accent1"/>
                </a:solidFill>
              </a:rPr>
              <a:t>синквейн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 памятка:</a:t>
            </a:r>
          </a:p>
          <a:p>
            <a:pPr>
              <a:buNone/>
            </a:pPr>
            <a:r>
              <a:rPr lang="ru-RU" dirty="0" smtClean="0"/>
              <a:t>1.Термин</a:t>
            </a:r>
          </a:p>
          <a:p>
            <a:pPr>
              <a:buNone/>
            </a:pPr>
            <a:r>
              <a:rPr lang="ru-RU" dirty="0" smtClean="0"/>
              <a:t>2. Два прилагательных</a:t>
            </a:r>
          </a:p>
          <a:p>
            <a:pPr>
              <a:buNone/>
            </a:pPr>
            <a:r>
              <a:rPr lang="ru-RU" dirty="0" smtClean="0"/>
              <a:t>3. Три глагола</a:t>
            </a:r>
          </a:p>
          <a:p>
            <a:pPr>
              <a:buNone/>
            </a:pPr>
            <a:r>
              <a:rPr lang="ru-RU" dirty="0" smtClean="0"/>
              <a:t>4. Фраза - четыре связных слова</a:t>
            </a:r>
          </a:p>
          <a:p>
            <a:pPr>
              <a:buNone/>
            </a:pPr>
            <a:r>
              <a:rPr lang="ru-RU" dirty="0" smtClean="0"/>
              <a:t>5. В конце одно обобщающее слово.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композитор</a:t>
            </a:r>
          </a:p>
          <a:p>
            <a:pPr>
              <a:buNone/>
            </a:pPr>
            <a:r>
              <a:rPr lang="ru-RU" dirty="0" smtClean="0"/>
              <a:t>Русский, зарубежный</a:t>
            </a:r>
          </a:p>
          <a:p>
            <a:pPr>
              <a:buNone/>
            </a:pPr>
            <a:r>
              <a:rPr lang="ru-RU" dirty="0" smtClean="0"/>
              <a:t>Слушает, сочиняет, исполняет</a:t>
            </a:r>
          </a:p>
          <a:p>
            <a:pPr>
              <a:buNone/>
            </a:pPr>
            <a:r>
              <a:rPr lang="ru-RU" dirty="0" smtClean="0"/>
              <a:t>Он величайший композитор нашего времени!</a:t>
            </a:r>
          </a:p>
          <a:p>
            <a:pPr>
              <a:buNone/>
            </a:pPr>
            <a:r>
              <a:rPr lang="ru-RU" dirty="0" smtClean="0"/>
              <a:t>Музыкант.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Музыка</a:t>
            </a:r>
          </a:p>
          <a:p>
            <a:pPr>
              <a:buNone/>
            </a:pPr>
            <a:r>
              <a:rPr lang="ru-RU" dirty="0" smtClean="0"/>
              <a:t>Камерная, симфоническая</a:t>
            </a:r>
          </a:p>
          <a:p>
            <a:pPr>
              <a:buNone/>
            </a:pPr>
            <a:r>
              <a:rPr lang="ru-RU" dirty="0" smtClean="0"/>
              <a:t>Звучит, релаксирует, трогает</a:t>
            </a:r>
          </a:p>
          <a:p>
            <a:pPr>
              <a:buNone/>
            </a:pPr>
            <a:r>
              <a:rPr lang="ru-RU" dirty="0" smtClean="0"/>
              <a:t>Музыка должна высекать огонь из людских сердец.</a:t>
            </a:r>
          </a:p>
          <a:p>
            <a:pPr>
              <a:buNone/>
            </a:pPr>
            <a:r>
              <a:rPr lang="ru-RU" dirty="0" smtClean="0"/>
              <a:t>звуки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Моцарт</a:t>
            </a:r>
          </a:p>
          <a:p>
            <a:pPr>
              <a:buNone/>
            </a:pPr>
            <a:r>
              <a:rPr lang="ru-RU" dirty="0" smtClean="0"/>
              <a:t> австрийский, солнечный </a:t>
            </a:r>
          </a:p>
          <a:p>
            <a:pPr>
              <a:buNone/>
            </a:pPr>
            <a:r>
              <a:rPr lang="ru-RU" dirty="0" smtClean="0"/>
              <a:t> сочиняет, творит, вдохновляет </a:t>
            </a:r>
          </a:p>
          <a:p>
            <a:pPr>
              <a:buNone/>
            </a:pPr>
            <a:r>
              <a:rPr lang="ru-RU" dirty="0" smtClean="0"/>
              <a:t>с детства его называли «вундеркиндом»</a:t>
            </a:r>
          </a:p>
          <a:p>
            <a:pPr>
              <a:buNone/>
            </a:pPr>
            <a:r>
              <a:rPr lang="ru-RU" dirty="0" smtClean="0"/>
              <a:t>классик; </a:t>
            </a:r>
          </a:p>
          <a:p>
            <a:pPr>
              <a:buNone/>
            </a:pPr>
            <a:r>
              <a:rPr lang="ru-RU" b="1" dirty="0" smtClean="0"/>
              <a:t>оркестр </a:t>
            </a:r>
          </a:p>
          <a:p>
            <a:pPr>
              <a:buNone/>
            </a:pPr>
            <a:r>
              <a:rPr lang="ru-RU" dirty="0" smtClean="0"/>
              <a:t> симфонический, народный</a:t>
            </a:r>
          </a:p>
          <a:p>
            <a:pPr>
              <a:buNone/>
            </a:pPr>
            <a:r>
              <a:rPr lang="ru-RU" dirty="0" smtClean="0"/>
              <a:t> играет, гастролирует, выступает </a:t>
            </a:r>
          </a:p>
          <a:p>
            <a:pPr>
              <a:buNone/>
            </a:pPr>
            <a:r>
              <a:rPr lang="ru-RU" dirty="0" smtClean="0"/>
              <a:t> четыре группы музыкальных инструментов</a:t>
            </a:r>
          </a:p>
          <a:p>
            <a:pPr>
              <a:buNone/>
            </a:pPr>
            <a:r>
              <a:rPr lang="ru-RU" dirty="0" smtClean="0"/>
              <a:t>коллектив;</a:t>
            </a:r>
          </a:p>
          <a:p>
            <a:pPr>
              <a:buNone/>
            </a:pPr>
            <a:r>
              <a:rPr lang="ru-RU" b="1" dirty="0" smtClean="0"/>
              <a:t> квартет </a:t>
            </a:r>
          </a:p>
          <a:p>
            <a:pPr>
              <a:buNone/>
            </a:pPr>
            <a:r>
              <a:rPr lang="ru-RU" dirty="0" smtClean="0"/>
              <a:t> вокальный, инструментальный </a:t>
            </a:r>
          </a:p>
          <a:p>
            <a:pPr>
              <a:buNone/>
            </a:pPr>
            <a:r>
              <a:rPr lang="ru-RU" dirty="0" smtClean="0"/>
              <a:t> импровизирует, гастролирует, музицирует </a:t>
            </a:r>
          </a:p>
          <a:p>
            <a:pPr>
              <a:buNone/>
            </a:pPr>
            <a:r>
              <a:rPr lang="ru-RU" dirty="0" smtClean="0"/>
              <a:t>Иван Крылов написал басню </a:t>
            </a:r>
          </a:p>
          <a:p>
            <a:pPr>
              <a:buNone/>
            </a:pPr>
            <a:r>
              <a:rPr lang="ru-RU" dirty="0" smtClean="0"/>
              <a:t> ансамбль;</a:t>
            </a:r>
          </a:p>
          <a:p>
            <a:pPr>
              <a:buNone/>
            </a:pPr>
            <a:r>
              <a:rPr lang="ru-RU" b="1" dirty="0" smtClean="0"/>
              <a:t>романс</a:t>
            </a:r>
          </a:p>
          <a:p>
            <a:pPr>
              <a:buNone/>
            </a:pPr>
            <a:r>
              <a:rPr lang="ru-RU" dirty="0" smtClean="0"/>
              <a:t>цыганский, салонный</a:t>
            </a:r>
          </a:p>
          <a:p>
            <a:pPr>
              <a:buNone/>
            </a:pPr>
            <a:r>
              <a:rPr lang="ru-RU" dirty="0" smtClean="0"/>
              <a:t>Звучит, будоражит, обволакивает</a:t>
            </a:r>
          </a:p>
          <a:p>
            <a:pPr>
              <a:buNone/>
            </a:pPr>
            <a:r>
              <a:rPr lang="ru-RU" dirty="0" smtClean="0"/>
              <a:t>Благодарю, волшебный мой романс!</a:t>
            </a:r>
          </a:p>
          <a:p>
            <a:pPr>
              <a:buNone/>
            </a:pPr>
            <a:r>
              <a:rPr lang="ru-RU" dirty="0" smtClean="0"/>
              <a:t>Песня;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Осмысленное предложение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00726"/>
          </a:xfrm>
        </p:spPr>
        <p:txBody>
          <a:bodyPr>
            <a:normAutofit fontScale="55000" lnSpcReduction="20000"/>
          </a:bodyPr>
          <a:lstStyle/>
          <a:p>
            <a:r>
              <a:rPr lang="ru-RU" sz="4200" i="1" dirty="0" smtClean="0"/>
              <a:t>Задание: составить осмысленное предложение, включающее в себя 3 заданных слова.</a:t>
            </a:r>
          </a:p>
          <a:p>
            <a:pPr>
              <a:buNone/>
            </a:pPr>
            <a:r>
              <a:rPr lang="ru-RU" sz="4200" i="1" dirty="0" smtClean="0"/>
              <a:t> 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а) музыка, литература, композитор (Композитор сочиняет музыку на основе литературного произведения); </a:t>
            </a:r>
          </a:p>
          <a:p>
            <a:pPr>
              <a:buNone/>
            </a:pP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б) Глинка, романс, Италия </a:t>
            </a:r>
          </a:p>
          <a:p>
            <a:pPr>
              <a:buNone/>
            </a:pPr>
            <a:r>
              <a:rPr lang="ru-RU" sz="4200" dirty="0" smtClean="0"/>
              <a:t>	(Путешествуя по Италии, Глинка написал романс“Венецианская ночь”); </a:t>
            </a:r>
          </a:p>
          <a:p>
            <a:pPr>
              <a:buNone/>
            </a:pP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в) сюита, Бах, танец </a:t>
            </a:r>
          </a:p>
          <a:p>
            <a:pPr>
              <a:buNone/>
            </a:pPr>
            <a:r>
              <a:rPr lang="ru-RU" sz="4200" dirty="0" smtClean="0"/>
              <a:t>	(И.С. Бах написал много сюит, состоящих из старинных танцев);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     г) рондо, опера, Глинка </a:t>
            </a:r>
          </a:p>
          <a:p>
            <a:pPr>
              <a:buNone/>
            </a:pPr>
            <a:r>
              <a:rPr lang="ru-RU" sz="4200" dirty="0" smtClean="0"/>
              <a:t>	(В опере М.Глинки звучит рондо </a:t>
            </a:r>
            <a:r>
              <a:rPr lang="ru-RU" sz="4200" dirty="0" err="1" smtClean="0"/>
              <a:t>Фарлафа</a:t>
            </a:r>
            <a:r>
              <a:rPr lang="ru-RU" sz="4200" dirty="0" smtClean="0"/>
              <a:t>) 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О чём здесь говорится?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Приводятся различные высказывания о музыке, пении, исполнительском искусстве.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Размышляем - как представляется существо каждого из высказываний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Самые пёстрые птицы поют хуже всего ( Г.К.Лихтенберг).</a:t>
            </a:r>
          </a:p>
          <a:p>
            <a:r>
              <a:rPr lang="ru-RU" sz="1600" dirty="0" smtClean="0"/>
              <a:t>Грустно слушать музыку без слов, но ещё грустнее слушать музыку без музыки         (Марк Твен).</a:t>
            </a:r>
          </a:p>
          <a:p>
            <a:r>
              <a:rPr lang="ru-RU" sz="1600" dirty="0" smtClean="0"/>
              <a:t>Соловей берёт качеством – воробей количеством (Эмиль Кроткий). </a:t>
            </a:r>
          </a:p>
          <a:p>
            <a:r>
              <a:rPr lang="ru-RU" sz="1600" dirty="0" smtClean="0"/>
              <a:t>Не всякому слуху верь – даже слуху музыкального критика (Эмиль Кроткий). </a:t>
            </a:r>
          </a:p>
          <a:p>
            <a:r>
              <a:rPr lang="ru-RU" sz="1600" dirty="0" smtClean="0"/>
              <a:t>И от лёгкой музыки тяжело бывает (Эмиль Кроткий). </a:t>
            </a:r>
          </a:p>
          <a:p>
            <a:r>
              <a:rPr lang="ru-RU" sz="1600" dirty="0" smtClean="0"/>
              <a:t>В десять лет – гений, в пятнадцать – талант, а в двадцать – обыкновенный человек (из японского фольклора). </a:t>
            </a:r>
          </a:p>
          <a:p>
            <a:r>
              <a:rPr lang="ru-RU" sz="1600" dirty="0" smtClean="0"/>
              <a:t>И лягушка может подпевать ( из японского фольклора). </a:t>
            </a:r>
          </a:p>
          <a:p>
            <a:r>
              <a:rPr lang="ru-RU" sz="1600" dirty="0" smtClean="0"/>
              <a:t>На дудке играет, да никто не пляшет (из японского фольклора). </a:t>
            </a:r>
          </a:p>
          <a:p>
            <a:r>
              <a:rPr lang="ru-RU" sz="1600" dirty="0" smtClean="0"/>
              <a:t>Играй всегда так, как если бы тебя слушал мастер (Роберт Шуман). </a:t>
            </a:r>
          </a:p>
          <a:p>
            <a:r>
              <a:rPr lang="ru-RU" sz="1600" dirty="0" smtClean="0"/>
              <a:t>Знал музыку понаслышке (С.Марков).</a:t>
            </a:r>
          </a:p>
          <a:p>
            <a:r>
              <a:rPr lang="ru-RU" sz="1600" dirty="0" smtClean="0"/>
              <a:t>Если бы все хотели играть первую скрипку, нельзя было бы составить оркестр. 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привести свои музыкальные примеры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 класс урок по теме «Рок-опера. Иисус Христос - суперзвезда»</a:t>
            </a:r>
          </a:p>
          <a:p>
            <a:pPr>
              <a:buNone/>
            </a:pPr>
            <a:r>
              <a:rPr lang="ru-RU" dirty="0" smtClean="0"/>
              <a:t>Домашнее задание: Привести примеры названий советских </a:t>
            </a:r>
            <a:r>
              <a:rPr lang="ru-RU" dirty="0" err="1" smtClean="0"/>
              <a:t>рок-опер</a:t>
            </a:r>
            <a:r>
              <a:rPr lang="ru-RU" dirty="0" smtClean="0"/>
              <a:t> и их авторов.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92432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28"/>
              </a:tblGrid>
              <a:tr h="40433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«Юнона и Авось»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«Звезда и смерть Хоакина </a:t>
                      </a:r>
                      <a:r>
                        <a:rPr lang="ru-RU" sz="2400" dirty="0" err="1" smtClean="0"/>
                        <a:t>Мурьеты</a:t>
                      </a:r>
                      <a:r>
                        <a:rPr lang="ru-RU" sz="2400" dirty="0" smtClean="0"/>
                        <a:t>» А.Рыбникова;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«Орфей и </a:t>
                      </a:r>
                      <a:r>
                        <a:rPr lang="ru-RU" sz="2400" dirty="0" err="1" smtClean="0"/>
                        <a:t>Эвридика</a:t>
                      </a:r>
                      <a:r>
                        <a:rPr lang="ru-RU" sz="2400" dirty="0" smtClean="0"/>
                        <a:t>»  А.Журбина;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«Стадион», «Мастер и Маргарита» Александра Градского:;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«Алые паруса» А.Богословского;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 smtClean="0"/>
                        <a:t>мультфильм «</a:t>
                      </a:r>
                      <a:r>
                        <a:rPr lang="ru-RU" sz="2400" dirty="0" err="1" smtClean="0"/>
                        <a:t>Бременские</a:t>
                      </a:r>
                      <a:r>
                        <a:rPr lang="ru-RU" sz="2400" dirty="0" smtClean="0"/>
                        <a:t> музыканты» Г.Гладкова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Составить рейтинг популярности произведений  И.С.Баха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i="1" u="sng" dirty="0" smtClean="0"/>
              <a:t>Мой взгляд:</a:t>
            </a:r>
          </a:p>
          <a:p>
            <a:pPr>
              <a:buNone/>
            </a:pPr>
            <a:r>
              <a:rPr lang="ru-RU" dirty="0" smtClean="0"/>
              <a:t>1.Токатта и Фуга ре минор</a:t>
            </a:r>
          </a:p>
          <a:p>
            <a:pPr>
              <a:buNone/>
            </a:pPr>
            <a:r>
              <a:rPr lang="ru-RU" dirty="0" smtClean="0"/>
              <a:t>2.Фуга до минор</a:t>
            </a:r>
          </a:p>
          <a:p>
            <a:pPr>
              <a:buNone/>
            </a:pPr>
            <a:r>
              <a:rPr lang="ru-RU" dirty="0" smtClean="0"/>
              <a:t>3. Ария альта(«Страсти по Матфею») </a:t>
            </a:r>
          </a:p>
          <a:p>
            <a:pPr>
              <a:buNone/>
            </a:pPr>
            <a:r>
              <a:rPr lang="ru-RU" dirty="0" smtClean="0"/>
              <a:t>4. Шутка (Сюита №2)</a:t>
            </a:r>
          </a:p>
          <a:p>
            <a:pPr>
              <a:buNone/>
            </a:pPr>
            <a:r>
              <a:rPr lang="ru-RU" dirty="0" smtClean="0"/>
              <a:t>5. Высокая месса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u="sng" dirty="0" smtClean="0"/>
              <a:t>Дети</a:t>
            </a:r>
            <a:r>
              <a:rPr lang="ru-RU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smtClean="0"/>
              <a:t>Шутка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Токатта</a:t>
            </a:r>
            <a:r>
              <a:rPr lang="ru-RU" dirty="0" smtClean="0"/>
              <a:t>  и Фуга ре минор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Высокая месса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Творческие домашние задания на уроках  музыки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 музыки – неотъемлемая часть общей системы обучения: он призван развивать детей эмоционально, творчески, обогащать их музыкальные и художественные впечатления.</a:t>
            </a:r>
          </a:p>
          <a:p>
            <a:r>
              <a:rPr lang="ru-RU" dirty="0" smtClean="0"/>
              <a:t>Учебный процесс включает основные  три вида деятельности: слушание, исполнение и выполнение домашнего задания.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Составление своего музыкального словаря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2 класс                             4 класс                                                                   7 класс</a:t>
            </a:r>
          </a:p>
          <a:p>
            <a:pPr>
              <a:buNone/>
            </a:pPr>
            <a:r>
              <a:rPr lang="ru-RU" dirty="0" smtClean="0"/>
              <a:t>Песня                                    вариации                                                       </a:t>
            </a:r>
            <a:r>
              <a:rPr lang="ru-RU" dirty="0" err="1" smtClean="0"/>
              <a:t>муз.драматургия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Танец                                    народный оркестр                                       интродукция</a:t>
            </a:r>
          </a:p>
          <a:p>
            <a:pPr>
              <a:buNone/>
            </a:pPr>
            <a:r>
              <a:rPr lang="ru-RU" dirty="0" smtClean="0"/>
              <a:t>Марш                                    зарубежный композитор                          причитание</a:t>
            </a:r>
          </a:p>
          <a:p>
            <a:pPr>
              <a:buNone/>
            </a:pPr>
            <a:r>
              <a:rPr lang="ru-RU" dirty="0" smtClean="0"/>
              <a:t>Опера                                   русский композитор                                    мюзикл</a:t>
            </a:r>
          </a:p>
          <a:p>
            <a:pPr>
              <a:buNone/>
            </a:pPr>
            <a:r>
              <a:rPr lang="ru-RU" dirty="0" smtClean="0"/>
              <a:t>Балет                                    тембр                                                               оперетта</a:t>
            </a:r>
          </a:p>
          <a:p>
            <a:pPr>
              <a:buNone/>
            </a:pPr>
            <a:r>
              <a:rPr lang="ru-RU" dirty="0" smtClean="0"/>
              <a:t>Симфония                            романс                                                           рок-опера</a:t>
            </a:r>
          </a:p>
          <a:p>
            <a:pPr>
              <a:buNone/>
            </a:pPr>
            <a:r>
              <a:rPr lang="ru-RU" dirty="0" smtClean="0"/>
              <a:t>Концерт                                баркарола                                                     увертюра</a:t>
            </a:r>
          </a:p>
          <a:p>
            <a:pPr>
              <a:buNone/>
            </a:pPr>
            <a:r>
              <a:rPr lang="ru-RU" dirty="0" smtClean="0"/>
              <a:t> Мелодия                             клавесин                                                        экспозиция</a:t>
            </a:r>
          </a:p>
          <a:p>
            <a:pPr>
              <a:buNone/>
            </a:pPr>
            <a:r>
              <a:rPr lang="ru-RU" dirty="0" smtClean="0"/>
              <a:t> Темп                                     частушка                                                        кульминация</a:t>
            </a:r>
          </a:p>
          <a:p>
            <a:pPr>
              <a:buNone/>
            </a:pPr>
            <a:r>
              <a:rPr lang="ru-RU" dirty="0" smtClean="0"/>
              <a:t>Лад                                        полонез                                                          развитие</a:t>
            </a:r>
          </a:p>
          <a:p>
            <a:pPr>
              <a:buNone/>
            </a:pPr>
            <a:r>
              <a:rPr lang="ru-RU" dirty="0" smtClean="0"/>
              <a:t>Мажор                                  вальс                                                               завязка</a:t>
            </a:r>
          </a:p>
          <a:p>
            <a:pPr>
              <a:buNone/>
            </a:pPr>
            <a:r>
              <a:rPr lang="ru-RU" dirty="0" smtClean="0"/>
              <a:t>Минор                                  мазурка                                                          либретто</a:t>
            </a:r>
          </a:p>
          <a:p>
            <a:pPr>
              <a:buNone/>
            </a:pPr>
            <a:r>
              <a:rPr lang="ru-RU" dirty="0" smtClean="0"/>
              <a:t>Регистр                                                                                                          ария</a:t>
            </a:r>
          </a:p>
          <a:p>
            <a:pPr>
              <a:buNone/>
            </a:pPr>
            <a:r>
              <a:rPr lang="ru-RU" dirty="0" smtClean="0"/>
              <a:t>Динамика                                                                                                     каватина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действия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речитатив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Темы проектов по музыке: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19749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«Жизнь даёт для песни образы и звуки…»</a:t>
            </a:r>
          </a:p>
          <a:p>
            <a:pPr lvl="0"/>
            <a:r>
              <a:rPr lang="ru-RU" dirty="0" smtClean="0"/>
              <a:t>«Музыкальная культура родного края»</a:t>
            </a:r>
          </a:p>
          <a:p>
            <a:pPr lvl="0"/>
            <a:r>
              <a:rPr lang="ru-RU" dirty="0" smtClean="0"/>
              <a:t>«Классика на мобильных телефонах»</a:t>
            </a:r>
          </a:p>
          <a:p>
            <a:pPr lvl="0"/>
            <a:r>
              <a:rPr lang="ru-RU" dirty="0" smtClean="0"/>
              <a:t>«Есть ли у симфонии будущее?»</a:t>
            </a:r>
          </a:p>
          <a:p>
            <a:pPr lvl="0"/>
            <a:r>
              <a:rPr lang="ru-RU" dirty="0" smtClean="0"/>
              <a:t>«Музыкальный театр: прошлое и настоящее»</a:t>
            </a:r>
          </a:p>
          <a:p>
            <a:pPr lvl="0"/>
            <a:r>
              <a:rPr lang="ru-RU" dirty="0" smtClean="0"/>
              <a:t>«Камерная музыка: стили, жанры, исполнители»</a:t>
            </a:r>
          </a:p>
          <a:p>
            <a:pPr lvl="0"/>
            <a:r>
              <a:rPr lang="ru-RU" dirty="0" smtClean="0"/>
              <a:t>«Музыка народов мира: красота и гармония»</a:t>
            </a:r>
          </a:p>
          <a:p>
            <a:pPr lvl="0"/>
            <a:r>
              <a:rPr lang="ru-RU" dirty="0" smtClean="0"/>
              <a:t>«Образы Родины, родного края в музыкальном искусстве»</a:t>
            </a:r>
          </a:p>
          <a:p>
            <a:pPr lvl="0"/>
            <a:r>
              <a:rPr lang="ru-RU" dirty="0" smtClean="0"/>
              <a:t>«Образы защитников отечества в музыке, изобразительном искусстве, литературе»</a:t>
            </a:r>
          </a:p>
          <a:p>
            <a:pPr lvl="0"/>
            <a:r>
              <a:rPr lang="ru-RU" dirty="0" smtClean="0"/>
              <a:t>«Народная музыка: истоки, направления, сюжеты и образы, известные исполнители и исполнительские коллективы»</a:t>
            </a:r>
          </a:p>
          <a:p>
            <a:pPr lvl="0"/>
            <a:r>
              <a:rPr lang="ru-RU" dirty="0" smtClean="0"/>
              <a:t>«Вечные темы жизни в классическом музыкальном искусстве прошлого и настоящего».</a:t>
            </a:r>
          </a:p>
          <a:p>
            <a:pPr lvl="0"/>
            <a:r>
              <a:rPr lang="ru-RU" dirty="0" smtClean="0"/>
              <a:t>«Музыка в храмовом синтезе искусств: от прошлого к будущему».</a:t>
            </a:r>
          </a:p>
          <a:p>
            <a:pPr lvl="0"/>
            <a:r>
              <a:rPr lang="ru-RU" dirty="0" smtClean="0"/>
              <a:t>«Музыка серьёзная и лёгкая: проблемы, суждения, мнения»</a:t>
            </a:r>
          </a:p>
          <a:p>
            <a:pPr lvl="0"/>
            <a:r>
              <a:rPr lang="ru-RU" dirty="0" smtClean="0"/>
              <a:t>«Авторская песня: любимые барды»</a:t>
            </a:r>
          </a:p>
          <a:p>
            <a:pPr lvl="0"/>
            <a:r>
              <a:rPr lang="ru-RU" dirty="0" smtClean="0"/>
              <a:t>«Что такое современность в музыке?»</a:t>
            </a:r>
          </a:p>
          <a:p>
            <a:pPr lvl="0"/>
            <a:r>
              <a:rPr lang="ru-RU" dirty="0" smtClean="0"/>
              <a:t>«Волшебная сила музыки»</a:t>
            </a:r>
          </a:p>
          <a:p>
            <a:pPr lvl="0"/>
            <a:r>
              <a:rPr lang="ru-RU" dirty="0" smtClean="0"/>
              <a:t>«Воздействие рок-музыки на здоровье человека»</a:t>
            </a:r>
          </a:p>
          <a:p>
            <a:pPr lvl="0"/>
            <a:r>
              <a:rPr lang="ru-RU" dirty="0" smtClean="0"/>
              <a:t>«Роль музыки в будущем человечества»</a:t>
            </a:r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Бардовская</a:t>
            </a:r>
            <a:r>
              <a:rPr lang="ru-RU" dirty="0" smtClean="0"/>
              <a:t> песня»</a:t>
            </a:r>
          </a:p>
          <a:p>
            <a:pPr lvl="0"/>
            <a:r>
              <a:rPr lang="ru-RU" dirty="0" smtClean="0"/>
              <a:t>«Мюзикл: прошлое и настоящее»</a:t>
            </a:r>
          </a:p>
          <a:p>
            <a:pPr lvl="0"/>
            <a:r>
              <a:rPr lang="ru-RU" dirty="0" smtClean="0"/>
              <a:t>«Воздействие музыки В.А.Моцарта на здоровье младшего школьника»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“Творить - жить дважды.”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А.Камю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Любое домашнее задание, направленное на усвоение всеми учащимися УУД, влияет  на становление личности. А регулярные домашние задания способствуют развитию у учеников </a:t>
            </a:r>
            <a:r>
              <a:rPr lang="ru-RU" b="1" dirty="0" smtClean="0">
                <a:solidFill>
                  <a:srgbClr val="FF0000"/>
                </a:solidFill>
              </a:rPr>
              <a:t>самодисциплины, чувства долга и силы воли.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Е. Д. КРИТСКАЯ, Г. П. СЕРГЕЕВА, Т. С. ШМАГИНА МУЗЫКА 1—4 КЛАССЫ МЕТОДИЧЕСКОЕ ПОСОБИЕ Москва, Просвещение, 2007.</a:t>
            </a: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Е. Д. КРИТСКАЯ, Г. П. СЕРГЕЕВА, Т. С. ШМАГИНА УЧЕБНИК «МУЗЫКА» 3 КЛАСС Москва, Просвещение, 2007.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Г.П.Сергеева,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И.Э.Кашекова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Е.Д.Критская. программы образовательных учреждений Музыка 1-7 классы, Искусство 8-9 классы 3-е издание, доработанное Москва, Просвещение, 2010.</a:t>
            </a:r>
          </a:p>
          <a:p>
            <a:endParaRPr lang="ru-RU" u="sng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http://nsportal.ru/nachalnaya-shkola/materialy-mo/domashnie-zadaniya-na-urokah-muzyki-v-nachalnyh-klassah</a:t>
            </a:r>
            <a:endParaRPr lang="ru-RU" u="sng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http://muzik.rusedu.net/post/1955/76291</a:t>
            </a:r>
            <a:endParaRPr lang="ru-RU" u="sng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http://www.bibliofond.ru/view.aspx?id=648546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http://revolution.allbest.ru/pedagogics/00286686_0.html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http://kalashnikova-irina.ru/met/metod/urok-muzy-ki-kak-urok-iskusstva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Виды домашних заданий на уроках музыки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Иллюстрации к музыкальным произведениям</a:t>
            </a:r>
          </a:p>
          <a:p>
            <a:r>
              <a:rPr lang="ru-RU" dirty="0" smtClean="0"/>
              <a:t>Слушание музыки дома</a:t>
            </a:r>
          </a:p>
          <a:p>
            <a:r>
              <a:rPr lang="ru-RU" dirty="0" smtClean="0"/>
              <a:t>Сочинение – миниатюра</a:t>
            </a:r>
          </a:p>
          <a:p>
            <a:r>
              <a:rPr lang="ru-RU" dirty="0" smtClean="0"/>
              <a:t>Дополнить таблицу анализа музыкальных произведений </a:t>
            </a:r>
          </a:p>
          <a:p>
            <a:r>
              <a:rPr lang="ru-RU" dirty="0" smtClean="0"/>
              <a:t>Придумывание вопросов, вопросов-загадок к изученным терминам, произведениям, ключевым словам.</a:t>
            </a:r>
          </a:p>
          <a:p>
            <a:r>
              <a:rPr lang="ru-RU" dirty="0" smtClean="0"/>
              <a:t>Составление кроссворда</a:t>
            </a:r>
          </a:p>
          <a:p>
            <a:r>
              <a:rPr lang="ru-RU" dirty="0" smtClean="0"/>
              <a:t>Написание приглашения от имени композитора</a:t>
            </a:r>
          </a:p>
          <a:p>
            <a:r>
              <a:rPr lang="ru-RU" dirty="0" smtClean="0"/>
              <a:t>Написания приглашения от участника данных событий или самого ученика</a:t>
            </a:r>
          </a:p>
          <a:p>
            <a:r>
              <a:rPr lang="ru-RU" dirty="0" smtClean="0"/>
              <a:t>Я – композитор. (рассказ о себе, о своём произведении , о месте персонажа в произведении)</a:t>
            </a:r>
          </a:p>
          <a:p>
            <a:r>
              <a:rPr lang="ru-RU" dirty="0" smtClean="0"/>
              <a:t>Написание </a:t>
            </a:r>
            <a:r>
              <a:rPr lang="ru-RU" dirty="0" err="1" smtClean="0"/>
              <a:t>синквейна</a:t>
            </a:r>
            <a:endParaRPr lang="ru-RU" dirty="0" smtClean="0"/>
          </a:p>
          <a:p>
            <a:r>
              <a:rPr lang="ru-RU" dirty="0" smtClean="0"/>
              <a:t>Осмысленные предложения</a:t>
            </a:r>
          </a:p>
          <a:p>
            <a:r>
              <a:rPr lang="ru-RU" dirty="0" smtClean="0"/>
              <a:t>Размышления о высказываниях о музыке, пении, исполнительском искусстве</a:t>
            </a:r>
          </a:p>
          <a:p>
            <a:r>
              <a:rPr lang="ru-RU" dirty="0" smtClean="0"/>
              <a:t>Найти музыкальные примеры</a:t>
            </a:r>
          </a:p>
          <a:p>
            <a:r>
              <a:rPr lang="ru-RU" dirty="0" smtClean="0"/>
              <a:t>Составить рейтинг популярности произведений</a:t>
            </a:r>
          </a:p>
          <a:p>
            <a:r>
              <a:rPr lang="ru-RU" dirty="0" smtClean="0"/>
              <a:t>Написание музыкального словаря</a:t>
            </a:r>
          </a:p>
          <a:p>
            <a:r>
              <a:rPr lang="ru-RU" dirty="0" smtClean="0"/>
              <a:t>Презентации, проекты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Иллюстрации к музыкальным произведениям.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 descr="D:\Аня\документы\Захарова А.А\Детские рисунки\09.11.2007 8-19-22_03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158" y="2214554"/>
            <a:ext cx="4335087" cy="308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D:\Аня\документы\Захарова А.А\Детские рисунки\09.11.2007 13-25-41_04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571612"/>
            <a:ext cx="3361962" cy="470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Documents and Settings\Teacher\Рабочий стол\рисунки детей\IMG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-30000" contrast="22000"/>
          </a:blip>
          <a:srcRect/>
          <a:stretch>
            <a:fillRect/>
          </a:stretch>
        </p:blipFill>
        <p:spPr>
          <a:xfrm>
            <a:off x="500034" y="1000997"/>
            <a:ext cx="3603654" cy="5095003"/>
          </a:xfrm>
          <a:noFill/>
        </p:spPr>
      </p:pic>
      <p:pic>
        <p:nvPicPr>
          <p:cNvPr id="7172" name="Picture 4" descr="C:\Documents and Settings\Teacher\Рабочий стол\рисунки детей\IMG_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contrast="16000"/>
          </a:blip>
          <a:srcRect/>
          <a:stretch>
            <a:fillRect/>
          </a:stretch>
        </p:blipFill>
        <p:spPr>
          <a:xfrm>
            <a:off x="4429124" y="1142984"/>
            <a:ext cx="4110357" cy="4881578"/>
          </a:xfr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Персонажи оперы  « Иван Сусанин» глазами учеников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Picture 5" descr="C:\Documents and Settings\Teacher\Рабочий стол\рисунки детей\2011_03_16\IMG_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2514600"/>
            <a:ext cx="2855913" cy="4038600"/>
          </a:xfrm>
          <a:noFill/>
        </p:spPr>
      </p:pic>
      <p:pic>
        <p:nvPicPr>
          <p:cNvPr id="11270" name="Picture 6" descr="IMG_0005"/>
          <p:cNvPicPr>
            <a:picLocks noChangeAspect="1" noChangeArrowheads="1"/>
          </p:cNvPicPr>
          <p:nvPr/>
        </p:nvPicPr>
        <p:blipFill>
          <a:blip r:embed="rId3" cstate="screen">
            <a:lum contrast="-28000"/>
          </a:blip>
          <a:srcRect/>
          <a:stretch>
            <a:fillRect/>
          </a:stretch>
        </p:blipFill>
        <p:spPr bwMode="auto">
          <a:xfrm>
            <a:off x="6051550" y="2667000"/>
            <a:ext cx="2749550" cy="3886200"/>
          </a:xfrm>
          <a:prstGeom prst="rect">
            <a:avLst/>
          </a:prstGeom>
          <a:noFill/>
        </p:spPr>
      </p:pic>
      <p:pic>
        <p:nvPicPr>
          <p:cNvPr id="11272" name="Picture 8" descr="IMG_0006"/>
          <p:cNvPicPr>
            <a:picLocks noChangeAspect="1" noChangeArrowheads="1"/>
          </p:cNvPicPr>
          <p:nvPr/>
        </p:nvPicPr>
        <p:blipFill>
          <a:blip r:embed="rId4" cstate="screen">
            <a:lum contrast="-20000"/>
          </a:blip>
          <a:srcRect/>
          <a:stretch>
            <a:fillRect/>
          </a:stretch>
        </p:blipFill>
        <p:spPr bwMode="auto">
          <a:xfrm>
            <a:off x="2819400" y="0"/>
            <a:ext cx="3733800" cy="296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Слушание музыки дома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/>
              <a:t>Литературно-музыкальные композиции по балетам</a:t>
            </a:r>
            <a:r>
              <a:rPr lang="ru-RU" sz="6400" dirty="0" smtClean="0"/>
              <a:t>:</a:t>
            </a:r>
          </a:p>
          <a:p>
            <a:r>
              <a:rPr lang="ru-RU" sz="6400" dirty="0" smtClean="0"/>
              <a:t>«Лебединое озеро»</a:t>
            </a:r>
          </a:p>
          <a:p>
            <a:r>
              <a:rPr lang="ru-RU" sz="6400" dirty="0" smtClean="0"/>
              <a:t> «Спящая красавица»</a:t>
            </a:r>
          </a:p>
          <a:p>
            <a:r>
              <a:rPr lang="ru-RU" sz="6400" dirty="0" smtClean="0"/>
              <a:t> «Щелкунчик»</a:t>
            </a:r>
          </a:p>
          <a:p>
            <a:r>
              <a:rPr lang="ru-RU" sz="6400" dirty="0" smtClean="0"/>
              <a:t> «Золушка»</a:t>
            </a:r>
          </a:p>
          <a:p>
            <a:r>
              <a:rPr lang="ru-RU" sz="6400" dirty="0" smtClean="0"/>
              <a:t> «Конёк-Горбунок»</a:t>
            </a:r>
          </a:p>
          <a:p>
            <a:pPr>
              <a:buNone/>
            </a:pPr>
            <a:r>
              <a:rPr lang="ru-RU" sz="6400" b="1" dirty="0" smtClean="0"/>
              <a:t>Литературно-музыкальные композиции на основе классических опер-сказок</a:t>
            </a:r>
            <a:r>
              <a:rPr lang="ru-RU" sz="6400" dirty="0" smtClean="0"/>
              <a:t>:</a:t>
            </a:r>
          </a:p>
          <a:p>
            <a:r>
              <a:rPr lang="ru-RU" sz="6400" dirty="0" smtClean="0"/>
              <a:t> «Руслан и Людмила» М.Глинки</a:t>
            </a:r>
          </a:p>
          <a:p>
            <a:r>
              <a:rPr lang="ru-RU" sz="6400" dirty="0" smtClean="0"/>
              <a:t> «Сказка о царе </a:t>
            </a:r>
            <a:r>
              <a:rPr lang="ru-RU" sz="6400" dirty="0" err="1" smtClean="0"/>
              <a:t>Салтане</a:t>
            </a:r>
            <a:r>
              <a:rPr lang="ru-RU" sz="6400" dirty="0" smtClean="0"/>
              <a:t>» Н.А. Римского-Корсакова</a:t>
            </a:r>
          </a:p>
          <a:p>
            <a:r>
              <a:rPr lang="ru-RU" sz="6400" dirty="0" smtClean="0"/>
              <a:t>«Муха Цокотуха» </a:t>
            </a:r>
            <a:r>
              <a:rPr lang="ru-RU" sz="6400" dirty="0" err="1" smtClean="0"/>
              <a:t>Красёва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 В 6-7 классах дети увлечены просмотром </a:t>
            </a:r>
            <a:r>
              <a:rPr lang="ru-RU" sz="6400" b="1" dirty="0" err="1" smtClean="0"/>
              <a:t>рок-опер</a:t>
            </a:r>
            <a:r>
              <a:rPr lang="ru-RU" sz="6400" b="1" dirty="0" smtClean="0"/>
              <a:t>:</a:t>
            </a:r>
          </a:p>
          <a:p>
            <a:pPr>
              <a:buNone/>
            </a:pPr>
            <a:r>
              <a:rPr lang="ru-RU" sz="6400" b="1" dirty="0" smtClean="0"/>
              <a:t> </a:t>
            </a:r>
            <a:r>
              <a:rPr lang="ru-RU" sz="6400" dirty="0" smtClean="0"/>
              <a:t>«Юнона и Авось» А.Рыбникова</a:t>
            </a:r>
          </a:p>
          <a:p>
            <a:pPr>
              <a:buNone/>
            </a:pPr>
            <a:r>
              <a:rPr lang="ru-RU" sz="6400" dirty="0" smtClean="0"/>
              <a:t> «Иисус Христос – суперзвезда» </a:t>
            </a:r>
            <a:r>
              <a:rPr lang="ru-RU" sz="6400" dirty="0" err="1" smtClean="0"/>
              <a:t>Э.Л.Уэббера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 «Орфей и </a:t>
            </a:r>
            <a:r>
              <a:rPr lang="ru-RU" sz="6400" dirty="0" err="1" smtClean="0"/>
              <a:t>Эвридика</a:t>
            </a:r>
            <a:r>
              <a:rPr lang="ru-RU" sz="6400" dirty="0" smtClean="0"/>
              <a:t>»  А.Журбина</a:t>
            </a:r>
          </a:p>
          <a:p>
            <a:pPr>
              <a:buNone/>
            </a:pPr>
            <a:r>
              <a:rPr lang="ru-RU" sz="6400" dirty="0" smtClean="0"/>
              <a:t> мультфильм «</a:t>
            </a:r>
            <a:r>
              <a:rPr lang="ru-RU" sz="6400" dirty="0" err="1" smtClean="0"/>
              <a:t>Бременские</a:t>
            </a:r>
            <a:r>
              <a:rPr lang="ru-RU" sz="6400" dirty="0" smtClean="0"/>
              <a:t> музыканты» Г.Гладкова</a:t>
            </a:r>
          </a:p>
          <a:p>
            <a:pPr>
              <a:buNone/>
            </a:pPr>
            <a:r>
              <a:rPr lang="ru-RU" sz="6400" b="1" dirty="0" smtClean="0"/>
              <a:t> мюзиклов :</a:t>
            </a:r>
          </a:p>
          <a:p>
            <a:pPr>
              <a:buNone/>
            </a:pPr>
            <a:r>
              <a:rPr lang="ru-RU" sz="6400" dirty="0" smtClean="0"/>
              <a:t>«Ромео и Джульетта» </a:t>
            </a:r>
            <a:r>
              <a:rPr lang="ru-RU" sz="6400" dirty="0" err="1" smtClean="0"/>
              <a:t>Ж.Пресгурвика</a:t>
            </a:r>
            <a:r>
              <a:rPr lang="ru-RU" sz="6400" dirty="0" smtClean="0"/>
              <a:t>,</a:t>
            </a:r>
          </a:p>
          <a:p>
            <a:pPr>
              <a:buNone/>
            </a:pPr>
            <a:r>
              <a:rPr lang="ru-RU" sz="6400" dirty="0" smtClean="0"/>
              <a:t>  «</a:t>
            </a:r>
            <a:r>
              <a:rPr lang="ru-RU" sz="6400" dirty="0" err="1" smtClean="0"/>
              <a:t>Нотр</a:t>
            </a:r>
            <a:r>
              <a:rPr lang="ru-RU" sz="6400" dirty="0" smtClean="0"/>
              <a:t> -  Дам де Пари» </a:t>
            </a:r>
            <a:r>
              <a:rPr lang="ru-RU" sz="6400" dirty="0" err="1" smtClean="0"/>
              <a:t>Р.Кошана</a:t>
            </a:r>
            <a:r>
              <a:rPr lang="ru-RU" sz="6400" dirty="0" smtClean="0"/>
              <a:t> и Люк </a:t>
            </a:r>
            <a:r>
              <a:rPr lang="ru-RU" sz="6400" dirty="0" err="1" smtClean="0"/>
              <a:t>Пламмонда</a:t>
            </a:r>
            <a:r>
              <a:rPr lang="ru-RU" sz="6400" dirty="0" smtClean="0"/>
              <a:t>, </a:t>
            </a:r>
          </a:p>
          <a:p>
            <a:pPr>
              <a:buNone/>
            </a:pPr>
            <a:r>
              <a:rPr lang="ru-RU" sz="6400" dirty="0" smtClean="0"/>
              <a:t>«Звуки музыки» </a:t>
            </a:r>
            <a:r>
              <a:rPr lang="ru-RU" sz="6400" dirty="0" err="1" smtClean="0"/>
              <a:t>Р.Роджерса</a:t>
            </a:r>
            <a:r>
              <a:rPr lang="ru-RU" sz="6400" dirty="0" smtClean="0"/>
              <a:t> , </a:t>
            </a:r>
          </a:p>
          <a:p>
            <a:pPr>
              <a:buNone/>
            </a:pPr>
            <a:r>
              <a:rPr lang="ru-RU" sz="6400" dirty="0" smtClean="0"/>
              <a:t>«</a:t>
            </a:r>
            <a:r>
              <a:rPr lang="ru-RU" sz="6400" dirty="0" err="1" smtClean="0"/>
              <a:t>Вестсайдская</a:t>
            </a:r>
            <a:r>
              <a:rPr lang="ru-RU" sz="6400" dirty="0" smtClean="0"/>
              <a:t> история» </a:t>
            </a:r>
            <a:r>
              <a:rPr lang="ru-RU" sz="6400" dirty="0" err="1" smtClean="0"/>
              <a:t>Л.Бернстайна</a:t>
            </a:r>
            <a:r>
              <a:rPr lang="ru-RU" sz="64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Сочинение-миниатюра.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Приведу несколько интересных, глубоких рассуждений ребят о «Лунной сонате» Л.Бетховена (1 ч.):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Я думаю, что эта музыка обладает глубокими чувствами. Она проникает в меня, задевая каждую струну моей души.( </a:t>
            </a:r>
            <a:r>
              <a:rPr lang="ru-RU" i="1" dirty="0" err="1" smtClean="0"/>
              <a:t>Бубнова</a:t>
            </a:r>
            <a:r>
              <a:rPr lang="ru-RU" i="1" dirty="0" smtClean="0"/>
              <a:t> </a:t>
            </a:r>
            <a:r>
              <a:rPr lang="ru-RU" i="1" dirty="0" err="1" smtClean="0"/>
              <a:t>Ульяна</a:t>
            </a:r>
            <a:r>
              <a:rPr lang="ru-RU" i="1" dirty="0" smtClean="0"/>
              <a:t> )</a:t>
            </a:r>
            <a:endParaRPr lang="ru-RU" dirty="0" smtClean="0"/>
          </a:p>
          <a:p>
            <a:r>
              <a:rPr lang="ru-RU" i="1" dirty="0" smtClean="0"/>
              <a:t> По-моему, эта соната рассказывает о том моменте в жизни композитора, когда любовь поступила сурово с ним. Он огорчен. Но надеется, что все пройдет, и он встретит еще человека, с которым будет счастлив.(</a:t>
            </a:r>
            <a:r>
              <a:rPr lang="ru-RU" i="1" dirty="0" err="1" smtClean="0"/>
              <a:t>Крымцова</a:t>
            </a:r>
            <a:r>
              <a:rPr lang="ru-RU" i="1" dirty="0" smtClean="0"/>
              <a:t> Д.)</a:t>
            </a:r>
            <a:endParaRPr lang="ru-RU" dirty="0" smtClean="0"/>
          </a:p>
          <a:p>
            <a:r>
              <a:rPr lang="ru-RU" i="1" dirty="0" smtClean="0"/>
              <a:t> Музыка переполнена грустью, печалью, несбыточными мечтами. Может быть в сонате рассказывается о безответной любви композитора? В начале он еще питает какие-то надежды, но ближе к концу они постепенно угасают. И заканчивается 1 часть безысходностью.( </a:t>
            </a:r>
            <a:r>
              <a:rPr lang="ru-RU" i="1" dirty="0" err="1" smtClean="0"/>
              <a:t>Поротикова</a:t>
            </a:r>
            <a:r>
              <a:rPr lang="ru-RU" i="1" dirty="0" smtClean="0"/>
              <a:t> К.)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2140</Words>
  <Application>Microsoft Office PowerPoint</Application>
  <PresentationFormat>Экран (4:3)</PresentationFormat>
  <Paragraphs>506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Домашняя работа учащихся как объект профессионального творчества педагога</vt:lpstr>
      <vt:lpstr>Домашняя работа учащихся как объект профессионального творчества педагога</vt:lpstr>
      <vt:lpstr>Творческие домашние задания на уроках  музыки</vt:lpstr>
      <vt:lpstr>Виды домашних заданий на уроках музыки</vt:lpstr>
      <vt:lpstr>Иллюстрации к музыкальным произведениям. </vt:lpstr>
      <vt:lpstr>Слайд 6</vt:lpstr>
      <vt:lpstr>Слайд 7</vt:lpstr>
      <vt:lpstr>Слушание музыки дома</vt:lpstr>
      <vt:lpstr>Сочинение-миниатюра.</vt:lpstr>
      <vt:lpstr>Слайд 10</vt:lpstr>
      <vt:lpstr>Слайд 11</vt:lpstr>
      <vt:lpstr>Придумать вопросы для повторения темы урока</vt:lpstr>
      <vt:lpstr>Придумать  вопросы – загадки к изученной теме</vt:lpstr>
      <vt:lpstr>Составить кроссворд</vt:lpstr>
      <vt:lpstr>Составить кроссворд</vt:lpstr>
      <vt:lpstr>Составить кроссворд</vt:lpstr>
      <vt:lpstr>Составить кроссворд</vt:lpstr>
      <vt:lpstr>Составить кроссворд</vt:lpstr>
      <vt:lpstr>Составить кроссворд</vt:lpstr>
      <vt:lpstr>Составить кроссворд</vt:lpstr>
      <vt:lpstr>приглашение</vt:lpstr>
      <vt:lpstr>Приглашение</vt:lpstr>
      <vt:lpstr>Слайд 23</vt:lpstr>
      <vt:lpstr>Превратиться в композитора и рассказать о себе, о своём произведении, о месте персонажа в произведении.</vt:lpstr>
      <vt:lpstr>Написать синквейн</vt:lpstr>
      <vt:lpstr>Осмысленное предложение</vt:lpstr>
      <vt:lpstr>  О чём здесь говорится?</vt:lpstr>
      <vt:lpstr>привести свои музыкальные примеры</vt:lpstr>
      <vt:lpstr>Составить рейтинг популярности произведений  И.С.Баха</vt:lpstr>
      <vt:lpstr>Составление своего музыкального словаря </vt:lpstr>
      <vt:lpstr>Темы проектов по музыке: </vt:lpstr>
      <vt:lpstr>“Творить - жить дважды.” А.Камю</vt:lpstr>
      <vt:lpstr>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hpp</cp:lastModifiedBy>
  <cp:revision>78</cp:revision>
  <dcterms:created xsi:type="dcterms:W3CDTF">2013-03-02T11:51:33Z</dcterms:created>
  <dcterms:modified xsi:type="dcterms:W3CDTF">2014-07-03T07:32:50Z</dcterms:modified>
</cp:coreProperties>
</file>