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69" r:id="rId8"/>
    <p:sldId id="270" r:id="rId9"/>
    <p:sldId id="272" r:id="rId10"/>
    <p:sldId id="271" r:id="rId11"/>
    <p:sldId id="259" r:id="rId12"/>
    <p:sldId id="260" r:id="rId13"/>
    <p:sldId id="264" r:id="rId14"/>
    <p:sldId id="266" r:id="rId15"/>
    <p:sldId id="267" r:id="rId16"/>
    <p:sldId id="268" r:id="rId17"/>
    <p:sldId id="281" r:id="rId18"/>
    <p:sldId id="282" r:id="rId19"/>
    <p:sldId id="284" r:id="rId20"/>
    <p:sldId id="285" r:id="rId21"/>
    <p:sldId id="279" r:id="rId22"/>
    <p:sldId id="274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7030A0"/>
    <a:srgbClr val="0070C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57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DB72-0BEF-4B4E-A96B-2CEF9046090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7D0A-43F7-4118-82D1-7967E361B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DB72-0BEF-4B4E-A96B-2CEF9046090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7D0A-43F7-4118-82D1-7967E361B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DB72-0BEF-4B4E-A96B-2CEF9046090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7D0A-43F7-4118-82D1-7967E361B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DB72-0BEF-4B4E-A96B-2CEF9046090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7D0A-43F7-4118-82D1-7967E361B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DB72-0BEF-4B4E-A96B-2CEF9046090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7D0A-43F7-4118-82D1-7967E361B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DB72-0BEF-4B4E-A96B-2CEF9046090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7D0A-43F7-4118-82D1-7967E361B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DB72-0BEF-4B4E-A96B-2CEF9046090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7D0A-43F7-4118-82D1-7967E361B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DB72-0BEF-4B4E-A96B-2CEF9046090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7D0A-43F7-4118-82D1-7967E361B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DB72-0BEF-4B4E-A96B-2CEF9046090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7D0A-43F7-4118-82D1-7967E361B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DB72-0BEF-4B4E-A96B-2CEF9046090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7D0A-43F7-4118-82D1-7967E361B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2DB72-0BEF-4B4E-A96B-2CEF9046090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37D0A-43F7-4118-82D1-7967E361B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2DB72-0BEF-4B4E-A96B-2CEF9046090D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37D0A-43F7-4118-82D1-7967E361B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40;\&#1054;&#1090;&#1095;&#1105;&#1090;&#1099;\&#1055;&#1088;&#1077;&#1079;&#1077;&#1085;&#1090;&#1072;&#1094;&#1080;&#1103;%20&#1056;&#1091;&#1089;.&#1085;&#1072;&#1088;.&#1080;&#1085;&#1089;&#1090;&#1088;&#1091;&#1084;&#1077;&#1085;&#1090;&#1099;\&#1043;&#1091;&#1089;&#1083;&#1080;.wav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40;\&#1054;&#1090;&#1095;&#1105;&#1090;&#1099;\&#1055;&#1088;&#1077;&#1079;&#1077;&#1085;&#1090;&#1072;&#1094;&#1080;&#1103;%20&#1056;&#1091;&#1089;.&#1085;&#1072;&#1088;.&#1080;&#1085;&#1089;&#1090;&#1088;&#1091;&#1084;&#1077;&#1085;&#1090;&#1099;\&#1044;&#1086;&#1084;&#1088;&#1072;-1.wav" TargetMode="Externa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40;\&#1054;&#1090;&#1095;&#1105;&#1090;&#1099;\&#1055;&#1088;&#1077;&#1079;&#1077;&#1085;&#1090;&#1072;&#1094;&#1080;&#1103;%20&#1056;&#1091;&#1089;.&#1085;&#1072;&#1088;.&#1080;&#1085;&#1089;&#1090;&#1088;&#1091;&#1084;&#1077;&#1085;&#1090;&#1099;\&#1044;&#1086;&#1084;&#1088;&#1072;-3.wav" TargetMode="Externa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40;\&#1054;&#1090;&#1095;&#1105;&#1090;&#1099;\&#1055;&#1088;&#1077;&#1079;&#1077;&#1085;&#1090;&#1072;&#1094;&#1080;&#1103;%20&#1056;&#1091;&#1089;.&#1085;&#1072;&#1088;.&#1080;&#1085;&#1089;&#1090;&#1088;&#1091;&#1084;&#1077;&#1085;&#1090;&#1099;\&#1041;&#1072;&#1083;&#1072;&#1083;&#1072;&#1081;&#1082;&#1072;.wav" TargetMode="Externa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40;\&#1054;&#1090;&#1095;&#1105;&#1090;&#1099;\&#1055;&#1088;&#1077;&#1079;&#1077;&#1085;&#1090;&#1072;&#1094;&#1080;&#1103;%20&#1056;&#1091;&#1089;.&#1085;&#1072;&#1088;.&#1080;&#1085;&#1089;&#1090;&#1088;&#1091;&#1084;&#1077;&#1085;&#1090;&#1099;\&#1041;&#1072;&#1083;&#1072;&#1083;&#1072;&#1081;&#1082;&#1072;-&#1073;&#1086;&#1083;&#1100;&#1096;&#1072;&#1103;.wav" TargetMode="Externa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40;\&#1054;&#1090;&#1095;&#1105;&#1090;&#1099;\&#1055;&#1088;&#1077;&#1079;&#1077;&#1085;&#1090;&#1072;&#1094;&#1080;&#1103;%20&#1056;&#1091;&#1089;.&#1085;&#1072;&#1088;.&#1080;&#1085;&#1089;&#1090;&#1088;&#1091;&#1084;&#1077;&#1085;&#1090;&#1099;\&#1041;&#1072;&#1103;&#1085;-1.wav" TargetMode="Externa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40;\&#1054;&#1090;&#1095;&#1105;&#1090;&#1099;\&#1055;&#1088;&#1077;&#1079;&#1077;&#1085;&#1090;&#1072;&#1094;&#1080;&#1103;%20&#1056;&#1091;&#1089;.&#1085;&#1072;&#1088;.&#1080;&#1085;&#1089;&#1090;&#1088;&#1091;&#1084;&#1077;&#1085;&#1090;&#1099;\&#1041;&#1072;&#1103;&#1085;.wav" TargetMode="Externa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40;&#1052;&#1040;\&#1054;&#1090;&#1095;&#1105;&#1090;&#1099;\&#1055;&#1088;&#1077;&#1079;&#1077;&#1085;&#1090;&#1072;&#1094;&#1080;&#1103;%20&#1056;&#1091;&#1089;.&#1085;&#1072;&#1088;.&#1080;&#1085;&#1089;&#1090;&#1088;&#1091;&#1084;&#1077;&#1085;&#1090;&#1099;\&#1043;&#1091;&#1089;&#1083;&#1080;.wav" TargetMode="Externa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40;&#1052;&#1040;\&#1054;&#1090;&#1095;&#1105;&#1090;&#1099;\&#1055;&#1088;&#1077;&#1079;&#1077;&#1085;&#1090;&#1072;&#1094;&#1080;&#1103;%20&#1056;&#1091;&#1089;.&#1085;&#1072;&#1088;.&#1080;&#1085;&#1089;&#1090;&#1088;&#1091;&#1084;&#1077;&#1085;&#1090;&#1099;\&#1058;&#1088;&#1077;&#1097;&#1077;&#1090;&#1082;&#1072;-1.wav" TargetMode="Externa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40;&#1052;&#1040;\&#1054;&#1090;&#1095;&#1105;&#1090;&#1099;\&#1055;&#1088;&#1077;&#1079;&#1077;&#1085;&#1090;&#1072;&#1094;&#1080;&#1103;%20&#1056;&#1091;&#1089;.&#1085;&#1072;&#1088;.&#1080;&#1085;&#1089;&#1090;&#1088;&#1091;&#1084;&#1077;&#1085;&#1090;&#1099;\&#1051;&#1086;&#1078;&#1082;&#1080;.wav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40;\&#1054;&#1090;&#1095;&#1105;&#1090;&#1099;\&#1055;&#1088;&#1077;&#1079;&#1077;&#1085;&#1090;&#1072;&#1094;&#1080;&#1103;%20&#1056;&#1091;&#1089;.&#1085;&#1072;&#1088;.&#1080;&#1085;&#1089;&#1090;&#1088;&#1091;&#1084;&#1077;&#1085;&#1090;&#1099;\&#1050;&#1091;&#1075;&#1080;&#1082;&#1083;&#1099;.wav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40;&#1052;&#1040;\&#1054;&#1090;&#1095;&#1105;&#1090;&#1099;\&#1055;&#1088;&#1077;&#1079;&#1077;&#1085;&#1090;&#1072;&#1094;&#1080;&#1103;%20&#1056;&#1091;&#1089;.&#1085;&#1072;&#1088;.&#1080;&#1085;&#1089;&#1090;&#1088;&#1091;&#1084;&#1077;&#1085;&#1090;&#1099;\&#1041;&#1072;&#1103;&#1085;-1.wav" TargetMode="Externa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40;&#1052;&#1040;\&#1054;&#1090;&#1095;&#1105;&#1090;&#1099;\&#1055;&#1088;&#1077;&#1079;&#1077;&#1085;&#1090;&#1072;&#1094;&#1080;&#1103;%20&#1056;&#1091;&#1089;.&#1085;&#1072;&#1088;.&#1080;&#1085;&#1089;&#1090;&#1088;&#1091;&#1084;&#1077;&#1085;&#1090;&#1099;\&#1060;&#1080;&#1085;&#1072;&#1083;-1.wav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40;\&#1054;&#1090;&#1095;&#1105;&#1090;&#1099;\&#1055;&#1088;&#1077;&#1079;&#1077;&#1085;&#1090;&#1072;&#1094;&#1080;&#1103;%20&#1056;&#1091;&#1089;.&#1085;&#1072;&#1088;.&#1080;&#1085;&#1089;&#1090;&#1088;&#1091;&#1084;&#1077;&#1085;&#1090;&#1099;\&#1050;&#1091;&#1075;&#1080;&#1082;&#1083;&#1099;-2.wav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40;\&#1054;&#1090;&#1095;&#1105;&#1090;&#1099;\&#1055;&#1088;&#1077;&#1079;&#1077;&#1085;&#1090;&#1072;&#1094;&#1080;&#1103;%20&#1056;&#1091;&#1089;.&#1085;&#1072;&#1088;.&#1080;&#1085;&#1089;&#1090;&#1088;&#1091;&#1084;&#1077;&#1085;&#1090;&#1099;\&#1058;&#1088;&#1077;&#1097;&#1077;&#1090;&#1082;&#1072;-1.wav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40;\&#1054;&#1090;&#1095;&#1105;&#1090;&#1099;\&#1055;&#1088;&#1077;&#1079;&#1077;&#1085;&#1090;&#1072;&#1094;&#1080;&#1103;%20&#1056;&#1091;&#1089;.&#1085;&#1072;&#1088;.&#1080;&#1085;&#1089;&#1090;&#1088;&#1091;&#1084;&#1077;&#1085;&#1090;&#1099;\&#1058;&#1088;&#1077;&#1097;&#1077;&#1090;&#1082;&#1072;-2.wav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40;\&#1054;&#1090;&#1095;&#1105;&#1090;&#1099;\&#1055;&#1088;&#1077;&#1079;&#1077;&#1085;&#1090;&#1072;&#1094;&#1080;&#1103;%20&#1056;&#1091;&#1089;.&#1085;&#1072;&#1088;.&#1080;&#1085;&#1089;&#1090;&#1088;&#1091;&#1084;&#1077;&#1085;&#1090;&#1099;\&#1051;&#1086;&#1078;&#1082;&#1080;.wav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40;\&#1054;&#1090;&#1095;&#1105;&#1090;&#1099;\&#1055;&#1088;&#1077;&#1079;&#1077;&#1085;&#1090;&#1072;&#1094;&#1080;&#1103;%20&#1056;&#1091;&#1089;.&#1085;&#1072;&#1088;.&#1080;&#1085;&#1089;&#1090;&#1088;&#1091;&#1084;&#1077;&#1085;&#1090;&#1099;\&#1041;&#1091;&#1073;&#1077;&#1085;&#1094;&#1099;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40;\&#1054;&#1090;&#1095;&#1105;&#1090;&#1099;\&#1055;&#1088;&#1077;&#1079;&#1077;&#1085;&#1090;&#1072;&#1094;&#1080;&#1103;%20&#1056;&#1091;&#1089;.&#1085;&#1072;&#1088;.&#1080;&#1085;&#1089;&#1090;&#1088;&#1091;&#1084;&#1077;&#1085;&#1090;&#1099;\&#1041;&#1091;&#1073;&#1077;&#1085;.wav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40;&#1052;&#1040;\&#1054;&#1090;&#1095;&#1105;&#1090;&#1099;\&#1055;&#1088;&#1077;&#1079;&#1077;&#1085;&#1090;&#1072;&#1094;&#1080;&#1103;%20&#1056;&#1091;&#1089;.&#1085;&#1072;&#1088;.&#1080;&#1085;&#1089;&#1090;&#1088;&#1091;&#1084;&#1077;&#1085;&#1090;&#1099;\&#1057;&#1074;&#1080;&#1089;&#1090;&#1091;&#1083;&#1100;&#1082;&#1072;.wav" TargetMode="Externa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osobiya.ru/NACH_SKOOL/MUZK/N314/images/muzika_p10.jpg"/>
          <p:cNvPicPr>
            <a:picLocks noChangeAspect="1" noChangeArrowheads="1"/>
          </p:cNvPicPr>
          <p:nvPr/>
        </p:nvPicPr>
        <p:blipFill>
          <a:blip r:embed="rId2" cstate="print"/>
          <a:srcRect l="4412" t="15361" r="4412" b="35729"/>
          <a:stretch>
            <a:fillRect/>
          </a:stretch>
        </p:blipFill>
        <p:spPr bwMode="auto">
          <a:xfrm>
            <a:off x="214282" y="2428868"/>
            <a:ext cx="5387640" cy="41502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214290"/>
            <a:ext cx="69294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Народные музыкальные инструменты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00" y="2428868"/>
            <a:ext cx="3571900" cy="4143404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Волога Татьяна Ивановна</a:t>
            </a:r>
          </a:p>
          <a:p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ГБОУ ДОД ДДТ «Юность»</a:t>
            </a: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2014 год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posterlux.ru/new/4/big/muzika_instrumenti/posterlux-muzika_instrumenti-os340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571744"/>
            <a:ext cx="1578476" cy="1214445"/>
          </a:xfrm>
          <a:prstGeom prst="rect">
            <a:avLst/>
          </a:prstGeom>
          <a:noFill/>
        </p:spPr>
      </p:pic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3857620" y="3429000"/>
            <a:ext cx="90963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 Black" pitchFamily="34" charset="0"/>
                <a:cs typeface="Arial" pitchFamily="34" charset="0"/>
              </a:rPr>
              <a:t>КУГИКЛЫ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www.posobiya.ru/NACH_SKOOL/MUZK/N314/images/muzika_p10.jpg"/>
          <p:cNvPicPr/>
          <p:nvPr/>
        </p:nvPicPr>
        <p:blipFill>
          <a:blip r:embed="rId2" cstate="print"/>
          <a:srcRect l="4412" t="79856" r="65311" b="3738"/>
          <a:stretch>
            <a:fillRect/>
          </a:stretch>
        </p:blipFill>
        <p:spPr bwMode="auto">
          <a:xfrm>
            <a:off x="3786182" y="5214950"/>
            <a:ext cx="1785208" cy="1391697"/>
          </a:xfrm>
          <a:prstGeom prst="rect">
            <a:avLst/>
          </a:prstGeom>
          <a:noFill/>
        </p:spPr>
      </p:pic>
      <p:pic>
        <p:nvPicPr>
          <p:cNvPr id="9" name="Picture 4" descr="http://www.posobiya.ru/NACH_SKOOL/MUZK/N314/images/muzika_p10.jpg"/>
          <p:cNvPicPr>
            <a:picLocks noChangeAspect="1" noChangeArrowheads="1"/>
          </p:cNvPicPr>
          <p:nvPr/>
        </p:nvPicPr>
        <p:blipFill>
          <a:blip r:embed="rId2" cstate="print"/>
          <a:srcRect l="34635" t="64271" r="35141" b="19733"/>
          <a:stretch>
            <a:fillRect/>
          </a:stretch>
        </p:blipFill>
        <p:spPr bwMode="auto">
          <a:xfrm>
            <a:off x="3786182" y="3857628"/>
            <a:ext cx="1785950" cy="1357322"/>
          </a:xfrm>
          <a:prstGeom prst="rect">
            <a:avLst/>
          </a:prstGeom>
          <a:noFill/>
        </p:spPr>
      </p:pic>
    </p:spTree>
  </p:cSld>
  <p:clrMapOvr>
    <a:masterClrMapping/>
  </p:clrMapOvr>
  <p:transition advTm="736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2071678"/>
            <a:ext cx="4143372" cy="207170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dirty="0" smtClean="0"/>
              <a:t>древнейший </a:t>
            </a:r>
          </a:p>
          <a:p>
            <a:pPr algn="ctr">
              <a:spcBef>
                <a:spcPts val="0"/>
              </a:spcBef>
              <a:buNone/>
            </a:pPr>
            <a:r>
              <a:rPr lang="ru-RU" dirty="0" smtClean="0"/>
              <a:t>струнный щипковый музыкальный инструмент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500042"/>
            <a:ext cx="2183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Гусли -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8674" name="Picture 2" descr="http://photoshopia.ru/usergallery/data/656/medium/strunny_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5705475" cy="40195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42976" y="4714884"/>
            <a:ext cx="7715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Известен в Беларуси, России, Украины, Литвы, Латвии, Эстонии, Польши, Финляндии и некоторых других европейских стран. Состоит из веера струн, струнодержателя, </a:t>
            </a:r>
            <a:r>
              <a:rPr lang="ru-RU" sz="2400" b="1" dirty="0" err="1" smtClean="0">
                <a:solidFill>
                  <a:srgbClr val="7030A0"/>
                </a:solidFill>
              </a:rPr>
              <a:t>колкового</a:t>
            </a:r>
            <a:r>
              <a:rPr lang="ru-RU" sz="2400" b="1" dirty="0" smtClean="0">
                <a:solidFill>
                  <a:srgbClr val="7030A0"/>
                </a:solidFill>
              </a:rPr>
              <a:t> ряда и резонатора, расположенного под струнами на всю длину струны.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" name="Гусли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3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lender3d.org.ua/forum/contest/iwe/upload/c1f3e8abea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15000" cy="45910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2066" y="500042"/>
            <a:ext cx="2594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Домра -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4642009"/>
            <a:ext cx="5357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Домра состоит из грифа с колками в верхней части и из деревянного корпуса со щитом в нижней. 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Домра является прообразом русской балалайки.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1600200"/>
            <a:ext cx="3500462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старинный русский струнный щипковый музыкальный инструмент. Имеет три (иногда четыре) струны, играют на ней с помощью медиатора. </a:t>
            </a:r>
            <a:endParaRPr lang="ru-RU" dirty="0"/>
          </a:p>
        </p:txBody>
      </p:sp>
      <p:pic>
        <p:nvPicPr>
          <p:cNvPr id="9" name="Домра-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1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5786" y="5429264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Трехструнные домры бывают нескольких видов: пикколо, малая, меццо-сопрановая, альтовая, теноровая, басовая и контрабасовая.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7410" name="Picture 2" descr="http://www.ku-obr.ru/images/d_kol/muz_instr/domra/misc/9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53"/>
            <a:ext cx="7715304" cy="5129636"/>
          </a:xfrm>
          <a:prstGeom prst="rect">
            <a:avLst/>
          </a:prstGeom>
          <a:noFill/>
        </p:spPr>
      </p:pic>
      <p:pic>
        <p:nvPicPr>
          <p:cNvPr id="4" name="Домра-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5720" y="4286256"/>
            <a:ext cx="4786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Корпус склеен из отдельных (6—7) сегментов, головка длинного грифа слегка отогнута назад. Струны металлические На грифе современной балалайки 16—31 металлических ладов.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1428736"/>
            <a:ext cx="3500462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струнный щипковый муз. инструмент с треугольной декой, является одним из муз. символов России. Чаще всего используется для аккомпанемента к частушкам.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2050" name="Picture 2" descr="http://www.marpravda.ru/content/marpravda/pics/news/091110-09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0"/>
            <a:ext cx="4467225" cy="42957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3438" y="500042"/>
            <a:ext cx="3750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Балалайка -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Балалайк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5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vladnews.ru/uploads/2009/10/21/17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191" y="214290"/>
            <a:ext cx="7929618" cy="528641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550070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Используются пять разновидностей балалаек: прима, секунда, альт, бас и контрабас. Из них только прима является сольным, виртуозным инструментом, а за остальными закреплены чисто оркестровые функции: секунда и альт реализуют аккордовый аккомпанемент, а бас и контрабас — функцию баса.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4" name="Балалайка-большая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76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5720" y="4714884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Баян состоит из трёх частей — правого и левого </a:t>
            </a:r>
            <a:r>
              <a:rPr lang="ru-RU" sz="2400" b="1" dirty="0" err="1" smtClean="0">
                <a:solidFill>
                  <a:srgbClr val="7030A0"/>
                </a:solidFill>
              </a:rPr>
              <a:t>полукорпусов</a:t>
            </a:r>
            <a:r>
              <a:rPr lang="ru-RU" sz="2400" b="1" dirty="0" smtClean="0">
                <a:solidFill>
                  <a:srgbClr val="7030A0"/>
                </a:solidFill>
              </a:rPr>
              <a:t>, между которыми находится меховая камера. Звук в баяне возникает за счёт колебания язычков в проемах голосовой планки под воздействием воздушной струи из меховой камеры или в меховую камеру.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428737"/>
            <a:ext cx="4572032" cy="285752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/>
              <a:t>по имени легендарного "</a:t>
            </a:r>
            <a:r>
              <a:rPr lang="ru-RU" sz="2400" dirty="0" err="1" smtClean="0"/>
              <a:t>песнетворца</a:t>
            </a:r>
            <a:r>
              <a:rPr lang="ru-RU" sz="2400" dirty="0" smtClean="0"/>
              <a:t>" </a:t>
            </a:r>
            <a:r>
              <a:rPr lang="ru-RU" sz="2400" dirty="0" err="1" smtClean="0"/>
              <a:t>Бояна</a:t>
            </a:r>
            <a:r>
              <a:rPr lang="ru-RU" sz="2400" dirty="0" smtClean="0"/>
              <a:t> (или Баяна) — русская разновидность ручной гармоники с хроматическим строем. Сконструирован в 1907 мастером Ф. </a:t>
            </a:r>
            <a:r>
              <a:rPr lang="ru-RU" sz="2400" dirty="0" err="1" smtClean="0"/>
              <a:t>Стерликовым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500042"/>
            <a:ext cx="2002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Баян -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580" name="Picture 4" descr="http://i.piccy.info/i7/f2ce0e08fec597e84e0b8a48e8f9ccf3/4-55-2126/61037370/hl5lbqcfhuj4021y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3629025" cy="4171951"/>
          </a:xfrm>
          <a:prstGeom prst="rect">
            <a:avLst/>
          </a:prstGeom>
          <a:noFill/>
        </p:spPr>
      </p:pic>
      <p:pic>
        <p:nvPicPr>
          <p:cNvPr id="7" name="Баян-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1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572140"/>
            <a:ext cx="8786842" cy="92869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7030A0"/>
                </a:solidFill>
              </a:rPr>
              <a:t>Баян используется как сольный инструмент и в составе оркестра рус. нар. инструментов, а также в аккомпанементе пению.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25602" name="Picture 2" descr="http://img0.liveinternet.ru/images/attach/c/2/66/929/66929820_vera7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8"/>
            <a:ext cx="7858180" cy="5238786"/>
          </a:xfrm>
          <a:prstGeom prst="rect">
            <a:avLst/>
          </a:prstGeom>
          <a:noFill/>
        </p:spPr>
      </p:pic>
      <p:pic>
        <p:nvPicPr>
          <p:cNvPr id="4" name="Баян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7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posobiya.ru/NACH_SKOOL/MUZK/N314/images/muzika_p10.jpg"/>
          <p:cNvPicPr>
            <a:picLocks noChangeAspect="1" noChangeArrowheads="1"/>
          </p:cNvPicPr>
          <p:nvPr/>
        </p:nvPicPr>
        <p:blipFill>
          <a:blip r:embed="rId3" cstate="print"/>
          <a:srcRect l="4412" t="48160" r="65548" b="35729"/>
          <a:stretch>
            <a:fillRect/>
          </a:stretch>
        </p:blipFill>
        <p:spPr bwMode="auto">
          <a:xfrm>
            <a:off x="899592" y="1988840"/>
            <a:ext cx="1775048" cy="1367118"/>
          </a:xfrm>
          <a:prstGeom prst="rect">
            <a:avLst/>
          </a:prstGeom>
          <a:noFill/>
        </p:spPr>
      </p:pic>
      <p:pic>
        <p:nvPicPr>
          <p:cNvPr id="6" name="Picture 4" descr="http://www.posobiya.ru/NACH_SKOOL/MUZK/N314/images/muzika_p10.jpg"/>
          <p:cNvPicPr>
            <a:picLocks noChangeAspect="1" noChangeArrowheads="1"/>
          </p:cNvPicPr>
          <p:nvPr/>
        </p:nvPicPr>
        <p:blipFill>
          <a:blip r:embed="rId3" cstate="print"/>
          <a:srcRect l="4412" t="31938" r="65690" b="51939"/>
          <a:stretch>
            <a:fillRect/>
          </a:stretch>
        </p:blipFill>
        <p:spPr bwMode="auto">
          <a:xfrm>
            <a:off x="3779912" y="1988840"/>
            <a:ext cx="1766664" cy="1368152"/>
          </a:xfrm>
          <a:prstGeom prst="rect">
            <a:avLst/>
          </a:prstGeom>
          <a:noFill/>
        </p:spPr>
      </p:pic>
      <p:pic>
        <p:nvPicPr>
          <p:cNvPr id="7" name="Picture 4" descr="http://www.posobiya.ru/NACH_SKOOL/MUZK/N314/images/muzika_p10.jpg"/>
          <p:cNvPicPr>
            <a:picLocks noChangeAspect="1" noChangeArrowheads="1"/>
          </p:cNvPicPr>
          <p:nvPr/>
        </p:nvPicPr>
        <p:blipFill>
          <a:blip r:embed="rId3" cstate="print"/>
          <a:srcRect l="4412" t="16210" r="65832" b="68161"/>
          <a:stretch>
            <a:fillRect/>
          </a:stretch>
        </p:blipFill>
        <p:spPr bwMode="auto">
          <a:xfrm>
            <a:off x="6444208" y="2060848"/>
            <a:ext cx="1758280" cy="1326232"/>
          </a:xfrm>
          <a:prstGeom prst="rect">
            <a:avLst/>
          </a:prstGeom>
          <a:noFill/>
        </p:spPr>
      </p:pic>
      <p:pic>
        <p:nvPicPr>
          <p:cNvPr id="8" name="Гусли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764704"/>
            <a:ext cx="304800" cy="30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1600" y="764704"/>
            <a:ext cx="784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На каком инструменте исполняется данный фрагмент?</a:t>
            </a:r>
          </a:p>
        </p:txBody>
      </p:sp>
      <p:sp>
        <p:nvSpPr>
          <p:cNvPr id="11" name="Улыбающееся лицо 10"/>
          <p:cNvSpPr/>
          <p:nvPr/>
        </p:nvSpPr>
        <p:spPr>
          <a:xfrm>
            <a:off x="3995936" y="4221088"/>
            <a:ext cx="1224136" cy="1008112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6804248" y="4221088"/>
            <a:ext cx="1224136" cy="1008112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1043608" y="4221088"/>
            <a:ext cx="1224136" cy="1008112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posobiya.ru/NACH_SKOOL/MUZK/N314/images/muzika_p10.jpg"/>
          <p:cNvPicPr>
            <a:picLocks noChangeAspect="1" noChangeArrowheads="1"/>
          </p:cNvPicPr>
          <p:nvPr/>
        </p:nvPicPr>
        <p:blipFill>
          <a:blip r:embed="rId3" cstate="print"/>
          <a:srcRect l="34605" t="47756" r="35201" b="34583"/>
          <a:stretch>
            <a:fillRect/>
          </a:stretch>
        </p:blipFill>
        <p:spPr bwMode="auto">
          <a:xfrm>
            <a:off x="3707904" y="1988840"/>
            <a:ext cx="1800200" cy="1512168"/>
          </a:xfrm>
          <a:prstGeom prst="rect">
            <a:avLst/>
          </a:prstGeom>
          <a:noFill/>
        </p:spPr>
      </p:pic>
      <p:pic>
        <p:nvPicPr>
          <p:cNvPr id="4" name="Picture 4" descr="http://www.posobiya.ru/NACH_SKOOL/MUZK/N314/images/muzika_p10.jpg"/>
          <p:cNvPicPr>
            <a:picLocks noChangeAspect="1" noChangeArrowheads="1"/>
          </p:cNvPicPr>
          <p:nvPr/>
        </p:nvPicPr>
        <p:blipFill>
          <a:blip r:embed="rId3" cstate="print"/>
          <a:srcRect l="33373" t="15361" r="34942" b="67667"/>
          <a:stretch>
            <a:fillRect/>
          </a:stretch>
        </p:blipFill>
        <p:spPr bwMode="auto">
          <a:xfrm>
            <a:off x="899592" y="1988840"/>
            <a:ext cx="1872208" cy="14401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764704"/>
            <a:ext cx="7920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На каком инструменте исполняется данный фрагмент?</a:t>
            </a:r>
          </a:p>
        </p:txBody>
      </p:sp>
      <p:sp>
        <p:nvSpPr>
          <p:cNvPr id="7" name="Улыбающееся лицо 6"/>
          <p:cNvSpPr/>
          <p:nvPr/>
        </p:nvSpPr>
        <p:spPr>
          <a:xfrm>
            <a:off x="1043608" y="4221088"/>
            <a:ext cx="1224136" cy="1008112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6804248" y="4221088"/>
            <a:ext cx="1224136" cy="1008112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Трещетка-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836712"/>
            <a:ext cx="304800" cy="304800"/>
          </a:xfrm>
          <a:prstGeom prst="rect">
            <a:avLst/>
          </a:prstGeom>
        </p:spPr>
      </p:pic>
      <p:pic>
        <p:nvPicPr>
          <p:cNvPr id="10" name="Picture 4" descr="http://www.posobiya.ru/NACH_SKOOL/MUZK/N314/images/muzika_p10.jpg"/>
          <p:cNvPicPr>
            <a:picLocks noChangeAspect="1" noChangeArrowheads="1"/>
          </p:cNvPicPr>
          <p:nvPr/>
        </p:nvPicPr>
        <p:blipFill>
          <a:blip r:embed="rId3" cstate="print"/>
          <a:srcRect l="34735" t="31385" r="34800" b="51643"/>
          <a:stretch>
            <a:fillRect/>
          </a:stretch>
        </p:blipFill>
        <p:spPr bwMode="auto">
          <a:xfrm>
            <a:off x="6516216" y="1988840"/>
            <a:ext cx="1800200" cy="1440160"/>
          </a:xfrm>
          <a:prstGeom prst="rect">
            <a:avLst/>
          </a:prstGeom>
          <a:noFill/>
        </p:spPr>
      </p:pic>
      <p:sp>
        <p:nvSpPr>
          <p:cNvPr id="13" name="Улыбающееся лицо 12"/>
          <p:cNvSpPr/>
          <p:nvPr/>
        </p:nvSpPr>
        <p:spPr>
          <a:xfrm>
            <a:off x="3995936" y="4221088"/>
            <a:ext cx="1224136" cy="1008112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Ложки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908720"/>
            <a:ext cx="304800" cy="304800"/>
          </a:xfrm>
          <a:prstGeom prst="rect">
            <a:avLst/>
          </a:prstGeom>
        </p:spPr>
      </p:pic>
      <p:pic>
        <p:nvPicPr>
          <p:cNvPr id="6" name="Picture 4" descr="http://www.posobiya.ru/NACH_SKOOL/MUZK/N314/images/muzika_p10.jpg"/>
          <p:cNvPicPr>
            <a:picLocks noChangeAspect="1" noChangeArrowheads="1"/>
          </p:cNvPicPr>
          <p:nvPr/>
        </p:nvPicPr>
        <p:blipFill>
          <a:blip r:embed="rId4" cstate="print"/>
          <a:srcRect l="34593" t="15361" r="34942" b="67865"/>
          <a:stretch>
            <a:fillRect/>
          </a:stretch>
        </p:blipFill>
        <p:spPr bwMode="auto">
          <a:xfrm>
            <a:off x="6372200" y="1988840"/>
            <a:ext cx="1800200" cy="1423392"/>
          </a:xfrm>
          <a:prstGeom prst="rect">
            <a:avLst/>
          </a:prstGeom>
          <a:noFill/>
        </p:spPr>
      </p:pic>
      <p:sp>
        <p:nvSpPr>
          <p:cNvPr id="8" name="Улыбающееся лицо 7"/>
          <p:cNvSpPr/>
          <p:nvPr/>
        </p:nvSpPr>
        <p:spPr>
          <a:xfrm>
            <a:off x="3923928" y="4293096"/>
            <a:ext cx="1224136" cy="1008112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6804248" y="4365104"/>
            <a:ext cx="1224136" cy="1008112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http://www.posobiya.ru/NACH_SKOOL/MUZK/N314/images/muzika_p10.jpg"/>
          <p:cNvPicPr>
            <a:picLocks noChangeAspect="1" noChangeArrowheads="1"/>
          </p:cNvPicPr>
          <p:nvPr/>
        </p:nvPicPr>
        <p:blipFill>
          <a:blip r:embed="rId4" cstate="print"/>
          <a:srcRect l="4412" t="47608" r="65123" b="35729"/>
          <a:stretch>
            <a:fillRect/>
          </a:stretch>
        </p:blipFill>
        <p:spPr bwMode="auto">
          <a:xfrm>
            <a:off x="3635896" y="1988840"/>
            <a:ext cx="1800200" cy="1413974"/>
          </a:xfrm>
          <a:prstGeom prst="rect">
            <a:avLst/>
          </a:prstGeom>
          <a:noFill/>
        </p:spPr>
      </p:pic>
      <p:pic>
        <p:nvPicPr>
          <p:cNvPr id="14" name="Picture 4" descr="http://www.posobiya.ru/NACH_SKOOL/MUZK/N314/images/muzika_p10.jpg"/>
          <p:cNvPicPr>
            <a:picLocks noChangeAspect="1" noChangeArrowheads="1"/>
          </p:cNvPicPr>
          <p:nvPr/>
        </p:nvPicPr>
        <p:blipFill>
          <a:blip r:embed="rId4" cstate="print"/>
          <a:srcRect l="34877" t="47608" r="35876" b="35729"/>
          <a:stretch>
            <a:fillRect/>
          </a:stretch>
        </p:blipFill>
        <p:spPr bwMode="auto">
          <a:xfrm>
            <a:off x="899592" y="1916832"/>
            <a:ext cx="1728192" cy="1413974"/>
          </a:xfrm>
          <a:prstGeom prst="rect">
            <a:avLst/>
          </a:prstGeom>
          <a:noFill/>
        </p:spPr>
      </p:pic>
      <p:sp>
        <p:nvSpPr>
          <p:cNvPr id="15" name="Улыбающееся лицо 14"/>
          <p:cNvSpPr/>
          <p:nvPr/>
        </p:nvSpPr>
        <p:spPr>
          <a:xfrm>
            <a:off x="1187624" y="4293096"/>
            <a:ext cx="1224136" cy="1008112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71600" y="764704"/>
            <a:ext cx="784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На каком инструменте исполняется данный фрагмент?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posterlux.ru/new/4/big/muzika_instrumenti/posterlux-muzika_instrumenti-os34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1600200"/>
            <a:ext cx="3500462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/>
              <a:t>духовой музыкальный инструмент, русская разновидность </a:t>
            </a:r>
            <a:r>
              <a:rPr lang="ru-RU" dirty="0" err="1"/>
              <a:t>многоствольчатой</a:t>
            </a:r>
            <a:r>
              <a:rPr lang="ru-RU" dirty="0"/>
              <a:t> флейты, известной </a:t>
            </a:r>
            <a:r>
              <a:rPr lang="ru-RU" dirty="0" smtClean="0"/>
              <a:t>под </a:t>
            </a:r>
            <a:r>
              <a:rPr lang="ru-RU" dirty="0"/>
              <a:t>названием «флейта Пана».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500042"/>
            <a:ext cx="3083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Кугиклы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Кугиклы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4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osobiya.ru/NACH_SKOOL/MUZK/N314/images/muzika_p10.jpg"/>
          <p:cNvPicPr/>
          <p:nvPr/>
        </p:nvPicPr>
        <p:blipFill>
          <a:blip r:embed="rId3" cstate="print"/>
          <a:srcRect l="4412" t="79856" r="65311" b="3738"/>
          <a:stretch>
            <a:fillRect/>
          </a:stretch>
        </p:blipFill>
        <p:spPr bwMode="auto">
          <a:xfrm>
            <a:off x="3563888" y="1988840"/>
            <a:ext cx="1785208" cy="1463705"/>
          </a:xfrm>
          <a:prstGeom prst="rect">
            <a:avLst/>
          </a:prstGeom>
          <a:noFill/>
        </p:spPr>
      </p:pic>
      <p:pic>
        <p:nvPicPr>
          <p:cNvPr id="3" name="Picture 4" descr="http://www.posobiya.ru/NACH_SKOOL/MUZK/N314/images/muzika_p10.jpg"/>
          <p:cNvPicPr>
            <a:picLocks noChangeAspect="1" noChangeArrowheads="1"/>
          </p:cNvPicPr>
          <p:nvPr/>
        </p:nvPicPr>
        <p:blipFill>
          <a:blip r:embed="rId3" cstate="print"/>
          <a:srcRect l="4412" t="31938" r="65690" b="51939"/>
          <a:stretch>
            <a:fillRect/>
          </a:stretch>
        </p:blipFill>
        <p:spPr bwMode="auto">
          <a:xfrm>
            <a:off x="785635" y="1916832"/>
            <a:ext cx="1952629" cy="1512168"/>
          </a:xfrm>
          <a:prstGeom prst="rect">
            <a:avLst/>
          </a:prstGeom>
          <a:noFill/>
        </p:spPr>
      </p:pic>
      <p:pic>
        <p:nvPicPr>
          <p:cNvPr id="5" name="Picture 4" descr="http://www.posobiya.ru/NACH_SKOOL/MUZK/N314/images/muzika_p10.jpg"/>
          <p:cNvPicPr>
            <a:picLocks noChangeAspect="1" noChangeArrowheads="1"/>
          </p:cNvPicPr>
          <p:nvPr/>
        </p:nvPicPr>
        <p:blipFill>
          <a:blip r:embed="rId3" cstate="print"/>
          <a:srcRect l="33070" t="31390" r="35246" b="50789"/>
          <a:stretch>
            <a:fillRect/>
          </a:stretch>
        </p:blipFill>
        <p:spPr bwMode="auto">
          <a:xfrm>
            <a:off x="6300192" y="1988840"/>
            <a:ext cx="1872208" cy="15121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764704"/>
            <a:ext cx="784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На каком инструменте исполняется данный фрагмент?</a:t>
            </a:r>
          </a:p>
        </p:txBody>
      </p:sp>
      <p:pic>
        <p:nvPicPr>
          <p:cNvPr id="7" name="Баян-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836712"/>
            <a:ext cx="304800" cy="304800"/>
          </a:xfrm>
          <a:prstGeom prst="rect">
            <a:avLst/>
          </a:prstGeom>
        </p:spPr>
      </p:pic>
      <p:sp>
        <p:nvSpPr>
          <p:cNvPr id="8" name="Улыбающееся лицо 7"/>
          <p:cNvSpPr/>
          <p:nvPr/>
        </p:nvSpPr>
        <p:spPr>
          <a:xfrm>
            <a:off x="1115616" y="4077072"/>
            <a:ext cx="1224136" cy="1008112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6732240" y="4149080"/>
            <a:ext cx="1224136" cy="1008112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3923928" y="4149080"/>
            <a:ext cx="1224136" cy="1008112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14282" y="285728"/>
            <a:ext cx="8715436" cy="50006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Использованные ресурсы: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5429264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5. </a:t>
            </a:r>
            <a:r>
              <a:rPr lang="en-US" sz="3200" u="sng" dirty="0" smtClean="0">
                <a:solidFill>
                  <a:srgbClr val="0070C0"/>
                </a:solidFill>
              </a:rPr>
              <a:t>http://nova.rambler.ru</a:t>
            </a:r>
            <a:r>
              <a:rPr lang="ru-RU" sz="3200" u="sng" dirty="0" smtClean="0">
                <a:solidFill>
                  <a:srgbClr val="0070C0"/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– концерт </a:t>
            </a:r>
            <a:r>
              <a:rPr lang="ru-RU" sz="3200" dirty="0" smtClean="0">
                <a:solidFill>
                  <a:srgbClr val="7030A0"/>
                </a:solidFill>
              </a:rPr>
              <a:t>оркестра</a:t>
            </a:r>
            <a:endParaRPr lang="ru-RU" sz="3200" dirty="0" smtClean="0">
              <a:solidFill>
                <a:srgbClr val="7030A0"/>
              </a:solidFill>
            </a:endParaRPr>
          </a:p>
          <a:p>
            <a:r>
              <a:rPr lang="ru-RU" sz="3200" dirty="0" smtClean="0">
                <a:solidFill>
                  <a:srgbClr val="7030A0"/>
                </a:solidFill>
              </a:rPr>
              <a:t>    народных </a:t>
            </a:r>
            <a:r>
              <a:rPr lang="ru-RU" sz="3200" dirty="0" smtClean="0">
                <a:solidFill>
                  <a:srgbClr val="7030A0"/>
                </a:solidFill>
              </a:rPr>
              <a:t>инструментов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4357694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4. </a:t>
            </a:r>
            <a:r>
              <a:rPr lang="en-US" sz="3200" u="sng" dirty="0" smtClean="0">
                <a:solidFill>
                  <a:srgbClr val="0070C0"/>
                </a:solidFill>
              </a:rPr>
              <a:t>www.youtube.com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– игра на народных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    музыкальных инструментах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3214686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3.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  <a:r>
              <a:rPr lang="en-US" sz="3200" u="sng" dirty="0" smtClean="0">
                <a:solidFill>
                  <a:srgbClr val="0070C0"/>
                </a:solidFill>
              </a:rPr>
              <a:t>http://yandex.ru/video</a:t>
            </a:r>
            <a:r>
              <a:rPr lang="ru-RU" sz="3200" dirty="0" smtClean="0">
                <a:solidFill>
                  <a:srgbClr val="7030A0"/>
                </a:solidFill>
              </a:rPr>
              <a:t> – игра на народных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    музыкальных инструментах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000240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2. </a:t>
            </a:r>
            <a:r>
              <a:rPr lang="en-US" sz="3200" u="sng" dirty="0" smtClean="0">
                <a:solidFill>
                  <a:srgbClr val="0070C0"/>
                </a:solidFill>
              </a:rPr>
              <a:t>http://images.yandex.ru</a:t>
            </a:r>
            <a:r>
              <a:rPr lang="ru-RU" sz="3200" u="sng" dirty="0" smtClean="0">
                <a:solidFill>
                  <a:srgbClr val="0070C0"/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–  фото народных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    музыкальных инструментов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928670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1. </a:t>
            </a:r>
            <a:r>
              <a:rPr lang="en-US" sz="3200" u="sng" dirty="0" smtClean="0">
                <a:solidFill>
                  <a:srgbClr val="0070C0"/>
                </a:solidFill>
              </a:rPr>
              <a:t>http://ru.wikipedia.org</a:t>
            </a:r>
            <a:r>
              <a:rPr lang="ru-RU" sz="3200" u="sng" dirty="0" smtClean="0">
                <a:solidFill>
                  <a:srgbClr val="0070C0"/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– народные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    музыкальные инструменты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15338" y="50004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1" name="Финал-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3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2" presetClass="entr" presetSubtype="2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2976" y="857232"/>
            <a:ext cx="692948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Прозвучал отрывок из</a:t>
            </a:r>
          </a:p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Концерта ля минор</a:t>
            </a:r>
          </a:p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Антонио </a:t>
            </a:r>
            <a:r>
              <a:rPr lang="ru-RU" sz="4400" dirty="0" err="1" smtClean="0">
                <a:solidFill>
                  <a:srgbClr val="7030A0"/>
                </a:solidFill>
              </a:rPr>
              <a:t>Вивальди</a:t>
            </a:r>
            <a:endParaRPr lang="ru-RU" sz="4400" dirty="0" smtClean="0">
              <a:solidFill>
                <a:srgbClr val="7030A0"/>
              </a:solidFill>
            </a:endParaRPr>
          </a:p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в исполнении оркестра народных инструментов</a:t>
            </a:r>
            <a:endParaRPr lang="it-IT" sz="4400" dirty="0" smtClean="0">
              <a:solidFill>
                <a:srgbClr val="7030A0"/>
              </a:solidFill>
            </a:endParaRPr>
          </a:p>
          <a:p>
            <a:pPr algn="ctr"/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7364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2976" y="2214554"/>
            <a:ext cx="692948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736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1600201"/>
            <a:ext cx="3643338" cy="375762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представляют </a:t>
            </a:r>
            <a:r>
              <a:rPr lang="ru-RU" dirty="0"/>
              <a:t>собой набор пустотелых трубок различной длины и диаметра с открытым верхним концом и закрытым нижним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500042"/>
            <a:ext cx="3083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Кугиклы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2" name="Picture 2" descr="http://sunday-school.ucoz.ru/_ph/10/2/791706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028373" cy="41433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4500570"/>
            <a:ext cx="5429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Изготавливался обычно из стеблей куги (камыша), тростника, бамбука и т. д. Комплект </a:t>
            </a:r>
            <a:r>
              <a:rPr lang="ru-RU" sz="2400" b="1" dirty="0" err="1" smtClean="0">
                <a:solidFill>
                  <a:srgbClr val="7030A0"/>
                </a:solidFill>
              </a:rPr>
              <a:t>кугикл</a:t>
            </a:r>
            <a:r>
              <a:rPr lang="ru-RU" sz="2400" b="1" dirty="0" smtClean="0">
                <a:solidFill>
                  <a:srgbClr val="7030A0"/>
                </a:solidFill>
              </a:rPr>
              <a:t> обычно состоит 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из 3—5 трубок одинакового диаметра, но разной длины.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8" name="Кугиклы-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7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5720" y="4642009"/>
            <a:ext cx="5357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Состоит </a:t>
            </a:r>
            <a:r>
              <a:rPr lang="ru-RU" sz="2400" b="1" dirty="0">
                <a:solidFill>
                  <a:srgbClr val="7030A0"/>
                </a:solidFill>
              </a:rPr>
              <a:t>из набора </a:t>
            </a:r>
            <a:r>
              <a:rPr lang="ru-RU" sz="2400" b="1" dirty="0" smtClean="0">
                <a:solidFill>
                  <a:srgbClr val="7030A0"/>
                </a:solidFill>
              </a:rPr>
              <a:t>тонких </a:t>
            </a:r>
            <a:r>
              <a:rPr lang="ru-RU" sz="2400" b="1" dirty="0">
                <a:solidFill>
                  <a:srgbClr val="7030A0"/>
                </a:solidFill>
              </a:rPr>
              <a:t>дощечек (обычно дубовых) длиной 16 - 18 см. Они соединяются между собой плотной верёвкой, продетой в отверстия верхней части дощечек.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1600200"/>
            <a:ext cx="3500462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/>
              <a:t>народный музыкальный инструмент, </a:t>
            </a:r>
            <a:r>
              <a:rPr lang="ru-RU" dirty="0" smtClean="0"/>
              <a:t>заменяющий </a:t>
            </a:r>
            <a:r>
              <a:rPr lang="ru-RU" dirty="0"/>
              <a:t>хлопки в ладоши.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500042"/>
            <a:ext cx="3411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Трещётка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458" name="Picture 2" descr="http://z2.d.sdska.ru/2-z2-cd655927-659b-4413-bbcd-597c4f038c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5435990" cy="3714776"/>
          </a:xfrm>
          <a:prstGeom prst="rect">
            <a:avLst/>
          </a:prstGeom>
          <a:noFill/>
        </p:spPr>
      </p:pic>
      <p:pic>
        <p:nvPicPr>
          <p:cNvPr id="7" name="Трещетка-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4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7158" y="5143512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7030A0"/>
                </a:solidFill>
              </a:rPr>
              <a:t>другая конструкция </a:t>
            </a:r>
            <a:r>
              <a:rPr lang="ru-RU" sz="2400" b="1" dirty="0" err="1">
                <a:solidFill>
                  <a:srgbClr val="7030A0"/>
                </a:solidFill>
              </a:rPr>
              <a:t>трещетки</a:t>
            </a:r>
            <a:r>
              <a:rPr lang="ru-RU" sz="2400" b="1" dirty="0">
                <a:solidFill>
                  <a:srgbClr val="7030A0"/>
                </a:solidFill>
              </a:rPr>
              <a:t> - прямоугольный ящичек с помещённым внутри деревянным зубчатым колесом, прикреплённым к маленькой рукоятке.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8436" name="Picture 4" descr="http://www.musicfreedom.ru/uploads/images/catalog/products/view/16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4786346" cy="4786346"/>
          </a:xfrm>
          <a:prstGeom prst="rect">
            <a:avLst/>
          </a:prstGeom>
          <a:noFill/>
        </p:spPr>
      </p:pic>
      <p:pic>
        <p:nvPicPr>
          <p:cNvPr id="18438" name="Picture 6" descr="http://snegiri40.ru/files/products/1852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4315" y="857232"/>
            <a:ext cx="3889685" cy="3643338"/>
          </a:xfrm>
          <a:prstGeom prst="rect">
            <a:avLst/>
          </a:prstGeom>
          <a:noFill/>
        </p:spPr>
      </p:pic>
      <p:pic>
        <p:nvPicPr>
          <p:cNvPr id="10" name="Трещетка-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2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4437112"/>
            <a:ext cx="504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Обычно один исполнитель использует три ложки, две из которых закладываются между пальцами левой руки, а третья берётся в правую.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2132856"/>
            <a:ext cx="367240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Звук извлекается путём ударения друг о друга задних сторон черпаков. Тембр звука зависит от способа </a:t>
            </a:r>
            <a:r>
              <a:rPr lang="ru-RU" dirty="0" err="1" smtClean="0"/>
              <a:t>звуко-извлечения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482" name="Picture 2" descr="http://festival.1september.ru/articles/620744/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5005221" cy="37643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8064" y="404664"/>
            <a:ext cx="39959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Деревянные ложки -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Ложки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2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600200"/>
            <a:ext cx="4143372" cy="50435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/>
              <a:t> небольшая металлическая погремушка (колокольчик); представляет собой полый шарик с маленьким цельным шариком (несколькими шариками) внутри.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500042"/>
            <a:ext cx="3237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Бубенцы -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://www.rebenok-umnik.ru/published/publicdata/REBENOKNEW/attachments/SC/products_pictures/Bubency_15_sm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10000" cy="3086101"/>
          </a:xfrm>
          <a:prstGeom prst="rect">
            <a:avLst/>
          </a:prstGeom>
          <a:noFill/>
        </p:spPr>
      </p:pic>
      <p:pic>
        <p:nvPicPr>
          <p:cNvPr id="1028" name="Picture 4" descr="http://www.rebenok-umnik.ru/published/publicdata/REBENOKNEW/attachments/SC/products_pictures/Bubency_1_en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00372"/>
            <a:ext cx="5143504" cy="3857628"/>
          </a:xfrm>
          <a:prstGeom prst="rect">
            <a:avLst/>
          </a:prstGeom>
          <a:noFill/>
        </p:spPr>
      </p:pic>
      <p:pic>
        <p:nvPicPr>
          <p:cNvPr id="9" name="Бубенцы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2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600200"/>
            <a:ext cx="4143372" cy="50435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/>
              <a:t>ударный музыкальный инструмент неопределённой высоты звучания, к ободу бубнов подвешены металлические колокольчики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500042"/>
            <a:ext cx="2354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Бубен -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7652" name="Picture 4" descr="http://www.sinkopa.ru/images/dictionary/bub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643190"/>
            <a:ext cx="4214810" cy="4214810"/>
          </a:xfrm>
          <a:prstGeom prst="rect">
            <a:avLst/>
          </a:prstGeom>
          <a:noFill/>
        </p:spPr>
      </p:pic>
      <p:pic>
        <p:nvPicPr>
          <p:cNvPr id="27650" name="Picture 2" descr="http://notoboz.ru/uploads/posts/2009-02/1235419671_bub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0"/>
            <a:ext cx="2200275" cy="2638426"/>
          </a:xfrm>
          <a:prstGeom prst="rect">
            <a:avLst/>
          </a:prstGeom>
          <a:noFill/>
        </p:spPr>
      </p:pic>
      <p:pic>
        <p:nvPicPr>
          <p:cNvPr id="8" name="Бубен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715404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5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n-za-dnem.ru/big-files/Gal/project/images/p4_svis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4929190" cy="39548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357298"/>
            <a:ext cx="4857752" cy="407196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/>
              <a:t>Народный музыкальный инструмент. Использовали как магические инструменты для вызывания дождя,  ветра и отпугивания нечистой силы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500042"/>
            <a:ext cx="394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Свистульки -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5429264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Делаются из глины, дерева. В ряде свистулек по ходу воздушного канала просверливают дырочки, превращая их в некое подобие дудочки-жалейки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" name="Свистульк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5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627</Words>
  <Application>Microsoft Office PowerPoint</Application>
  <PresentationFormat>Экран (4:3)</PresentationFormat>
  <Paragraphs>65</Paragraphs>
  <Slides>23</Slides>
  <Notes>0</Notes>
  <HiddenSlides>0</HiddenSlides>
  <MMClips>20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Народные музыкальные инструменты</dc:title>
  <dc:creator>Волога</dc:creator>
  <cp:lastModifiedBy>Волога</cp:lastModifiedBy>
  <cp:revision>88</cp:revision>
  <dcterms:created xsi:type="dcterms:W3CDTF">2014-01-05T08:33:05Z</dcterms:created>
  <dcterms:modified xsi:type="dcterms:W3CDTF">2014-02-25T20:21:04Z</dcterms:modified>
</cp:coreProperties>
</file>