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8" r:id="rId21"/>
    <p:sldId id="280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1)Что </a:t>
            </a:r>
            <a:r>
              <a:rPr lang="ru-RU" sz="2000" dirty="0"/>
              <a:t>такое мораль и что такое нравственность ?</a:t>
            </a:r>
          </a:p>
        </c:rich>
      </c:tx>
      <c:layout>
        <c:manualLayout>
          <c:xMode val="edge"/>
          <c:yMode val="edge"/>
          <c:x val="0.15049618380651911"/>
          <c:y val="5.3807580701955904E-2"/>
        </c:manualLayout>
      </c:layout>
      <c:overlay val="0"/>
      <c:spPr>
        <a:noFill/>
        <a:ln>
          <a:noFill/>
        </a:ln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 такое мораль и что такое нравственность ?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91% Знают , что такое нравственность и мораль ,</c:v>
                </c:pt>
                <c:pt idx="1">
                  <c:v>9% ничего не ответили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8663443913773081"/>
          <c:y val="0.31819502700048968"/>
          <c:w val="0.30352949528849887"/>
          <c:h val="0.5628401168254966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2)В </a:t>
            </a:r>
            <a:r>
              <a:rPr lang="ru-RU" dirty="0"/>
              <a:t>чем отличие морали от нравственности?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чем отличие морали от нравственности?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70% написали правильно</c:v>
                </c:pt>
                <c:pt idx="1">
                  <c:v>5% написали, но неправильно</c:v>
                </c:pt>
                <c:pt idx="2">
                  <c:v>25% не знают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5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3) Считаете ли вы , что </a:t>
            </a:r>
            <a:r>
              <a:rPr lang="ru-RU" dirty="0" smtClean="0"/>
              <a:t>мораль </a:t>
            </a:r>
            <a:r>
              <a:rPr lang="ru-RU" dirty="0"/>
              <a:t>и нравственность идентичны? Объясните.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3) Считаете ли вы , что мраль и нравственность идентичны? Объясните.</c:v>
                </c:pt>
              </c:strCache>
            </c:strRef>
          </c:tx>
          <c:explosion val="25"/>
          <c:dPt>
            <c:idx val="0"/>
            <c:bubble3D val="0"/>
            <c:explosion val="20"/>
          </c:dPt>
          <c:dPt>
            <c:idx val="1"/>
            <c:bubble3D val="0"/>
            <c:explosion val="19"/>
          </c:dPt>
          <c:cat>
            <c:strRef>
              <c:f>Лист1!$A$2:$A$4</c:f>
              <c:strCache>
                <c:ptCount val="3"/>
                <c:pt idx="0">
                  <c:v>43% ответили все правильно</c:v>
                </c:pt>
                <c:pt idx="1">
                  <c:v>15% ответили с  ошибками</c:v>
                </c:pt>
                <c:pt idx="2">
                  <c:v>42% вообще не ответили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</c:v>
                </c:pt>
                <c:pt idx="1">
                  <c:v>15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4)Объясните </a:t>
            </a:r>
            <a:r>
              <a:rPr lang="ru-RU" dirty="0"/>
              <a:t>, что вы знаете о толерантности, </a:t>
            </a:r>
            <a:r>
              <a:rPr lang="ru-RU" dirty="0" err="1"/>
              <a:t>эмпатии</a:t>
            </a:r>
            <a:r>
              <a:rPr lang="ru-RU" dirty="0"/>
              <a:t> 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Объясните , что вы знаете о толерантности, эмпатии ?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81% знают</c:v>
                </c:pt>
                <c:pt idx="1">
                  <c:v>19% не знают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5)Сформулируйте</a:t>
            </a:r>
            <a:r>
              <a:rPr lang="ru-RU" dirty="0"/>
              <a:t>, что такое гуманизм ?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Сформулируйте, что такое гуманизм ?</c:v>
                </c:pt>
              </c:strCache>
            </c:strRef>
          </c:tx>
          <c:explosion val="23"/>
          <c:cat>
            <c:strRef>
              <c:f>Лист1!$A$2:$A$3</c:f>
              <c:strCache>
                <c:ptCount val="2"/>
                <c:pt idx="0">
                  <c:v>86% знают</c:v>
                </c:pt>
                <c:pt idx="1">
                  <c:v>14% не знают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6)Считаете </a:t>
            </a:r>
            <a:r>
              <a:rPr lang="ru-RU" dirty="0"/>
              <a:t>ли вы, что человек нравственный ценен для общества? Объясните почему.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Считаете ли вы, что человек нравственный ценен для общества? Объясните почему.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56% сказали да и объяснили</c:v>
                </c:pt>
                <c:pt idx="1">
                  <c:v>30% сказали просто да</c:v>
                </c:pt>
                <c:pt idx="2">
                  <c:v>14% вообще ничего не написали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</c:v>
                </c:pt>
                <c:pt idx="1">
                  <c:v>30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mtClean="0"/>
              <a:t>7)Являются </a:t>
            </a:r>
            <a:r>
              <a:rPr lang="ru-RU"/>
              <a:t>по-вашему, моральные нормы обязательными для современного молодого человека? </a:t>
            </a:r>
            <a:r>
              <a:rPr lang="ru-RU" dirty="0"/>
              <a:t>Объясните почему.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101004244859448E-3"/>
          <c:y val="0.20314676276269561"/>
          <c:w val="0.66783597669259465"/>
          <c:h val="0.765777464961542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Являются по-вашему, моральные нормы обязательными для современного молодого человека? Объясните почему.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49% сказали да и объяснили</c:v>
                </c:pt>
                <c:pt idx="1">
                  <c:v>15% сказали просто да</c:v>
                </c:pt>
                <c:pt idx="2">
                  <c:v>36% вообще ничего не написали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</c:v>
                </c:pt>
                <c:pt idx="1">
                  <c:v>15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D9D8C-4AA0-4CCA-96BA-16C49F1D5DE6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2CB16-D282-4DF8-9A1B-38D12ACCCC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8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2CB16-D282-4DF8-9A1B-38D12ACCCCF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7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DA4E53-C728-4B3A-A6FD-45637B2D9C13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CEBE028-5E3E-45A1-8D5C-337B62B91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cap="all" dirty="0">
                <a:effectLst/>
              </a:rPr>
              <a:t>НАУЧНО - ИССЛЕДОВАТЕЛЬСКАЯ РАБОТА ПО ТЕМЕ: </a:t>
            </a:r>
            <a:r>
              <a:rPr lang="ru-RU" sz="3200" dirty="0">
                <a:effectLst/>
              </a:rPr>
              <a:t>Историческое развитие </a:t>
            </a:r>
            <a:r>
              <a:rPr lang="ru-RU" sz="3200" dirty="0" smtClean="0">
                <a:effectLst/>
              </a:rPr>
              <a:t>нравственности.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dirty="0">
                <a:effectLst/>
              </a:rPr>
              <a:t>Осипенко Юлия «11А» </a:t>
            </a:r>
            <a:r>
              <a:rPr lang="ru-RU" sz="4000" dirty="0" smtClean="0">
                <a:effectLst/>
              </a:rPr>
              <a:t>класс.</a:t>
            </a:r>
          </a:p>
          <a:p>
            <a:r>
              <a:rPr lang="ru-RU" sz="4000" dirty="0"/>
              <a:t>Научный </a:t>
            </a:r>
            <a:r>
              <a:rPr lang="ru-RU" sz="4000" dirty="0" smtClean="0"/>
              <a:t>руководитель,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учитель </a:t>
            </a:r>
            <a:r>
              <a:rPr lang="ru-RU" sz="4000" dirty="0" smtClean="0"/>
              <a:t>обществознания,</a:t>
            </a:r>
            <a:r>
              <a:rPr lang="ru-RU" sz="4000" dirty="0" smtClean="0">
                <a:effectLst/>
              </a:rPr>
              <a:t> </a:t>
            </a:r>
          </a:p>
          <a:p>
            <a:r>
              <a:rPr lang="ru-RU" sz="4000" dirty="0" smtClean="0">
                <a:effectLst/>
              </a:rPr>
              <a:t>Мананников Александр Викторович.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7391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/>
              <a:t>Советская система нравственности может быть представлена как </a:t>
            </a:r>
            <a:r>
              <a:rPr lang="ru-RU" sz="1900" u="sng" dirty="0"/>
              <a:t>разновидность нравственности </a:t>
            </a:r>
            <a:r>
              <a:rPr lang="ru-RU" sz="1900" u="sng" dirty="0" err="1"/>
              <a:t>modernity</a:t>
            </a:r>
            <a:r>
              <a:rPr lang="ru-RU" sz="1900" dirty="0"/>
              <a:t> при сохранении многих элементов традиционной нравственности. Поэтому в</a:t>
            </a:r>
            <a:r>
              <a:rPr lang="ru-RU" sz="1900" b="1" dirty="0"/>
              <a:t> </a:t>
            </a:r>
            <a:r>
              <a:rPr lang="ru-RU" sz="1900" dirty="0"/>
              <a:t>нравах советского общества можно выделить </a:t>
            </a:r>
            <a:r>
              <a:rPr lang="ru-RU" sz="1900" u="sng" dirty="0"/>
              <a:t>следующие составляющие</a:t>
            </a:r>
            <a:r>
              <a:rPr lang="ru-RU" sz="1900" dirty="0"/>
              <a:t>:</a:t>
            </a:r>
            <a:br>
              <a:rPr lang="ru-RU" sz="1900" dirty="0"/>
            </a:br>
            <a:r>
              <a:rPr lang="ru-RU" sz="1900" dirty="0" smtClean="0"/>
              <a:t>Образцы</a:t>
            </a:r>
            <a:r>
              <a:rPr lang="ru-RU" sz="1900" dirty="0"/>
              <a:t> </a:t>
            </a:r>
            <a:r>
              <a:rPr lang="ru-RU" sz="1900" u="sng" dirty="0"/>
              <a:t>традиционной </a:t>
            </a:r>
            <a:r>
              <a:rPr lang="ru-RU" sz="1900" u="sng" dirty="0" smtClean="0"/>
              <a:t>нравственности</a:t>
            </a:r>
            <a:r>
              <a:rPr lang="ru-RU" sz="1900" dirty="0" smtClean="0"/>
              <a:t>: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/>
              <a:t>По способу регуляции советская мораль соответствовала критериям </a:t>
            </a:r>
            <a:r>
              <a:rPr lang="ru-RU" dirty="0" err="1" smtClean="0"/>
              <a:t>modernity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/>
              <a:t>Пролетарский нравственный </a:t>
            </a:r>
            <a:r>
              <a:rPr lang="ru-RU" dirty="0" smtClean="0"/>
              <a:t>образец.</a:t>
            </a:r>
          </a:p>
          <a:p>
            <a:pPr marL="514350" indent="-514350">
              <a:buFont typeface="+mj-lt"/>
              <a:buAutoNum type="romanUcPeriod"/>
            </a:pPr>
            <a:r>
              <a:rPr lang="ru-RU" dirty="0"/>
              <a:t>Марксистско-ленинская </a:t>
            </a:r>
            <a:r>
              <a:rPr lang="ru-RU" dirty="0" smtClean="0"/>
              <a:t>идеология.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/>
              <a:t>Нравственность </a:t>
            </a:r>
            <a:r>
              <a:rPr lang="ru-RU" sz="4800" dirty="0" err="1"/>
              <a:t>modernity</a:t>
            </a:r>
            <a:r>
              <a:rPr lang="ru-RU" sz="4800" dirty="0"/>
              <a:t>. Мораль советского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187515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260648"/>
            <a:ext cx="8820472" cy="6264696"/>
          </a:xfrm>
        </p:spPr>
        <p:txBody>
          <a:bodyPr>
            <a:normAutofit fontScale="62500" lnSpcReduction="20000"/>
          </a:bodyPr>
          <a:lstStyle/>
          <a:p>
            <a:r>
              <a:rPr lang="ru-RU" sz="2600" b="1" u="sng" dirty="0"/>
              <a:t>Достижениями советской морали</a:t>
            </a:r>
            <a:r>
              <a:rPr lang="ru-RU" sz="2600" b="1" dirty="0"/>
              <a:t> можно считать:</a:t>
            </a:r>
            <a:br>
              <a:rPr lang="ru-RU" sz="2600" b="1" dirty="0"/>
            </a:br>
            <a:endParaRPr lang="ru-RU" sz="2600" b="1" dirty="0"/>
          </a:p>
          <a:p>
            <a:pPr marL="571500" lvl="0" indent="-571500">
              <a:buFont typeface="+mj-lt"/>
              <a:buAutoNum type="romanUcPeriod"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высокое чувство долга, которое позволяло преодолевать личные склонности и внешние препятствия во имя нравственных целей;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наличие нравственного идеала (коммунизм), предполагающего реализацию в земной жизни;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неэгоистическую и бескорыстную мотивацию поступков;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общечеловеческую ориентацию.</a:t>
            </a:r>
          </a:p>
          <a:p>
            <a:r>
              <a:rPr lang="ru-RU" sz="2600" dirty="0"/>
              <a:t/>
            </a:r>
            <a:br>
              <a:rPr lang="ru-RU" sz="2600" dirty="0"/>
            </a:br>
            <a:r>
              <a:rPr lang="ru-RU" sz="2600" b="1" u="sng" dirty="0"/>
              <a:t>Недостатки советской морали</a:t>
            </a:r>
            <a:r>
              <a:rPr lang="ru-RU" sz="2600" b="1" dirty="0"/>
              <a:t> являются оборотной стороной ее достоинств и неотделимы от них: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  <a:p>
            <a:pPr marL="571500" lvl="0" indent="-571500">
              <a:buFont typeface="+mj-lt"/>
              <a:buAutoNum type="romanUcPeriod"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смешивание собственно морального идеала с социально-политическим мешало проверять, морален ли сам политический идеал;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попытки осуществлять моральную регуляцию с помощью политических механизмов и социальных институтов (партийных организаций, собраний трудового коллектива, товарищеских судов, профсоюзных комитетов), разрушали моральную </a:t>
            </a:r>
            <a:r>
              <a:rPr lang="ru-RU" sz="2600" dirty="0" err="1"/>
              <a:t>саморегуляцию</a:t>
            </a:r>
            <a:r>
              <a:rPr lang="ru-RU" sz="2600" dirty="0"/>
              <a:t> личности;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некорректное решение проблемы моральных целей (коммунизм) и средств (репрессии), проводило к тому, что умение жертвовать собой оборачивалось принесением в жертву других людей;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коллективизм вырождался в «подчинение личных интересов общественным».</a:t>
            </a:r>
          </a:p>
          <a:p>
            <a:pPr marL="514350" indent="-514350">
              <a:buFont typeface="+mj-lt"/>
              <a:buAutoNum type="roman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98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00"/>
    </mc:Choice>
    <mc:Fallback xmlns="">
      <p:transition spd="slow" advTm="19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280920" cy="446449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Современное развитие человечества характеризуется </a:t>
            </a:r>
            <a:r>
              <a:rPr lang="ru-RU" u="sng" dirty="0" smtClean="0"/>
              <a:t>взаимодействием нравственности </a:t>
            </a:r>
            <a:r>
              <a:rPr lang="ru-RU" u="sng" dirty="0" err="1" smtClean="0"/>
              <a:t>modernity</a:t>
            </a:r>
            <a:r>
              <a:rPr lang="ru-RU" u="sng" dirty="0" smtClean="0"/>
              <a:t> с традиционной нравственностью</a:t>
            </a:r>
            <a:r>
              <a:rPr lang="ru-RU" dirty="0" smtClean="0"/>
              <a:t>. При этом иногда традиционная нравственность модернизируется, а иногда ценности нравственности </a:t>
            </a:r>
            <a:r>
              <a:rPr lang="ru-RU" dirty="0" err="1" smtClean="0"/>
              <a:t>modernity</a:t>
            </a:r>
            <a:r>
              <a:rPr lang="ru-RU" dirty="0" smtClean="0"/>
              <a:t> усваиваются в рамках традиционного способа моральной регуляции. Становление постиндустриального, информационного общества породило тенденцию </a:t>
            </a:r>
            <a:r>
              <a:rPr lang="ru-RU" u="sng" dirty="0" err="1" smtClean="0"/>
              <a:t>постмодернизации</a:t>
            </a:r>
            <a:r>
              <a:rPr lang="ru-RU" u="sng" dirty="0" smtClean="0"/>
              <a:t> нравов</a:t>
            </a:r>
            <a:r>
              <a:rPr lang="ru-RU" dirty="0" smtClean="0"/>
              <a:t>, утверждение полного плюрализма нравственных ценностей при крайне неустойчивом механизме моральной регуляции. Реакцией на этот процесс стала </a:t>
            </a:r>
            <a:r>
              <a:rPr lang="ru-RU" u="sng" dirty="0" err="1" smtClean="0"/>
              <a:t>фундаментализация</a:t>
            </a:r>
            <a:r>
              <a:rPr lang="ru-RU" u="sng" dirty="0" smtClean="0"/>
              <a:t> морали</a:t>
            </a:r>
            <a:r>
              <a:rPr lang="ru-RU" dirty="0" smtClean="0"/>
              <a:t>, т.е. усиление консервативных сторон традиционной нравственности в тех странах и социальных слоях, которые не приемлют ценностей </a:t>
            </a:r>
            <a:r>
              <a:rPr lang="ru-RU" dirty="0" err="1" smtClean="0"/>
              <a:t>modernity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Современная нравственность и ее перспективы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64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63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725255"/>
              </p:ext>
            </p:extLst>
          </p:nvPr>
        </p:nvGraphicFramePr>
        <p:xfrm>
          <a:off x="611560" y="1844824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Среди учащихся 11 класса и групп колледжа был проведен опрос.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803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0"/>
    </mc:Choice>
    <mc:Fallback xmlns="">
      <p:transition spd="slow" advTm="11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1215662"/>
              </p:ext>
            </p:extLst>
          </p:nvPr>
        </p:nvGraphicFramePr>
        <p:xfrm>
          <a:off x="251521" y="332656"/>
          <a:ext cx="8892480" cy="6153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78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7534771"/>
              </p:ext>
            </p:extLst>
          </p:nvPr>
        </p:nvGraphicFramePr>
        <p:xfrm>
          <a:off x="0" y="620688"/>
          <a:ext cx="8820472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6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58258669"/>
              </p:ext>
            </p:extLst>
          </p:nvPr>
        </p:nvGraphicFramePr>
        <p:xfrm>
          <a:off x="251520" y="620688"/>
          <a:ext cx="8892480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68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33596577"/>
              </p:ext>
            </p:extLst>
          </p:nvPr>
        </p:nvGraphicFramePr>
        <p:xfrm>
          <a:off x="107504" y="548680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70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9408220"/>
              </p:ext>
            </p:extLst>
          </p:nvPr>
        </p:nvGraphicFramePr>
        <p:xfrm>
          <a:off x="179512" y="476672"/>
          <a:ext cx="8748464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96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Основную </a:t>
            </a:r>
            <a:r>
              <a:rPr lang="ru-RU" dirty="0" smtClean="0"/>
              <a:t>цель социального </a:t>
            </a:r>
            <a:r>
              <a:rPr lang="ru-RU" dirty="0"/>
              <a:t>регулирования можно определить как необходимость добиться соответствия между поведением личности и действием общности людей, их интересами, целями и задачами, вытекающими из наличествующих в данном обществе объективных возможностей. Подобная регуляция осуществляется сложным взаимодействием целого ряда средств и методов. Общество на любом этапе своего развития не может обходиться без особого социального механизма, функции которого состоят в том, что он регулирует общественные отношения и поведение людей, поддерживает общественную дисциплину, способствуя, таким образом, целенаправленности функционирования и развития общества в целом и его отдельных элементов, важнейшим из которых является личность.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err="1"/>
              <a:t>Донравственные</a:t>
            </a:r>
            <a:r>
              <a:rPr lang="ru-RU" sz="4000" b="1" dirty="0"/>
              <a:t> формы социальной регуляции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49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0"/>
    </mc:Choice>
    <mc:Fallback xmlns="">
      <p:transition spd="slow" advTm="4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2537883"/>
              </p:ext>
            </p:extLst>
          </p:nvPr>
        </p:nvGraphicFramePr>
        <p:xfrm>
          <a:off x="251520" y="476672"/>
          <a:ext cx="8748464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53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424936" cy="46085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основании </a:t>
            </a:r>
            <a:r>
              <a:rPr lang="ru-RU" dirty="0" smtClean="0"/>
              <a:t>нашего, </a:t>
            </a:r>
            <a:r>
              <a:rPr lang="ru-RU" dirty="0"/>
              <a:t>опроса можно сделать выводы , что многие не владеют информацией по данной теме, многие вообще не хотели отвечать , другие просто писали не думая . К сожалению, мы сегодня должны признать значительное снижение уровня знаний среди подростков и не только . Наша молодежь не заинтересована  в данных проблемах. Современное общество утратило традиционные моральные ценности, а новых не приобрело. Все это не дает возможности людям четкого различения понятий добра и </a:t>
            </a:r>
            <a:r>
              <a:rPr lang="ru-RU"/>
              <a:t>зла</a:t>
            </a:r>
            <a:r>
              <a:rPr lang="ru-RU" smtClean="0"/>
              <a:t>, искажает </a:t>
            </a:r>
            <a:r>
              <a:rPr lang="ru-RU" dirty="0"/>
              <a:t>и подменяет </a:t>
            </a:r>
            <a:r>
              <a:rPr lang="ru-RU" dirty="0" smtClean="0"/>
              <a:t>традиционные представления </a:t>
            </a:r>
            <a:r>
              <a:rPr lang="ru-RU" dirty="0"/>
              <a:t>о человеке и смысле жизни. В связи с этим, в современной культуре изменяется традиционное понимание «нравственности» как благонравия, согласия с абсолютными законами правды, достоинством, долгом, честью, совестью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24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0"/>
    </mc:Choice>
    <mc:Fallback xmlns="">
      <p:transition spd="slow" advTm="4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49289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 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6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67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romanUcPeriod"/>
            </a:pPr>
            <a:r>
              <a:rPr lang="ru-RU" dirty="0"/>
              <a:t>они запрещают, но не предписывают позитивного поведения;</a:t>
            </a:r>
          </a:p>
          <a:p>
            <a:pPr marL="514350" lvl="0" indent="-514350">
              <a:buFont typeface="+mj-lt"/>
              <a:buAutoNum type="romanUcPeriod"/>
            </a:pPr>
            <a:r>
              <a:rPr lang="ru-RU" dirty="0"/>
              <a:t>они носят коллективный характер и не соблюдаются индивидуально;</a:t>
            </a:r>
          </a:p>
          <a:p>
            <a:pPr marL="514350" lvl="0" indent="-514350">
              <a:buFont typeface="+mj-lt"/>
              <a:buAutoNum type="romanUcPeriod"/>
            </a:pPr>
            <a:r>
              <a:rPr lang="ru-RU" dirty="0"/>
              <a:t>они не требуют осознания и обоснования.</a:t>
            </a:r>
          </a:p>
          <a:p>
            <a:pPr marL="0" indent="0">
              <a:buNone/>
            </a:pPr>
            <a:r>
              <a:rPr lang="ru-RU" b="1" dirty="0"/>
              <a:t>К числу основных относятся табу:</a:t>
            </a:r>
          </a:p>
          <a:p>
            <a:pPr lvl="0"/>
            <a:r>
              <a:rPr lang="ru-RU" dirty="0"/>
              <a:t>на пищу (мясо священного животного, пищу вождя и т.п.); </a:t>
            </a:r>
          </a:p>
          <a:p>
            <a:pPr lvl="0"/>
            <a:r>
              <a:rPr lang="ru-RU" dirty="0"/>
              <a:t>на браки между близкими родственниками;</a:t>
            </a:r>
          </a:p>
          <a:p>
            <a:pPr lvl="0"/>
            <a:r>
              <a:rPr lang="ru-RU" dirty="0"/>
              <a:t>на слова (священные имена, а со временем и матерные слова, т.е. описывающие мироздание в терминах полового акта).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46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04863"/>
            <a:ext cx="7745505" cy="432048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обычай</a:t>
            </a:r>
            <a:r>
              <a:rPr lang="ru-RU" sz="2600" dirty="0"/>
              <a:t> </a:t>
            </a:r>
            <a:r>
              <a:rPr lang="ru-RU" sz="2600" u="sng" dirty="0"/>
              <a:t>распространяется в локальном сообществе</a:t>
            </a:r>
            <a:r>
              <a:rPr lang="ru-RU" sz="2600" dirty="0"/>
              <a:t>, а нормы </a:t>
            </a:r>
            <a:r>
              <a:rPr lang="ru-RU" sz="2600" dirty="0" smtClean="0"/>
              <a:t>морали претендуют </a:t>
            </a:r>
            <a:r>
              <a:rPr lang="ru-RU" sz="2600" dirty="0"/>
              <a:t>на всеобщее значение;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обычай </a:t>
            </a:r>
            <a:r>
              <a:rPr lang="ru-RU" sz="2600" dirty="0"/>
              <a:t>представляет собой </a:t>
            </a:r>
            <a:r>
              <a:rPr lang="ru-RU" sz="2600" u="sng" dirty="0"/>
              <a:t>конкретную рекомендацию</a:t>
            </a:r>
            <a:r>
              <a:rPr lang="ru-RU" sz="2600" dirty="0"/>
              <a:t>, а правила морали формулируются обобщенно;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обычай</a:t>
            </a:r>
            <a:r>
              <a:rPr lang="ru-RU" sz="2600" dirty="0"/>
              <a:t> </a:t>
            </a:r>
            <a:r>
              <a:rPr lang="ru-RU" sz="2600" u="sng" dirty="0"/>
              <a:t>обосновывается аргументом «так принято»</a:t>
            </a:r>
            <a:r>
              <a:rPr lang="ru-RU" sz="2600" dirty="0"/>
              <a:t>, моральный поступок обосновывается аргументом «это добро»;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 </a:t>
            </a:r>
            <a:r>
              <a:rPr lang="ru-RU" sz="2600" dirty="0"/>
              <a:t>при оценке поведения по обычаю </a:t>
            </a:r>
            <a:r>
              <a:rPr lang="ru-RU" sz="2600" u="sng" dirty="0"/>
              <a:t>мотивы поступка не учитываются</a:t>
            </a:r>
            <a:r>
              <a:rPr lang="ru-RU" sz="2600" dirty="0"/>
              <a:t>, в моральной же оценке поступка учет мотивов обязателен;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 </a:t>
            </a:r>
            <a:r>
              <a:rPr lang="ru-RU" sz="2600" dirty="0"/>
              <a:t>за соблюдением обычая </a:t>
            </a:r>
            <a:r>
              <a:rPr lang="ru-RU" sz="2600" u="sng" dirty="0"/>
              <a:t>следит общественное мнение</a:t>
            </a:r>
            <a:r>
              <a:rPr lang="ru-RU" sz="2600" dirty="0"/>
              <a:t>, моральный самоконтроль поведения осуществляется совестью индивида;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600" dirty="0" smtClean="0"/>
              <a:t> </a:t>
            </a:r>
            <a:r>
              <a:rPr lang="ru-RU" sz="2600" dirty="0"/>
              <a:t>если обычай не выполняется, он исчезает, а при несоблюдении норм морали возникает чувство вины и раскаяния, т.е. моральные же переживания.</a:t>
            </a:r>
          </a:p>
          <a:p>
            <a:pPr marL="0" indent="0">
              <a:buNone/>
            </a:pPr>
            <a:r>
              <a:rPr lang="ru-RU" sz="2600" dirty="0"/>
              <a:t>Основные обычаи образуют календарный цикл (встреча весны – праздник первого снопа – дожинки – колядки) и жизненный цикл (</a:t>
            </a:r>
            <a:r>
              <a:rPr lang="ru-RU" sz="2600" dirty="0" err="1"/>
              <a:t>родинные</a:t>
            </a:r>
            <a:r>
              <a:rPr lang="ru-RU" sz="2600" dirty="0"/>
              <a:t> – свадебные – похоронные).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Обычаи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60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800" b="1" dirty="0"/>
              <a:t>«Око за око» </a:t>
            </a:r>
            <a:endParaRPr lang="ru-RU" sz="2800" b="1" dirty="0" smtClean="0"/>
          </a:p>
          <a:p>
            <a:pPr lvl="0"/>
            <a:r>
              <a:rPr lang="ru-RU" u="sng" dirty="0"/>
              <a:t>симметричное</a:t>
            </a:r>
            <a:r>
              <a:rPr lang="ru-RU" dirty="0"/>
              <a:t> (за поврежденное око отнимать око, а не целую жизнь);</a:t>
            </a:r>
          </a:p>
          <a:p>
            <a:pPr lvl="0"/>
            <a:r>
              <a:rPr lang="ru-RU" u="sng" dirty="0"/>
              <a:t>ответное</a:t>
            </a:r>
            <a:r>
              <a:rPr lang="ru-RU" dirty="0"/>
              <a:t> (совершаемое в ответ на активность соседей);</a:t>
            </a:r>
          </a:p>
          <a:p>
            <a:pPr lvl="0"/>
            <a:r>
              <a:rPr lang="ru-RU" u="sng" dirty="0"/>
              <a:t>коллективное</a:t>
            </a:r>
            <a:r>
              <a:rPr lang="ru-RU" dirty="0"/>
              <a:t> («всем миром» мстить не только конкретному виновнику, но и всем родственникам по крови – «кровная месть</a:t>
            </a:r>
            <a:r>
              <a:rPr lang="ru-RU" dirty="0" smtClean="0"/>
              <a:t>»).</a:t>
            </a:r>
          </a:p>
          <a:p>
            <a:pPr marL="0" lvl="0" indent="0">
              <a:buNone/>
            </a:pPr>
            <a:r>
              <a:rPr lang="ru-RU" sz="2800" b="1" dirty="0" smtClean="0"/>
              <a:t>   «Дарение»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обмена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86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Принцип </a:t>
            </a:r>
            <a:r>
              <a:rPr lang="ru-RU" b="1" dirty="0" smtClean="0"/>
              <a:t>патриархальности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400" b="1" dirty="0" smtClean="0"/>
              <a:t>На господстве мужского начала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400" b="1" dirty="0" smtClean="0"/>
              <a:t>Верность традиции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400" b="1" dirty="0" smtClean="0"/>
              <a:t>Уважение к старшим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400" b="1" dirty="0" smtClean="0"/>
              <a:t>Почитание отца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1400" b="1" dirty="0" smtClean="0"/>
              <a:t>Половая мораль</a:t>
            </a:r>
            <a:endParaRPr lang="ru-RU" sz="1400" b="1" dirty="0"/>
          </a:p>
          <a:p>
            <a:r>
              <a:rPr lang="ru-RU" b="1" dirty="0"/>
              <a:t>Принцип коллективизма (общинности</a:t>
            </a:r>
            <a:r>
              <a:rPr lang="ru-RU" b="1" dirty="0" smtClean="0"/>
              <a:t>)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1600" b="1" dirty="0"/>
              <a:t>общность, а не личность является безусловной ценностью. </a:t>
            </a:r>
            <a:endParaRPr lang="ru-RU" sz="1600" b="1" dirty="0" smtClean="0"/>
          </a:p>
          <a:p>
            <a:pPr marL="514350" indent="-514350">
              <a:buFont typeface="+mj-lt"/>
              <a:buAutoNum type="romanUcPeriod"/>
            </a:pPr>
            <a:r>
              <a:rPr lang="ru-RU" sz="1600" b="1" dirty="0"/>
              <a:t>Нравственный статус группы переносится на </a:t>
            </a:r>
            <a:r>
              <a:rPr lang="ru-RU" sz="1600" b="1" dirty="0" smtClean="0"/>
              <a:t>индивида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1600" b="1" dirty="0" smtClean="0"/>
              <a:t>Заслуги </a:t>
            </a:r>
            <a:r>
              <a:rPr lang="ru-RU" sz="1600" b="1" dirty="0"/>
              <a:t>индивида приписываются группе</a:t>
            </a:r>
          </a:p>
          <a:p>
            <a:pPr marL="0" indent="0">
              <a:buNone/>
            </a:pPr>
            <a:r>
              <a:rPr lang="ru-RU" dirty="0"/>
              <a:t>Единство и взаимность в сообществе поддерживались по </a:t>
            </a:r>
            <a:r>
              <a:rPr lang="ru-RU" b="1" i="1" dirty="0"/>
              <a:t>«золотому правилу нравственности»</a:t>
            </a:r>
            <a:r>
              <a:rPr lang="ru-RU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·              чего себе не хочешь, того другим не делай (негативная формулировка);</a:t>
            </a:r>
          </a:p>
          <a:p>
            <a:pPr marL="0" indent="0">
              <a:buNone/>
            </a:pPr>
            <a:r>
              <a:rPr lang="ru-RU" dirty="0"/>
              <a:t>·              относись к другим так, как хочешь, чтобы они относились к тебе (позитивная формулировка).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080120"/>
          </a:xfrm>
        </p:spPr>
        <p:txBody>
          <a:bodyPr/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4800" b="1" dirty="0"/>
              <a:t>Традиционная нравственность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959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Принцип </a:t>
            </a:r>
            <a:r>
              <a:rPr lang="ru-RU" b="1" dirty="0" smtClean="0"/>
              <a:t>трудолюбия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i="1" dirty="0"/>
              <a:t>С одной стороны</a:t>
            </a:r>
            <a:r>
              <a:rPr lang="ru-RU" sz="2200" dirty="0"/>
              <a:t>, </a:t>
            </a:r>
            <a:r>
              <a:rPr lang="ru-RU" sz="2200" u="sng" dirty="0"/>
              <a:t>земной труд</a:t>
            </a:r>
            <a:r>
              <a:rPr lang="ru-RU" sz="2200" dirty="0"/>
              <a:t> </a:t>
            </a:r>
            <a:r>
              <a:rPr lang="ru-RU" sz="2200" u="sng" dirty="0"/>
              <a:t>противопоставлялся священным ритуальным актам</a:t>
            </a:r>
            <a:r>
              <a:rPr lang="ru-RU" sz="2200" dirty="0"/>
              <a:t>, он </a:t>
            </a:r>
            <a:r>
              <a:rPr lang="ru-RU" sz="2200" u="sng" dirty="0"/>
              <a:t>выступал как наказание, низкое занятие</a:t>
            </a:r>
            <a:r>
              <a:rPr lang="ru-RU" sz="2200" dirty="0"/>
              <a:t>. </a:t>
            </a:r>
            <a:endParaRPr lang="ru-RU" sz="2200" dirty="0" smtClean="0"/>
          </a:p>
          <a:p>
            <a:pPr marL="514350" indent="-514350">
              <a:buFont typeface="+mj-lt"/>
              <a:buAutoNum type="romanUcPeriod"/>
            </a:pPr>
            <a:r>
              <a:rPr lang="ru-RU" sz="2200" i="1" dirty="0"/>
              <a:t>С другой стороны</a:t>
            </a:r>
            <a:r>
              <a:rPr lang="ru-RU" sz="2200" dirty="0"/>
              <a:t>, поскольку </a:t>
            </a:r>
            <a:r>
              <a:rPr lang="ru-RU" sz="2200" u="sng" dirty="0"/>
              <a:t>земля в традиционной культуре обладает священной ценностью, то и работа на ней считается высоконравственным занятием</a:t>
            </a:r>
            <a:r>
              <a:rPr lang="ru-RU" sz="2200" dirty="0"/>
              <a:t>. </a:t>
            </a:r>
            <a:endParaRPr lang="ru-RU" sz="2200" b="1" dirty="0"/>
          </a:p>
          <a:p>
            <a:r>
              <a:rPr lang="ru-RU" b="1" dirty="0"/>
              <a:t>Принцип патриотизма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dirty="0" smtClean="0"/>
              <a:t>Верность традиции отцов 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dirty="0" smtClean="0"/>
              <a:t>Борьба с  врагами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dirty="0" smtClean="0"/>
              <a:t>Любовь к  своей земле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dirty="0" smtClean="0"/>
              <a:t>Священное чувство родины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dirty="0" smtClean="0"/>
              <a:t>Служение государству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dirty="0" smtClean="0"/>
              <a:t>Приверженность ко всему национальному 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5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Верность</a:t>
            </a:r>
          </a:p>
          <a:p>
            <a:r>
              <a:rPr lang="ru-RU" dirty="0" smtClean="0"/>
              <a:t>Побратимство</a:t>
            </a:r>
          </a:p>
          <a:p>
            <a:r>
              <a:rPr lang="ru-RU" dirty="0" smtClean="0"/>
              <a:t>Дружба</a:t>
            </a:r>
          </a:p>
          <a:p>
            <a:r>
              <a:rPr lang="ru-RU" dirty="0" smtClean="0"/>
              <a:t>Честь</a:t>
            </a:r>
          </a:p>
          <a:p>
            <a:r>
              <a:rPr lang="ru-RU" dirty="0" smtClean="0"/>
              <a:t>Мужество</a:t>
            </a:r>
          </a:p>
          <a:p>
            <a:r>
              <a:rPr lang="ru-RU" dirty="0" smtClean="0"/>
              <a:t>Храбрость</a:t>
            </a:r>
          </a:p>
          <a:p>
            <a:r>
              <a:rPr lang="ru-RU" dirty="0" smtClean="0"/>
              <a:t>Смелость</a:t>
            </a:r>
          </a:p>
          <a:p>
            <a:r>
              <a:rPr lang="ru-RU" dirty="0" smtClean="0"/>
              <a:t>Вежливость</a:t>
            </a:r>
          </a:p>
          <a:p>
            <a:r>
              <a:rPr lang="ru-RU" dirty="0" smtClean="0"/>
              <a:t>Этикет</a:t>
            </a:r>
          </a:p>
          <a:p>
            <a:r>
              <a:rPr lang="ru-RU" dirty="0" smtClean="0"/>
              <a:t>Щедрость</a:t>
            </a:r>
          </a:p>
          <a:p>
            <a:pPr marL="0" indent="0">
              <a:buNone/>
            </a:pPr>
            <a:r>
              <a:rPr lang="ru-RU" sz="4300" b="1" dirty="0" smtClean="0"/>
              <a:t>Эти слова характеризуют  понятие воинский </a:t>
            </a:r>
            <a:r>
              <a:rPr lang="ru-RU" sz="4300" b="1" dirty="0" err="1" smtClean="0"/>
              <a:t>этос</a:t>
            </a:r>
            <a:r>
              <a:rPr lang="ru-RU" sz="4300" b="1" dirty="0" smtClean="0"/>
              <a:t>, который на самом деле способствовал  формированию общих ценностей , а не только военных .</a:t>
            </a:r>
            <a:endParaRPr lang="ru-RU" sz="43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Воинский </a:t>
            </a:r>
            <a:r>
              <a:rPr lang="ru-RU" dirty="0" err="1" smtClean="0"/>
              <a:t>этос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35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00"/>
    </mc:Choice>
    <mc:Fallback xmlns="">
      <p:transition spd="slow" advTm="3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 Нравы </a:t>
            </a:r>
            <a:r>
              <a:rPr lang="ru-RU" b="1" dirty="0"/>
              <a:t>средневековья сформировались на основе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·              традиционной нравственности;</a:t>
            </a:r>
          </a:p>
          <a:p>
            <a:pPr marL="0" indent="0">
              <a:buNone/>
            </a:pPr>
            <a:r>
              <a:rPr lang="ru-RU" dirty="0"/>
              <a:t>·              религиозной морали;</a:t>
            </a:r>
          </a:p>
          <a:p>
            <a:pPr marL="0" indent="0">
              <a:buNone/>
            </a:pPr>
            <a:r>
              <a:rPr lang="ru-RU" dirty="0"/>
              <a:t>·              влияния социальной структуры феодального </a:t>
            </a:r>
            <a:r>
              <a:rPr lang="ru-RU" dirty="0" smtClean="0"/>
              <a:t>общества</a:t>
            </a:r>
          </a:p>
          <a:p>
            <a:r>
              <a:rPr lang="ru-RU" b="1" dirty="0"/>
              <a:t>примером сословного нравственного образца является нравственный кодекс рыцаря, в котором сочетались традиционные, христианские и сословные черты. Рыцарь должен быть:</a:t>
            </a:r>
          </a:p>
          <a:p>
            <a:pPr marL="0" indent="0">
              <a:buNone/>
            </a:pPr>
            <a:r>
              <a:rPr lang="ru-RU" dirty="0" smtClean="0"/>
              <a:t>·</a:t>
            </a:r>
            <a:r>
              <a:rPr lang="ru-RU" dirty="0"/>
              <a:t>              хорошего рода («благородным»);</a:t>
            </a:r>
          </a:p>
          <a:p>
            <a:pPr marL="0" indent="0">
              <a:buNone/>
            </a:pPr>
            <a:r>
              <a:rPr lang="ru-RU" dirty="0"/>
              <a:t>·              верным своему господину;</a:t>
            </a:r>
          </a:p>
          <a:p>
            <a:pPr marL="0" indent="0">
              <a:buNone/>
            </a:pPr>
            <a:r>
              <a:rPr lang="ru-RU" dirty="0"/>
              <a:t>·              верным данному слову (обету);</a:t>
            </a:r>
          </a:p>
          <a:p>
            <a:pPr marL="0" indent="0">
              <a:buNone/>
            </a:pPr>
            <a:r>
              <a:rPr lang="ru-RU" dirty="0"/>
              <a:t>·              храбрым;</a:t>
            </a:r>
          </a:p>
          <a:p>
            <a:pPr marL="0" indent="0">
              <a:buNone/>
            </a:pPr>
            <a:r>
              <a:rPr lang="ru-RU" dirty="0"/>
              <a:t>·              благородным в бою (этому способствовали правила </a:t>
            </a:r>
            <a:r>
              <a:rPr lang="ru-RU" dirty="0" smtClean="0"/>
              <a:t>проведения поединков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·              щедрым.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Нравы средневековья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49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674</TotalTime>
  <Words>546</Words>
  <Application>Microsoft Office PowerPoint</Application>
  <PresentationFormat>Экран (4:3)</PresentationFormat>
  <Paragraphs>106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Твердый переплет</vt:lpstr>
      <vt:lpstr>НАУЧНО - ИССЛЕДОВАТЕЛЬСКАЯ РАБОТА ПО ТЕМЕ: Историческое развитие нравственности. </vt:lpstr>
      <vt:lpstr>Донравственные формы социальной регуляции </vt:lpstr>
      <vt:lpstr>Табу</vt:lpstr>
      <vt:lpstr>Обычаи</vt:lpstr>
      <vt:lpstr>Принцип обмена </vt:lpstr>
      <vt:lpstr>  Традиционная нравственность </vt:lpstr>
      <vt:lpstr>Презентация PowerPoint</vt:lpstr>
      <vt:lpstr>Воинский этос</vt:lpstr>
      <vt:lpstr>Нравы средневековья</vt:lpstr>
      <vt:lpstr>Нравственность modernity. Мораль советского общества</vt:lpstr>
      <vt:lpstr>Презентация PowerPoint</vt:lpstr>
      <vt:lpstr>Современная нравственность и ее перспективы </vt:lpstr>
      <vt:lpstr>Практическая работа</vt:lpstr>
      <vt:lpstr>Среди учащихся 11 класса и групп колледжа был проведен опрос.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42</cp:revision>
  <dcterms:created xsi:type="dcterms:W3CDTF">2013-11-03T06:47:43Z</dcterms:created>
  <dcterms:modified xsi:type="dcterms:W3CDTF">2013-11-06T20:46:12Z</dcterms:modified>
</cp:coreProperties>
</file>