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566A-D29C-4246-876E-0120C9915B5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D320-4272-4D62-AA50-337FFBF08D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 algn="ctr">
              <a:buNone/>
              <a:defRPr b="1" cap="none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07504" y="457152"/>
            <a:ext cx="589908" cy="566312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209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971600" y="5308816"/>
            <a:ext cx="292109" cy="280424"/>
          </a:xfrm>
          <a:prstGeom prst="star5">
            <a:avLst/>
          </a:prstGeom>
          <a:solidFill>
            <a:srgbClr val="FFAD09">
              <a:alpha val="98039"/>
            </a:srgbClr>
          </a:solidFill>
          <a:ln>
            <a:noFill/>
          </a:ln>
          <a:effectLst>
            <a:glow rad="1905000">
              <a:schemeClr val="bg1">
                <a:alpha val="8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2453613" y="5361549"/>
            <a:ext cx="462203" cy="443715"/>
          </a:xfrm>
          <a:prstGeom prst="star5">
            <a:avLst/>
          </a:prstGeom>
          <a:solidFill>
            <a:schemeClr val="tx2">
              <a:lumMod val="60000"/>
              <a:lumOff val="4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28000"/>
              </a:schemeClr>
            </a:glow>
            <a:softEdge rad="0"/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331005" y="4532976"/>
            <a:ext cx="450050" cy="432048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1319290" y="194507"/>
            <a:ext cx="461765" cy="443295"/>
          </a:xfrm>
          <a:prstGeom prst="star5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194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1319290" y="1988840"/>
            <a:ext cx="461765" cy="443295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695715" y="5118642"/>
            <a:ext cx="220101" cy="211297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669863" y="3891110"/>
            <a:ext cx="437508" cy="420008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903557" y="6071756"/>
            <a:ext cx="322471" cy="309572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1172511" y="3190664"/>
            <a:ext cx="328047" cy="314925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093509" y="968146"/>
            <a:ext cx="238131" cy="228606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2076520" y="1166685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522386" y="4905206"/>
            <a:ext cx="294954" cy="283156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 rot="5400000">
            <a:off x="1633578" y="3644435"/>
            <a:ext cx="294954" cy="283156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3084206" y="6432363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2017675" y="416154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3233197" y="4409890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210926" y="3049086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2624323" y="3575454"/>
            <a:ext cx="147477" cy="141578"/>
          </a:xfrm>
          <a:prstGeom prst="star5">
            <a:avLst/>
          </a:prstGeom>
          <a:solidFill>
            <a:srgbClr val="FFAD09">
              <a:alpha val="96078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>
            <a:off x="7304843" y="6455774"/>
            <a:ext cx="147477" cy="141578"/>
          </a:xfrm>
          <a:prstGeom prst="star5">
            <a:avLst/>
          </a:prstGeom>
          <a:solidFill>
            <a:srgbClr val="FFAD09">
              <a:alpha val="96078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>
            <a:off x="1331640" y="767142"/>
            <a:ext cx="147477" cy="141578"/>
          </a:xfrm>
          <a:prstGeom prst="star5">
            <a:avLst/>
          </a:prstGeom>
          <a:solidFill>
            <a:srgbClr val="FFAD09">
              <a:alpha val="96078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6440747" y="5157192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827584" y="116632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2334292" y="1484784"/>
            <a:ext cx="437508" cy="420008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 rot="991530">
            <a:off x="5432738" y="5914520"/>
            <a:ext cx="685017" cy="582180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35"/>
          <p:cNvSpPr/>
          <p:nvPr/>
        </p:nvSpPr>
        <p:spPr>
          <a:xfrm rot="16200000">
            <a:off x="6588224" y="6088681"/>
            <a:ext cx="304841" cy="292647"/>
          </a:xfrm>
          <a:prstGeom prst="star5">
            <a:avLst/>
          </a:prstGeom>
          <a:solidFill>
            <a:schemeClr val="tx2">
              <a:lumMod val="60000"/>
              <a:lumOff val="4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28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24272" y="5397072"/>
            <a:ext cx="450050" cy="43204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905000">
              <a:schemeClr val="bg1">
                <a:alpha val="3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5-конечная звезда 37"/>
          <p:cNvSpPr/>
          <p:nvPr/>
        </p:nvSpPr>
        <p:spPr>
          <a:xfrm>
            <a:off x="4059166" y="6000315"/>
            <a:ext cx="450050" cy="432048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5-конечная звезда 39"/>
          <p:cNvSpPr/>
          <p:nvPr/>
        </p:nvSpPr>
        <p:spPr>
          <a:xfrm>
            <a:off x="79955" y="1426627"/>
            <a:ext cx="494367" cy="474593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 rot="19752810">
            <a:off x="183704" y="-93372"/>
            <a:ext cx="437508" cy="42000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93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repeatCount="indefinite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6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6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4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3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10" grpId="0" animBg="1"/>
      <p:bldP spid="38" grpId="0" animBg="1"/>
      <p:bldP spid="40" grpId="0" animBg="1"/>
      <p:bldP spid="41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566A-D29C-4246-876E-0120C9915B5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D320-4272-4D62-AA50-337FFBF08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247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566A-D29C-4246-876E-0120C9915B5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D320-4272-4D62-AA50-337FFBF08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32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914400" indent="-457200">
              <a:buSzPct val="70000"/>
              <a:buFont typeface="Wingdings" pitchFamily="2" charset="2"/>
              <a:buChar char="ü"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1143000" indent="-228600">
              <a:buFont typeface="Calibri" pitchFamily="34" charset="0"/>
              <a:buChar char="*"/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566A-D29C-4246-876E-0120C9915B5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D320-4272-4D62-AA50-337FFBF08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212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566A-D29C-4246-876E-0120C9915B5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D320-4272-4D62-AA50-337FFBF08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90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566A-D29C-4246-876E-0120C9915B5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D320-4272-4D62-AA50-337FFBF08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5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566A-D29C-4246-876E-0120C9915B5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D320-4272-4D62-AA50-337FFBF08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1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566A-D29C-4246-876E-0120C9915B5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D320-4272-4D62-AA50-337FFBF08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2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566A-D29C-4246-876E-0120C9915B5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D320-4272-4D62-AA50-337FFBF08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52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566A-D29C-4246-876E-0120C9915B5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D320-4272-4D62-AA50-337FFBF08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67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566A-D29C-4246-876E-0120C9915B5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D320-4272-4D62-AA50-337FFBF08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596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0566A-D29C-4246-876E-0120C9915B5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BD320-4272-4D62-AA50-337FFBF08D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107504" y="457152"/>
            <a:ext cx="589908" cy="566312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580932" y="5046784"/>
            <a:ext cx="624385" cy="599410"/>
          </a:xfrm>
          <a:prstGeom prst="star5">
            <a:avLst/>
          </a:prstGeom>
          <a:solidFill>
            <a:srgbClr val="DCE6F2">
              <a:alpha val="45882"/>
            </a:srgbClr>
          </a:solidFill>
          <a:ln>
            <a:noFill/>
          </a:ln>
          <a:effectLst>
            <a:glow rad="1905000">
              <a:schemeClr val="bg1">
                <a:alpha val="4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124272" y="5397072"/>
            <a:ext cx="450050" cy="43204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905000">
              <a:schemeClr val="bg1">
                <a:alpha val="3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2393758" y="4797152"/>
            <a:ext cx="450050" cy="432048"/>
          </a:xfrm>
          <a:prstGeom prst="star5">
            <a:avLst/>
          </a:prstGeom>
          <a:solidFill>
            <a:srgbClr val="DCE6F2">
              <a:alpha val="40000"/>
            </a:srgb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1319290" y="194507"/>
            <a:ext cx="461765" cy="443295"/>
          </a:xfrm>
          <a:prstGeom prst="star5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79955" y="1426628"/>
            <a:ext cx="247183" cy="237296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1319290" y="1988840"/>
            <a:ext cx="461765" cy="443295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6084168" y="6139768"/>
            <a:ext cx="294954" cy="283156"/>
          </a:xfrm>
          <a:prstGeom prst="star5">
            <a:avLst/>
          </a:prstGeom>
          <a:solidFill>
            <a:schemeClr val="accent1">
              <a:lumMod val="60000"/>
              <a:lumOff val="4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462084" y="3617686"/>
            <a:ext cx="437508" cy="420008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1873805" y="5829120"/>
            <a:ext cx="350192" cy="336184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903557" y="6071756"/>
            <a:ext cx="322471" cy="309572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1172511" y="3190664"/>
            <a:ext cx="328047" cy="314925"/>
          </a:xfrm>
          <a:prstGeom prst="star5">
            <a:avLst/>
          </a:prstGeom>
          <a:solidFill>
            <a:srgbClr val="DCE6F2">
              <a:alpha val="67843"/>
            </a:srgb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>
            <a:off x="899592" y="620688"/>
            <a:ext cx="238131" cy="228606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814850" y="4655574"/>
            <a:ext cx="294954" cy="283156"/>
          </a:xfrm>
          <a:prstGeom prst="star5">
            <a:avLst/>
          </a:prstGeom>
          <a:solidFill>
            <a:schemeClr val="accent5">
              <a:lumMod val="40000"/>
              <a:lumOff val="6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2840346" y="6310539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>
            <a:off x="1760227" y="1199190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35"/>
          <p:cNvSpPr/>
          <p:nvPr/>
        </p:nvSpPr>
        <p:spPr>
          <a:xfrm>
            <a:off x="1397536" y="4169540"/>
            <a:ext cx="147477" cy="141578"/>
          </a:xfrm>
          <a:prstGeom prst="star5">
            <a:avLst/>
          </a:prstGeom>
          <a:solidFill>
            <a:schemeClr val="accent1">
              <a:lumMod val="60000"/>
              <a:lumOff val="4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36"/>
          <p:cNvSpPr/>
          <p:nvPr/>
        </p:nvSpPr>
        <p:spPr>
          <a:xfrm>
            <a:off x="596124" y="5829120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5-конечная звезда 37"/>
          <p:cNvSpPr/>
          <p:nvPr/>
        </p:nvSpPr>
        <p:spPr>
          <a:xfrm>
            <a:off x="4784563" y="5188362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5-конечная звезда 38"/>
          <p:cNvSpPr/>
          <p:nvPr/>
        </p:nvSpPr>
        <p:spPr>
          <a:xfrm>
            <a:off x="210926" y="3049086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5-конечная звезда 41"/>
          <p:cNvSpPr/>
          <p:nvPr/>
        </p:nvSpPr>
        <p:spPr>
          <a:xfrm>
            <a:off x="3932970" y="5479901"/>
            <a:ext cx="437508" cy="420008"/>
          </a:xfrm>
          <a:prstGeom prst="star5">
            <a:avLst/>
          </a:prstGeom>
          <a:solidFill>
            <a:srgbClr val="DCE6F2">
              <a:alpha val="69804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5-конечная звезда 42"/>
          <p:cNvSpPr/>
          <p:nvPr/>
        </p:nvSpPr>
        <p:spPr>
          <a:xfrm>
            <a:off x="7524328" y="5532442"/>
            <a:ext cx="328047" cy="314925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5-конечная звезда 43"/>
          <p:cNvSpPr/>
          <p:nvPr/>
        </p:nvSpPr>
        <p:spPr>
          <a:xfrm>
            <a:off x="7812360" y="6671798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13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Font typeface="Wingdings" pitchFamily="2" charset="2"/>
        <a:buChar char="ü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Каин и Авель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prstTxWarp prst="textArchUp">
              <a:avLst/>
            </a:prstTxWarp>
          </a:bodyPr>
          <a:lstStyle/>
          <a:p>
            <a:r>
              <a:rPr lang="ru-RU" dirty="0" err="1" smtClean="0"/>
              <a:t>Пышненко</a:t>
            </a:r>
            <a:r>
              <a:rPr lang="ru-RU" dirty="0" smtClean="0"/>
              <a:t> Ольга 6 В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764704"/>
            <a:ext cx="4104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После изгнания из рая у Адама и Евы стали рождаться дети: сыновья и дочери.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Первого сына они назвали Каином, а второго Авелем. Каин занимался земледелием, а Авель пас стада.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Однажды они приносили жертву Богу: Каин - плоды земные, а Авель - лучшее животное из своего стада.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980728"/>
            <a:ext cx="3384798" cy="4181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404664"/>
            <a:ext cx="61744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Авель был нрава доброго и кроткого, он приносил жертву от чистого сердца, с любовью и верою в обетованного Спасителя, с молитвою о помиловании и надеждою на милость Божию; и Бог принял жертву Авеля, - как полагают, дым от нее вознесся к небу.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Каин же был нрава злого и жестокого, он приносил жертву только как обычай, без любви и страха Божия. Господь не принял его жертвы; это, как думают, было видно из того, что дым от его жертвы расстилался по земле.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После этого Каин стал завидовать своему брату, вызвал Авеля в поле и там убил его.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Бог обратился к Каину, желая, чтобы он покаялся, и спросил его: "Где брат твой Авель?"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Каин дерзко ответил: "Не знаю; разве я сторож брату моему?"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Тогда Бог сказал ему: "Что ты сделал? Кровь брата твоего вопиет ко Мне от земли. За это ты будешь проклят и будешь скитаться по земле". И Каин, мучимый совестью, с женою бежал от своих родителей в другую землю.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7"/>
            <a:ext cx="2803461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54868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Жизнь человека есть дар Божий, поэтому человек не имеет права ни сам себя лишать ее, ни отнимать ее у других. Отнятие жизни у ближнего называется убийством, а лишение самого себя жизни называется самоубийством и есть самый тяжкий грех.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Вместо убитого Авеля, Бог дал Адаму и Еве третьего сына - благочестивого </a:t>
            </a:r>
            <a:r>
              <a:rPr lang="ru-RU" dirty="0" err="1" smtClean="0">
                <a:solidFill>
                  <a:srgbClr val="7030A0"/>
                </a:solidFill>
              </a:rPr>
              <a:t>Сифа</a:t>
            </a:r>
            <a:r>
              <a:rPr lang="ru-RU" dirty="0" smtClean="0">
                <a:solidFill>
                  <a:srgbClr val="7030A0"/>
                </a:solidFill>
              </a:rPr>
              <a:t>, а потом и еще многих других детей. Адам и Ева долго жили на земле. Адам прожил 930 лет. Много они перенесли страданий и горя, сердечно раскаялись в своем грехе и твердо веровали в обещанного Спасителя. Вера эта спасла их, они находятся теперь в числе святых праотцев.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сновной">
      <a:majorFont>
        <a:latin typeface="Segoe Script"/>
        <a:ea typeface=""/>
        <a:cs typeface=""/>
      </a:majorFont>
      <a:minorFont>
        <a:latin typeface="Segoe Prin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48</TotalTime>
  <Words>366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Тема5</vt:lpstr>
      <vt:lpstr>Каин и Авель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Каин и Авель</dc:title>
  <dc:creator>Алексей</dc:creator>
  <cp:lastModifiedBy>User</cp:lastModifiedBy>
  <cp:revision>7</cp:revision>
  <dcterms:created xsi:type="dcterms:W3CDTF">2013-10-06T05:17:15Z</dcterms:created>
  <dcterms:modified xsi:type="dcterms:W3CDTF">2014-04-17T01:00:40Z</dcterms:modified>
</cp:coreProperties>
</file>