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1" r:id="rId4"/>
    <p:sldId id="292" r:id="rId5"/>
    <p:sldId id="259" r:id="rId6"/>
    <p:sldId id="260" r:id="rId7"/>
    <p:sldId id="293" r:id="rId8"/>
    <p:sldId id="261" r:id="rId9"/>
    <p:sldId id="294" r:id="rId10"/>
    <p:sldId id="262" r:id="rId11"/>
    <p:sldId id="295" r:id="rId12"/>
    <p:sldId id="263" r:id="rId13"/>
    <p:sldId id="296" r:id="rId14"/>
    <p:sldId id="264" r:id="rId15"/>
    <p:sldId id="297" r:id="rId16"/>
    <p:sldId id="265" r:id="rId17"/>
    <p:sldId id="298" r:id="rId18"/>
    <p:sldId id="266" r:id="rId19"/>
    <p:sldId id="299" r:id="rId20"/>
    <p:sldId id="267" r:id="rId21"/>
    <p:sldId id="300" r:id="rId22"/>
    <p:sldId id="268" r:id="rId23"/>
    <p:sldId id="301" r:id="rId24"/>
    <p:sldId id="269" r:id="rId25"/>
    <p:sldId id="302" r:id="rId26"/>
    <p:sldId id="270" r:id="rId27"/>
    <p:sldId id="271" r:id="rId28"/>
    <p:sldId id="303" r:id="rId29"/>
    <p:sldId id="272" r:id="rId30"/>
    <p:sldId id="304" r:id="rId31"/>
    <p:sldId id="273" r:id="rId32"/>
    <p:sldId id="305" r:id="rId33"/>
    <p:sldId id="274" r:id="rId34"/>
    <p:sldId id="306" r:id="rId35"/>
    <p:sldId id="275" r:id="rId36"/>
    <p:sldId id="307" r:id="rId37"/>
    <p:sldId id="276" r:id="rId38"/>
    <p:sldId id="308" r:id="rId39"/>
    <p:sldId id="277" r:id="rId40"/>
    <p:sldId id="309" r:id="rId41"/>
    <p:sldId id="278" r:id="rId42"/>
    <p:sldId id="310" r:id="rId43"/>
    <p:sldId id="279" r:id="rId44"/>
    <p:sldId id="311" r:id="rId45"/>
    <p:sldId id="280" r:id="rId46"/>
    <p:sldId id="312" r:id="rId47"/>
    <p:sldId id="281" r:id="rId48"/>
    <p:sldId id="313" r:id="rId49"/>
    <p:sldId id="282" r:id="rId50"/>
    <p:sldId id="314" r:id="rId51"/>
    <p:sldId id="283" r:id="rId52"/>
    <p:sldId id="315" r:id="rId53"/>
    <p:sldId id="284" r:id="rId54"/>
    <p:sldId id="316" r:id="rId55"/>
    <p:sldId id="285" r:id="rId56"/>
    <p:sldId id="317" r:id="rId57"/>
    <p:sldId id="286" r:id="rId58"/>
    <p:sldId id="287" r:id="rId59"/>
    <p:sldId id="290" r:id="rId6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8458200" cy="20573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Решение тестовых заданий части А</a:t>
            </a:r>
            <a:br>
              <a:rPr lang="ru-RU" sz="2400" dirty="0" smtClean="0"/>
            </a:br>
            <a:r>
              <a:rPr lang="ru-RU" sz="2400" dirty="0" smtClean="0"/>
              <a:t>(подготовка к ЕГЭ)</a:t>
            </a:r>
            <a:br>
              <a:rPr lang="ru-RU" sz="2400" dirty="0" smtClean="0"/>
            </a:br>
            <a:r>
              <a:rPr lang="ru-RU" sz="2400" dirty="0" smtClean="0"/>
              <a:t>10 класс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7391400" cy="100433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Яковлева Татьяна Алексеевна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русского языка и литературы 1 категории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МКОУ СОШ №4 города Миньяра Челябинской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А5. В каком ряду в обоих случаях пропущен Ь?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3600" b="1" dirty="0" err="1" smtClean="0"/>
              <a:t>клянёш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ся</a:t>
            </a:r>
            <a:r>
              <a:rPr lang="ru-RU" sz="3600" b="1" dirty="0" smtClean="0"/>
              <a:t> честью, с узких плеч...;</a:t>
            </a:r>
          </a:p>
          <a:p>
            <a:pPr>
              <a:buNone/>
            </a:pPr>
            <a:r>
              <a:rPr lang="ru-RU" sz="3600" b="1" dirty="0" smtClean="0"/>
              <a:t>2. боевой клич.., красивая </a:t>
            </a:r>
            <a:r>
              <a:rPr lang="ru-RU" sz="3600" b="1" dirty="0" err="1" smtClean="0"/>
              <a:t>брош</a:t>
            </a:r>
            <a:r>
              <a:rPr lang="ru-RU" sz="3600" b="1" dirty="0" smtClean="0"/>
              <a:t>..;</a:t>
            </a:r>
          </a:p>
          <a:p>
            <a:pPr>
              <a:buNone/>
            </a:pPr>
            <a:r>
              <a:rPr lang="ru-RU" sz="3600" b="1" dirty="0" smtClean="0"/>
              <a:t>3. суп горяч.., </a:t>
            </a:r>
            <a:r>
              <a:rPr lang="ru-RU" sz="3600" b="1" dirty="0" err="1" smtClean="0"/>
              <a:t>покориш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ся</a:t>
            </a:r>
            <a:r>
              <a:rPr lang="ru-RU" sz="3600" b="1" dirty="0" smtClean="0"/>
              <a:t> судьбе;</a:t>
            </a:r>
          </a:p>
          <a:p>
            <a:pPr>
              <a:buNone/>
            </a:pPr>
            <a:r>
              <a:rPr lang="ru-RU" sz="3600" b="1" dirty="0" smtClean="0"/>
              <a:t>4. </a:t>
            </a:r>
            <a:r>
              <a:rPr lang="ru-RU" sz="3600" b="1" dirty="0" err="1" smtClean="0"/>
              <a:t>разреж</a:t>
            </a:r>
            <a:r>
              <a:rPr lang="ru-RU" sz="3600" b="1" dirty="0" smtClean="0"/>
              <a:t>.. полностью, растопить </a:t>
            </a:r>
            <a:r>
              <a:rPr lang="ru-RU" sz="3600" b="1" dirty="0" err="1" smtClean="0"/>
              <a:t>печ</a:t>
            </a:r>
            <a:r>
              <a:rPr lang="ru-RU" sz="3600" b="1" dirty="0" smtClean="0"/>
              <a:t>..</a:t>
            </a:r>
            <a:endParaRPr lang="ru-RU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А5. В каком ряду в обоих случаях пропущен Ь?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sz="3200" b="1" dirty="0" err="1" smtClean="0"/>
              <a:t>клянёшЬся</a:t>
            </a:r>
            <a:r>
              <a:rPr lang="ru-RU" sz="3200" b="1" dirty="0" smtClean="0"/>
              <a:t> честью, с узких плеч;</a:t>
            </a:r>
          </a:p>
          <a:p>
            <a:pPr>
              <a:buNone/>
            </a:pPr>
            <a:r>
              <a:rPr lang="ru-RU" sz="3200" b="1" dirty="0" smtClean="0"/>
              <a:t>2. боевой клич, красивая </a:t>
            </a:r>
            <a:r>
              <a:rPr lang="ru-RU" sz="3200" b="1" dirty="0" err="1" smtClean="0"/>
              <a:t>брошЬ</a:t>
            </a:r>
            <a:r>
              <a:rPr lang="ru-RU" sz="3200" b="1" dirty="0" smtClean="0"/>
              <a:t>;</a:t>
            </a:r>
          </a:p>
          <a:p>
            <a:pPr>
              <a:buNone/>
            </a:pPr>
            <a:r>
              <a:rPr lang="ru-RU" sz="3200" b="1" dirty="0" smtClean="0"/>
              <a:t>3. суп горяч, </a:t>
            </a:r>
            <a:r>
              <a:rPr lang="ru-RU" sz="3200" b="1" dirty="0" err="1" smtClean="0"/>
              <a:t>покоришЬся</a:t>
            </a:r>
            <a:r>
              <a:rPr lang="ru-RU" sz="3200" b="1" dirty="0" smtClean="0"/>
              <a:t> судьбе;</a:t>
            </a:r>
          </a:p>
          <a:p>
            <a:pPr>
              <a:buNone/>
            </a:pPr>
            <a:r>
              <a:rPr lang="ru-RU" sz="3200" b="1" dirty="0" smtClean="0"/>
              <a:t>4. </a:t>
            </a:r>
            <a:r>
              <a:rPr lang="ru-RU" sz="3200" b="1" dirty="0" err="1" smtClean="0">
                <a:solidFill>
                  <a:srgbClr val="00B050"/>
                </a:solidFill>
              </a:rPr>
              <a:t>разрежЬ</a:t>
            </a:r>
            <a:r>
              <a:rPr lang="ru-RU" sz="3200" b="1" dirty="0" smtClean="0">
                <a:solidFill>
                  <a:srgbClr val="00B050"/>
                </a:solidFill>
              </a:rPr>
              <a:t>  полностью, растопить </a:t>
            </a:r>
            <a:r>
              <a:rPr lang="ru-RU" sz="3200" b="1" dirty="0" err="1" smtClean="0">
                <a:solidFill>
                  <a:srgbClr val="00B050"/>
                </a:solidFill>
              </a:rPr>
              <a:t>печЬ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endParaRPr lang="ru-RU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А6. В каком ряду во всех словах пропущена одна  и та же буква?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b="1" dirty="0" smtClean="0"/>
              <a:t>П..</a:t>
            </a:r>
            <a:r>
              <a:rPr lang="ru-RU" sz="3200" b="1" dirty="0" err="1" smtClean="0"/>
              <a:t>лисадник</a:t>
            </a:r>
            <a:r>
              <a:rPr lang="ru-RU" sz="3200" b="1" dirty="0" smtClean="0"/>
              <a:t>, не..</a:t>
            </a:r>
            <a:r>
              <a:rPr lang="ru-RU" sz="3200" b="1" dirty="0" err="1" smtClean="0"/>
              <a:t>своенный</a:t>
            </a:r>
            <a:r>
              <a:rPr lang="ru-RU" sz="3200" b="1" dirty="0" smtClean="0"/>
              <a:t>, н..</a:t>
            </a:r>
            <a:r>
              <a:rPr lang="ru-RU" sz="3200" b="1" dirty="0" err="1" smtClean="0"/>
              <a:t>илучший</a:t>
            </a:r>
            <a:r>
              <a:rPr lang="ru-RU" sz="3200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Пр..остановиться, пр..суждение, пр..</a:t>
            </a:r>
            <a:r>
              <a:rPr lang="ru-RU" sz="3200" b="1" dirty="0" err="1" smtClean="0"/>
              <a:t>морский</a:t>
            </a:r>
            <a:r>
              <a:rPr lang="ru-RU" sz="3200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Ни..</a:t>
            </a:r>
            <a:r>
              <a:rPr lang="ru-RU" sz="3200" b="1" dirty="0" err="1" smtClean="0"/>
              <a:t>вергаться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чере</a:t>
            </a:r>
            <a:r>
              <a:rPr lang="ru-RU" sz="3200" b="1" dirty="0" smtClean="0"/>
              <a:t>..чур, и..готовить;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Сверх..</a:t>
            </a:r>
            <a:r>
              <a:rPr lang="ru-RU" sz="3200" b="1" dirty="0" err="1" smtClean="0"/>
              <a:t>нтересный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небез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нтересный</a:t>
            </a:r>
            <a:r>
              <a:rPr lang="ru-RU" sz="3200" b="1" dirty="0" smtClean="0"/>
              <a:t>, под..</a:t>
            </a:r>
            <a:r>
              <a:rPr lang="ru-RU" sz="3200" b="1" dirty="0" err="1" smtClean="0"/>
              <a:t>грать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А6. В каком ряду во всех словах пропущена одна  и та же буква?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b="1" dirty="0" err="1" smtClean="0"/>
              <a:t>пАлисадник</a:t>
            </a:r>
            <a:r>
              <a:rPr lang="ru-RU" b="1" dirty="0" smtClean="0"/>
              <a:t>, </a:t>
            </a:r>
            <a:r>
              <a:rPr lang="ru-RU" b="1" dirty="0" err="1" smtClean="0"/>
              <a:t>неОсвоенный</a:t>
            </a:r>
            <a:r>
              <a:rPr lang="ru-RU" b="1" dirty="0" smtClean="0"/>
              <a:t>, </a:t>
            </a:r>
            <a:r>
              <a:rPr lang="ru-RU" b="1" dirty="0" err="1" smtClean="0"/>
              <a:t>нАилучший</a:t>
            </a:r>
            <a:r>
              <a:rPr lang="ru-RU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b="1" dirty="0" err="1" smtClean="0">
                <a:solidFill>
                  <a:srgbClr val="00B050"/>
                </a:solidFill>
              </a:rPr>
              <a:t>прИостановиться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</a:rPr>
              <a:t>прИсуждение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</a:rPr>
              <a:t>прИморский</a:t>
            </a:r>
            <a:r>
              <a:rPr lang="ru-RU" b="1" dirty="0" smtClean="0">
                <a:solidFill>
                  <a:srgbClr val="00B050"/>
                </a:solidFill>
              </a:rPr>
              <a:t>;</a:t>
            </a:r>
          </a:p>
          <a:p>
            <a:pPr marL="624078" indent="-514350">
              <a:buAutoNum type="arabicPeriod"/>
            </a:pPr>
            <a:r>
              <a:rPr lang="ru-RU" b="1" dirty="0" err="1" smtClean="0"/>
              <a:t>ниЗвергаться</a:t>
            </a:r>
            <a:r>
              <a:rPr lang="ru-RU" b="1" dirty="0" smtClean="0"/>
              <a:t>, </a:t>
            </a:r>
            <a:r>
              <a:rPr lang="ru-RU" b="1" dirty="0" err="1" smtClean="0"/>
              <a:t>череСчур</a:t>
            </a:r>
            <a:r>
              <a:rPr lang="ru-RU" b="1" dirty="0" smtClean="0"/>
              <a:t>, </a:t>
            </a:r>
            <a:r>
              <a:rPr lang="ru-RU" b="1" dirty="0" err="1" smtClean="0"/>
              <a:t>иЗготовить</a:t>
            </a:r>
            <a:r>
              <a:rPr lang="ru-RU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b="1" dirty="0" err="1" smtClean="0"/>
              <a:t>сверхИнтересный</a:t>
            </a:r>
            <a:r>
              <a:rPr lang="ru-RU" b="1" dirty="0" smtClean="0"/>
              <a:t>, </a:t>
            </a:r>
            <a:r>
              <a:rPr lang="ru-RU" b="1" dirty="0" err="1" smtClean="0"/>
              <a:t>небезЫнтересный</a:t>
            </a:r>
            <a:r>
              <a:rPr lang="ru-RU" b="1" dirty="0" smtClean="0"/>
              <a:t>, </a:t>
            </a:r>
            <a:r>
              <a:rPr lang="ru-RU" b="1" dirty="0" err="1" smtClean="0"/>
              <a:t>подЫграть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002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А7. В каком ряду во всех словах пропущена безударная гласная корня, проверяемая ударением?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13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b="1" dirty="0" err="1" smtClean="0"/>
              <a:t>заст</a:t>
            </a:r>
            <a:r>
              <a:rPr lang="ru-RU" sz="3200" b="1" dirty="0" smtClean="0"/>
              <a:t>..лить, к..</a:t>
            </a:r>
            <a:r>
              <a:rPr lang="ru-RU" sz="3200" b="1" dirty="0" err="1" smtClean="0"/>
              <a:t>сательная</a:t>
            </a:r>
            <a:r>
              <a:rPr lang="ru-RU" sz="3200" b="1" dirty="0" smtClean="0"/>
              <a:t>, сов..</a:t>
            </a:r>
            <a:r>
              <a:rPr lang="ru-RU" sz="3200" b="1" dirty="0" err="1" smtClean="0"/>
              <a:t>ршенно</a:t>
            </a:r>
            <a:r>
              <a:rPr lang="ru-RU" sz="3200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ср..</a:t>
            </a:r>
            <a:r>
              <a:rPr lang="ru-RU" sz="3200" b="1" dirty="0" err="1" smtClean="0"/>
              <a:t>щение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подр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жательный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уб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ждение</a:t>
            </a:r>
            <a:r>
              <a:rPr lang="ru-RU" sz="3200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sz="3200" b="1" dirty="0" err="1" smtClean="0"/>
              <a:t>безобл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чный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подг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реть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ур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ган</a:t>
            </a:r>
            <a:r>
              <a:rPr lang="ru-RU" sz="3200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sz="3200" b="1" dirty="0" err="1" smtClean="0"/>
              <a:t>бл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гополучно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сомн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вающийся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разгл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шать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А7. В каком ряду во всех словах пропущена безударная гласная корня, проверяемая ударением?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1336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ru-RU" b="1" dirty="0" err="1" smtClean="0"/>
              <a:t>застЕлить</a:t>
            </a:r>
            <a:r>
              <a:rPr lang="ru-RU" b="1" dirty="0" smtClean="0"/>
              <a:t>, </a:t>
            </a:r>
            <a:r>
              <a:rPr lang="ru-RU" b="1" dirty="0" err="1" smtClean="0"/>
              <a:t>кАсательная</a:t>
            </a:r>
            <a:r>
              <a:rPr lang="ru-RU" b="1" dirty="0" smtClean="0"/>
              <a:t>, </a:t>
            </a:r>
            <a:r>
              <a:rPr lang="ru-RU" b="1" dirty="0" err="1" smtClean="0"/>
              <a:t>совЕршенно</a:t>
            </a:r>
            <a:r>
              <a:rPr lang="ru-RU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b="1" dirty="0" err="1" smtClean="0"/>
              <a:t>срАщение</a:t>
            </a:r>
            <a:r>
              <a:rPr lang="ru-RU" b="1" dirty="0" smtClean="0"/>
              <a:t>, </a:t>
            </a:r>
            <a:r>
              <a:rPr lang="ru-RU" b="1" dirty="0" err="1" smtClean="0"/>
              <a:t>подрАжательный</a:t>
            </a:r>
            <a:r>
              <a:rPr lang="ru-RU" b="1" dirty="0" smtClean="0"/>
              <a:t>, </a:t>
            </a:r>
            <a:r>
              <a:rPr lang="ru-RU" b="1" dirty="0" err="1" smtClean="0"/>
              <a:t>убЕждение</a:t>
            </a:r>
            <a:r>
              <a:rPr lang="ru-RU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b="1" dirty="0" err="1" smtClean="0"/>
              <a:t>безоблАчный</a:t>
            </a:r>
            <a:r>
              <a:rPr lang="ru-RU" b="1" dirty="0" smtClean="0"/>
              <a:t>, </a:t>
            </a:r>
            <a:r>
              <a:rPr lang="ru-RU" b="1" dirty="0" err="1" smtClean="0"/>
              <a:t>подгОреть</a:t>
            </a:r>
            <a:r>
              <a:rPr lang="ru-RU" b="1" dirty="0" smtClean="0"/>
              <a:t>, </a:t>
            </a:r>
            <a:r>
              <a:rPr lang="ru-RU" b="1" dirty="0" err="1" smtClean="0"/>
              <a:t>урАган</a:t>
            </a:r>
            <a:r>
              <a:rPr lang="ru-RU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b="1" dirty="0" err="1" smtClean="0">
                <a:solidFill>
                  <a:srgbClr val="00B050"/>
                </a:solidFill>
              </a:rPr>
              <a:t>блАгополучно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</a:rPr>
              <a:t>сомнЕвающийся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</a:rPr>
              <a:t>разглАшать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А8.В каком слове пропущена буква Е?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600" b="1" dirty="0" smtClean="0"/>
              <a:t>Мягко стел..т, да жёстко спать.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Попадёшься в руки – </a:t>
            </a:r>
            <a:r>
              <a:rPr lang="ru-RU" sz="3600" b="1" dirty="0" err="1" smtClean="0"/>
              <a:t>натерп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шься</a:t>
            </a:r>
            <a:r>
              <a:rPr lang="ru-RU" sz="3600" b="1" dirty="0" smtClean="0"/>
              <a:t> муки.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Один всех не </a:t>
            </a:r>
            <a:r>
              <a:rPr lang="ru-RU" sz="3600" b="1" dirty="0" err="1" smtClean="0"/>
              <a:t>переспор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шь</a:t>
            </a:r>
            <a:r>
              <a:rPr lang="ru-RU" sz="3600" b="1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В решете воды не </a:t>
            </a:r>
            <a:r>
              <a:rPr lang="ru-RU" sz="3600" b="1" dirty="0" err="1" smtClean="0"/>
              <a:t>удерж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шь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А8.В каком слове пропущена буква 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600" b="1" dirty="0" smtClean="0"/>
              <a:t>Мягко </a:t>
            </a:r>
            <a:r>
              <a:rPr lang="ru-RU" sz="3600" b="1" dirty="0" err="1" smtClean="0">
                <a:solidFill>
                  <a:srgbClr val="00B050"/>
                </a:solidFill>
              </a:rPr>
              <a:t>стелЕт</a:t>
            </a:r>
            <a:r>
              <a:rPr lang="ru-RU" sz="3600" b="1" dirty="0" smtClean="0"/>
              <a:t>, да жёстко спать.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Попадёшься в руки – </a:t>
            </a:r>
            <a:r>
              <a:rPr lang="ru-RU" sz="3600" b="1" dirty="0" err="1" smtClean="0"/>
              <a:t>натерпИшься</a:t>
            </a:r>
            <a:r>
              <a:rPr lang="ru-RU" sz="3600" b="1" dirty="0" smtClean="0"/>
              <a:t> муки.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Один всех не </a:t>
            </a:r>
            <a:r>
              <a:rPr lang="ru-RU" sz="3600" b="1" dirty="0" err="1" smtClean="0"/>
              <a:t>переспорИшь</a:t>
            </a:r>
            <a:r>
              <a:rPr lang="ru-RU" sz="3600" b="1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В решете воды не </a:t>
            </a:r>
            <a:r>
              <a:rPr lang="ru-RU" sz="3600" b="1" dirty="0" err="1" smtClean="0"/>
              <a:t>удержИшь</a:t>
            </a:r>
            <a:r>
              <a:rPr lang="ru-RU" sz="3600" b="1" dirty="0" smtClean="0"/>
              <a:t>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А9. В каком слове надо поставить букву И?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13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600" b="1" dirty="0" smtClean="0"/>
              <a:t>Выше головы не </a:t>
            </a:r>
            <a:r>
              <a:rPr lang="ru-RU" sz="3600" b="1" dirty="0" err="1" smtClean="0"/>
              <a:t>прыгн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шь</a:t>
            </a:r>
            <a:r>
              <a:rPr lang="ru-RU" sz="3600" b="1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Дыма без огня не </a:t>
            </a:r>
            <a:r>
              <a:rPr lang="ru-RU" sz="3600" b="1" dirty="0" err="1" smtClean="0"/>
              <a:t>быва</a:t>
            </a:r>
            <a:r>
              <a:rPr lang="ru-RU" sz="3600" b="1" dirty="0" smtClean="0"/>
              <a:t>..т.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Без труда не </a:t>
            </a:r>
            <a:r>
              <a:rPr lang="ru-RU" sz="3600" b="1" dirty="0" err="1" smtClean="0"/>
              <a:t>вытян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шь</a:t>
            </a:r>
            <a:r>
              <a:rPr lang="ru-RU" sz="3600" b="1" dirty="0" smtClean="0"/>
              <a:t> и рыбку из пруда.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Кашу маслом не </a:t>
            </a:r>
            <a:r>
              <a:rPr lang="ru-RU" sz="3600" b="1" dirty="0" err="1" smtClean="0"/>
              <a:t>испорт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шь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А9. В каком слове надо поставить букву И?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789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b="1" dirty="0" smtClean="0"/>
              <a:t>Выше головы не </a:t>
            </a:r>
            <a:r>
              <a:rPr lang="ru-RU" sz="3200" b="1" dirty="0" err="1" smtClean="0"/>
              <a:t>прыгнЕшь</a:t>
            </a:r>
            <a:r>
              <a:rPr lang="ru-RU" sz="3200" b="1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Дыма без огня не </a:t>
            </a:r>
            <a:r>
              <a:rPr lang="ru-RU" sz="3200" b="1" dirty="0" err="1" smtClean="0"/>
              <a:t>бываЕт</a:t>
            </a:r>
            <a:r>
              <a:rPr lang="ru-RU" sz="3200" b="1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Без труда не </a:t>
            </a:r>
            <a:r>
              <a:rPr lang="ru-RU" sz="3200" b="1" dirty="0" err="1" smtClean="0"/>
              <a:t>вытянЕшь</a:t>
            </a:r>
            <a:r>
              <a:rPr lang="ru-RU" sz="3200" b="1" dirty="0" smtClean="0"/>
              <a:t> и рыбку из пруда.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Кашу маслом </a:t>
            </a:r>
            <a:r>
              <a:rPr lang="ru-RU" sz="3200" b="1" dirty="0" smtClean="0">
                <a:solidFill>
                  <a:srgbClr val="00B050"/>
                </a:solidFill>
              </a:rPr>
              <a:t>не </a:t>
            </a:r>
            <a:r>
              <a:rPr lang="ru-RU" sz="3200" b="1" dirty="0" err="1" smtClean="0">
                <a:solidFill>
                  <a:srgbClr val="00B050"/>
                </a:solidFill>
              </a:rPr>
              <a:t>испортИшь</a:t>
            </a:r>
            <a:r>
              <a:rPr lang="ru-RU" sz="3200" b="1" dirty="0" smtClean="0">
                <a:solidFill>
                  <a:srgbClr val="00B050"/>
                </a:solidFill>
              </a:rPr>
              <a:t>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458200" cy="10668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А1. В каком слове произносится звук /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/?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endParaRPr lang="ru-RU" sz="4000" b="1" dirty="0" smtClean="0"/>
          </a:p>
          <a:p>
            <a:pPr marL="624078" indent="-514350">
              <a:buAutoNum type="arabicPeriod"/>
            </a:pPr>
            <a:r>
              <a:rPr lang="ru-RU" sz="4000" b="1" dirty="0" smtClean="0"/>
              <a:t>Рассказ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Сбоку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Резче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Низкий </a:t>
            </a:r>
            <a:endParaRPr lang="ru-RU" sz="4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А10. В каком предложении НЕ пишется раздельно со словом?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590800"/>
            <a:ext cx="8763000" cy="39837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b="1" dirty="0" smtClean="0"/>
              <a:t>(Не)успевшие ещё отцвести цветы поблекли.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Я увидел (не)высокого  мужчину.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Павел Петрович – человек очень (не)глупый.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(Не)</a:t>
            </a:r>
            <a:r>
              <a:rPr lang="ru-RU" sz="3200" b="1" dirty="0" err="1" smtClean="0"/>
              <a:t>доумевая</a:t>
            </a:r>
            <a:r>
              <a:rPr lang="ru-RU" sz="3200" b="1" dirty="0" smtClean="0"/>
              <a:t>, Петя посмотрел на отца.</a:t>
            </a:r>
            <a:endParaRPr lang="ru-RU" sz="3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А10. В каком предложении НЕ пишется раздельно со словом?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b="1" dirty="0" smtClean="0">
                <a:solidFill>
                  <a:srgbClr val="00B050"/>
                </a:solidFill>
              </a:rPr>
              <a:t>Не успевшие ещё отцвести цветы поблекли.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Я увидел  невысокого  мужчину.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Павел Петрович – человек очень неглупый.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Недоумевая, Петя посмотрел на отца.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А11. В каком случае выделенное слово (слова) написано и объяснено верно?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249424"/>
            <a:ext cx="8839200" cy="43251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(От)чего вы отказываетесь от предложения?</a:t>
            </a:r>
          </a:p>
          <a:p>
            <a:pPr marL="624078" indent="-514350">
              <a:buAutoNum type="arabicPeriod"/>
            </a:pPr>
            <a:r>
              <a:rPr lang="ru-RU" sz="3200" b="1" i="1" dirty="0" smtClean="0"/>
              <a:t>отчего </a:t>
            </a:r>
            <a:r>
              <a:rPr lang="ru-RU" sz="3200" b="1" dirty="0" smtClean="0"/>
              <a:t>– всегда пишется слитно.</a:t>
            </a:r>
          </a:p>
          <a:p>
            <a:pPr marL="624078" indent="-514350">
              <a:buAutoNum type="arabicPeriod"/>
            </a:pPr>
            <a:r>
              <a:rPr lang="ru-RU" sz="3200" b="1" i="1" dirty="0" smtClean="0"/>
              <a:t>от чего </a:t>
            </a:r>
            <a:r>
              <a:rPr lang="ru-RU" sz="3200" b="1" dirty="0" smtClean="0"/>
              <a:t>– всегда пишется раздельно.</a:t>
            </a:r>
          </a:p>
          <a:p>
            <a:pPr marL="624078" indent="-514350">
              <a:buAutoNum type="arabicPeriod"/>
            </a:pPr>
            <a:r>
              <a:rPr lang="ru-RU" sz="3200" b="1" i="1" dirty="0" smtClean="0"/>
              <a:t>отчего</a:t>
            </a:r>
            <a:r>
              <a:rPr lang="ru-RU" sz="3200" b="1" dirty="0" smtClean="0"/>
              <a:t> – наречие с приставкой, поэтому слитно</a:t>
            </a:r>
          </a:p>
          <a:p>
            <a:pPr marL="624078" indent="-514350">
              <a:buAutoNum type="arabicPeriod"/>
            </a:pPr>
            <a:r>
              <a:rPr lang="ru-RU" sz="3200" b="1" i="1" dirty="0" smtClean="0"/>
              <a:t>от  чего </a:t>
            </a:r>
            <a:r>
              <a:rPr lang="ru-RU" sz="3200" b="1" dirty="0" smtClean="0"/>
              <a:t>– предлог </a:t>
            </a:r>
            <a:r>
              <a:rPr lang="ru-RU" sz="3200" b="1" i="1" dirty="0" smtClean="0"/>
              <a:t>от</a:t>
            </a:r>
            <a:r>
              <a:rPr lang="ru-RU" sz="3200" b="1" dirty="0" smtClean="0"/>
              <a:t> с местоимением </a:t>
            </a:r>
            <a:r>
              <a:rPr lang="ru-RU" sz="3200" b="1" i="1" dirty="0" smtClean="0"/>
              <a:t>чего</a:t>
            </a:r>
            <a:r>
              <a:rPr lang="ru-RU" sz="3200" b="1" dirty="0" smtClean="0"/>
              <a:t>, поэтому раздельно.</a:t>
            </a:r>
            <a:endParaRPr lang="ru-RU" sz="32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24078" indent="-514350"/>
            <a:r>
              <a:rPr lang="ru-RU" sz="3200" b="1" dirty="0" smtClean="0">
                <a:solidFill>
                  <a:srgbClr val="002060"/>
                </a:solidFill>
              </a:rPr>
              <a:t>А11. В каком случае выделенное слово (слова) написано и объяснено верно?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>
                <a:solidFill>
                  <a:srgbClr val="00B050"/>
                </a:solidFill>
              </a:rPr>
              <a:t>Отчего</a:t>
            </a:r>
            <a:r>
              <a:rPr lang="ru-RU" b="1" i="1" dirty="0" smtClean="0"/>
              <a:t> вы отказываетесь от предложения?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отчего </a:t>
            </a:r>
            <a:r>
              <a:rPr lang="ru-RU" b="1" dirty="0" smtClean="0"/>
              <a:t>– всегда пишется слитно.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от чего </a:t>
            </a:r>
            <a:r>
              <a:rPr lang="ru-RU" b="1" dirty="0" smtClean="0"/>
              <a:t>– всегда пишется раздельно.</a:t>
            </a:r>
          </a:p>
          <a:p>
            <a:pPr marL="624078" indent="-514350">
              <a:buAutoNum type="arabicPeriod"/>
            </a:pPr>
            <a:r>
              <a:rPr lang="ru-RU" b="1" i="1" dirty="0" smtClean="0">
                <a:solidFill>
                  <a:srgbClr val="00B050"/>
                </a:solidFill>
              </a:rPr>
              <a:t>отчего</a:t>
            </a:r>
            <a:r>
              <a:rPr lang="ru-RU" b="1" dirty="0" smtClean="0">
                <a:solidFill>
                  <a:srgbClr val="00B050"/>
                </a:solidFill>
              </a:rPr>
              <a:t> – наречие с приставкой, поэтому слитно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от  чего </a:t>
            </a:r>
            <a:r>
              <a:rPr lang="ru-RU" b="1" dirty="0" smtClean="0"/>
              <a:t>– предлог </a:t>
            </a:r>
            <a:r>
              <a:rPr lang="ru-RU" b="1" i="1" dirty="0" smtClean="0"/>
              <a:t>от</a:t>
            </a:r>
            <a:r>
              <a:rPr lang="ru-RU" b="1" dirty="0" smtClean="0"/>
              <a:t> с местоимением </a:t>
            </a:r>
            <a:r>
              <a:rPr lang="ru-RU" b="1" i="1" dirty="0" smtClean="0"/>
              <a:t>чего</a:t>
            </a:r>
            <a:r>
              <a:rPr lang="ru-RU" b="1" dirty="0" smtClean="0"/>
              <a:t>, поэтому раздельно.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А12. В каком слове на месте пропуска пишется буква Ё?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4000" b="1" dirty="0" smtClean="0"/>
              <a:t>Городские </a:t>
            </a:r>
            <a:r>
              <a:rPr lang="ru-RU" sz="4000" b="1" dirty="0" err="1" smtClean="0"/>
              <a:t>трущ</a:t>
            </a:r>
            <a:r>
              <a:rPr lang="ru-RU" sz="4000" b="1" dirty="0" smtClean="0"/>
              <a:t>..бы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На улице свеж..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Изящный </a:t>
            </a:r>
            <a:r>
              <a:rPr lang="ru-RU" sz="4000" b="1" dirty="0" err="1" smtClean="0"/>
              <a:t>сапож</a:t>
            </a:r>
            <a:r>
              <a:rPr lang="ru-RU" sz="4000" b="1" dirty="0" smtClean="0"/>
              <a:t>..к</a:t>
            </a:r>
          </a:p>
          <a:p>
            <a:pPr marL="624078" indent="-514350">
              <a:buAutoNum type="arabicPeriod"/>
            </a:pPr>
            <a:r>
              <a:rPr lang="ru-RU" sz="4000" b="1" dirty="0" err="1" smtClean="0"/>
              <a:t>Ноч</a:t>
            </a:r>
            <a:r>
              <a:rPr lang="ru-RU" sz="4000" b="1" dirty="0" smtClean="0"/>
              <a:t>..</a:t>
            </a:r>
            <a:r>
              <a:rPr lang="ru-RU" sz="4000" b="1" dirty="0" err="1" smtClean="0"/>
              <a:t>вка</a:t>
            </a:r>
            <a:r>
              <a:rPr lang="ru-RU" sz="4000" b="1" dirty="0" smtClean="0"/>
              <a:t> у костра</a:t>
            </a:r>
            <a:endParaRPr lang="ru-RU" sz="4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А12. В каком слове на месте пропуска пишется буква Ё?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551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b="1" dirty="0" smtClean="0"/>
              <a:t>Городские </a:t>
            </a:r>
            <a:r>
              <a:rPr lang="ru-RU" sz="3200" b="1" dirty="0" err="1" smtClean="0"/>
              <a:t>трущОбы</a:t>
            </a:r>
            <a:endParaRPr lang="ru-RU" sz="3200" b="1" dirty="0" smtClean="0"/>
          </a:p>
          <a:p>
            <a:pPr marL="624078" indent="-514350">
              <a:buAutoNum type="arabicPeriod"/>
            </a:pPr>
            <a:r>
              <a:rPr lang="ru-RU" sz="3200" b="1" dirty="0" smtClean="0"/>
              <a:t>На улице </a:t>
            </a:r>
            <a:r>
              <a:rPr lang="ru-RU" sz="3200" b="1" dirty="0" err="1" smtClean="0"/>
              <a:t>свежО</a:t>
            </a:r>
            <a:endParaRPr lang="ru-RU" sz="3200" b="1" dirty="0" smtClean="0"/>
          </a:p>
          <a:p>
            <a:pPr marL="624078" indent="-514350">
              <a:buAutoNum type="arabicPeriod"/>
            </a:pPr>
            <a:r>
              <a:rPr lang="ru-RU" sz="3200" b="1" dirty="0" smtClean="0"/>
              <a:t>Изящный </a:t>
            </a:r>
            <a:r>
              <a:rPr lang="ru-RU" sz="3200" b="1" dirty="0" err="1" smtClean="0"/>
              <a:t>сапожОк</a:t>
            </a:r>
            <a:endParaRPr lang="ru-RU" sz="3200" b="1" dirty="0" smtClean="0"/>
          </a:p>
          <a:p>
            <a:pPr marL="624078" indent="-514350">
              <a:buAutoNum type="arabicPeriod"/>
            </a:pPr>
            <a:r>
              <a:rPr lang="ru-RU" sz="3200" b="1" dirty="0" err="1" smtClean="0">
                <a:solidFill>
                  <a:srgbClr val="00B050"/>
                </a:solidFill>
              </a:rPr>
              <a:t>НочЁвка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smtClean="0"/>
              <a:t>у костра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Прочитайте текст и выполните задания А13-А16. (</a:t>
            </a:r>
            <a:r>
              <a:rPr lang="ru-RU" sz="3200" b="1" i="1" dirty="0" smtClean="0">
                <a:solidFill>
                  <a:srgbClr val="002060"/>
                </a:solidFill>
              </a:rPr>
              <a:t>Спишите текст).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А. А раз оно живое, то, значит, во всём может делить и действительно делит судьбы всех живых существ.</a:t>
            </a:r>
          </a:p>
          <a:p>
            <a:pPr>
              <a:buNone/>
            </a:pPr>
            <a:r>
              <a:rPr lang="ru-RU" b="1" dirty="0" smtClean="0"/>
              <a:t>Б. Есть слово в поэтическом тексте.</a:t>
            </a:r>
          </a:p>
          <a:p>
            <a:pPr>
              <a:buNone/>
            </a:pPr>
            <a:r>
              <a:rPr lang="ru-RU" b="1" dirty="0" smtClean="0"/>
              <a:t>В. Современная поэзия исходит из предположения, что нет плохих или хороших, поэтических или непоэтических слов.</a:t>
            </a:r>
          </a:p>
          <a:p>
            <a:pPr>
              <a:buNone/>
            </a:pPr>
            <a:r>
              <a:rPr lang="ru-RU" b="1" dirty="0" smtClean="0"/>
              <a:t>Г. Здесь оно начинает жить, здесь оно живой организм.</a:t>
            </a:r>
            <a:endParaRPr lang="ru-RU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А13. В каком порядке должны следовать предложения, чтобы получился текст?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sz="4000" b="1" dirty="0" smtClean="0"/>
              <a:t>А,В,Г,Б;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В,А,Г,Б;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Б,Г,В,А;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В,Б,Г,А.</a:t>
            </a:r>
            <a:endParaRPr lang="ru-RU" sz="40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А13. В каком порядке должны следовать предложения, чтобы получился текст?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789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600" b="1" dirty="0" smtClean="0"/>
              <a:t>А,В,Г,Б;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В,А,Г,Б;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Б,Г,В,А;</a:t>
            </a:r>
          </a:p>
          <a:p>
            <a:pPr marL="624078" indent="-514350">
              <a:buAutoNum type="arabicPeriod"/>
            </a:pPr>
            <a:r>
              <a:rPr lang="ru-RU" sz="3600" b="1" dirty="0" smtClean="0">
                <a:solidFill>
                  <a:srgbClr val="00B050"/>
                </a:solidFill>
              </a:rPr>
              <a:t>В,Б,Г,А.</a:t>
            </a:r>
          </a:p>
          <a:p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А14. Сколько грамматических основ входит в предложение В?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600" b="1" dirty="0" smtClean="0"/>
              <a:t>одна;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три;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две;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четыре.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А1. В каком слове произносится звук /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/?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4800" b="1" dirty="0" smtClean="0"/>
              <a:t>Рассказ</a:t>
            </a:r>
          </a:p>
          <a:p>
            <a:pPr marL="624078" indent="-514350">
              <a:buAutoNum type="arabicPeriod"/>
            </a:pPr>
            <a:r>
              <a:rPr lang="ru-RU" sz="4800" b="1" dirty="0" smtClean="0">
                <a:solidFill>
                  <a:srgbClr val="00B050"/>
                </a:solidFill>
              </a:rPr>
              <a:t>Сбоку</a:t>
            </a:r>
          </a:p>
          <a:p>
            <a:pPr marL="624078" indent="-514350">
              <a:buAutoNum type="arabicPeriod"/>
            </a:pPr>
            <a:r>
              <a:rPr lang="ru-RU" sz="4800" b="1" dirty="0" smtClean="0"/>
              <a:t>Резче</a:t>
            </a:r>
          </a:p>
          <a:p>
            <a:pPr marL="624078" indent="-514350">
              <a:buAutoNum type="arabicPeriod"/>
            </a:pPr>
            <a:r>
              <a:rPr lang="ru-RU" sz="4800" b="1" dirty="0" smtClean="0"/>
              <a:t>Низкий 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А14. Сколько грамматических основ входит в предложение В?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6027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600" b="1" dirty="0" smtClean="0"/>
              <a:t>одна;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три;</a:t>
            </a:r>
          </a:p>
          <a:p>
            <a:pPr marL="624078" indent="-514350">
              <a:buAutoNum type="arabicPeriod"/>
            </a:pPr>
            <a:r>
              <a:rPr lang="ru-RU" sz="3600" b="1" dirty="0" smtClean="0">
                <a:solidFill>
                  <a:srgbClr val="00B050"/>
                </a:solidFill>
              </a:rPr>
              <a:t>две;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четыре.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А15. Какая характеристика соответствует предложению Г?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551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600" b="1" dirty="0" smtClean="0"/>
              <a:t>сложносочинённое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сложное бессоюзное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простое с однородными членами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сложноподчинённое</a:t>
            </a:r>
            <a:endParaRPr lang="ru-RU" sz="36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А15. Какая характеристика соответствует предложению Г?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13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b="1" dirty="0" smtClean="0"/>
              <a:t>сложносочинённое</a:t>
            </a:r>
          </a:p>
          <a:p>
            <a:pPr marL="624078" indent="-514350">
              <a:buAutoNum type="arabicPeriod"/>
            </a:pPr>
            <a:r>
              <a:rPr lang="ru-RU" sz="3200" b="1" dirty="0" smtClean="0">
                <a:solidFill>
                  <a:srgbClr val="00B050"/>
                </a:solidFill>
              </a:rPr>
              <a:t>сложное бессоюзное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простое с однородными членами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сложноподчинённое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А16. В каком предложении есть разделительный союз?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sz="3600" b="1" dirty="0" smtClean="0"/>
              <a:t>Б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А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Г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В</a:t>
            </a:r>
            <a:endParaRPr lang="ru-RU" sz="36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А16. В каком предложении есть разделительный союз?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789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4000" b="1" dirty="0" smtClean="0"/>
              <a:t>Б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А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Г</a:t>
            </a:r>
          </a:p>
          <a:p>
            <a:pPr marL="624078" indent="-514350">
              <a:buAutoNum type="arabicPeriod"/>
            </a:pPr>
            <a:r>
              <a:rPr lang="ru-RU" sz="4000" b="1" dirty="0" smtClean="0">
                <a:solidFill>
                  <a:srgbClr val="00B050"/>
                </a:solidFill>
              </a:rPr>
              <a:t>В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А17. В каком слове первый слог является ударным?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sz="3200" b="1" dirty="0" smtClean="0"/>
              <a:t>Баловаться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Добела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Начал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Создала</a:t>
            </a:r>
          </a:p>
          <a:p>
            <a:pPr marL="624078" indent="-514350"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А17. В каком слове первый слог является ударным?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265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600" b="1" dirty="0" err="1" smtClean="0"/>
              <a:t>баловАться</a:t>
            </a:r>
            <a:endParaRPr lang="ru-RU" sz="3600" b="1" dirty="0" smtClean="0"/>
          </a:p>
          <a:p>
            <a:pPr marL="624078" indent="-514350">
              <a:buAutoNum type="arabicPeriod"/>
            </a:pPr>
            <a:r>
              <a:rPr lang="ru-RU" sz="3600" b="1" dirty="0" err="1" smtClean="0"/>
              <a:t>добелА</a:t>
            </a:r>
            <a:endParaRPr lang="ru-RU" sz="3600" b="1" dirty="0" smtClean="0"/>
          </a:p>
          <a:p>
            <a:pPr marL="624078" indent="-514350">
              <a:buAutoNum type="arabicPeriod"/>
            </a:pPr>
            <a:r>
              <a:rPr lang="ru-RU" sz="3600" b="1" dirty="0" err="1" smtClean="0">
                <a:solidFill>
                  <a:srgbClr val="00B050"/>
                </a:solidFill>
              </a:rPr>
              <a:t>нАчал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pPr marL="624078" indent="-514350">
              <a:buAutoNum type="arabicPeriod"/>
            </a:pPr>
            <a:r>
              <a:rPr lang="ru-RU" sz="3600" b="1" dirty="0" err="1" smtClean="0"/>
              <a:t>создалА</a:t>
            </a:r>
            <a:endParaRPr lang="ru-RU" sz="3600" b="1" dirty="0" smtClean="0"/>
          </a:p>
          <a:p>
            <a:pPr marL="624078" indent="-514350">
              <a:buNone/>
            </a:pP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А18. В каком примере допущена ошибка в образовании слова?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sz="3600" b="1" dirty="0" smtClean="0"/>
              <a:t>у обоих девушек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свыше четырёх тысяч метров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несколько юношей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попробую </a:t>
            </a:r>
          </a:p>
          <a:p>
            <a:pPr marL="624078" indent="-514350">
              <a:buNone/>
            </a:pPr>
            <a:endParaRPr lang="ru-RU" sz="36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А18. В каком примере допущена ошибка в образовании слова?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13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b="1" dirty="0" smtClean="0">
                <a:solidFill>
                  <a:srgbClr val="00B050"/>
                </a:solidFill>
              </a:rPr>
              <a:t>у </a:t>
            </a:r>
            <a:r>
              <a:rPr lang="ru-RU" sz="3200" b="1" i="1" dirty="0" err="1" smtClean="0">
                <a:solidFill>
                  <a:srgbClr val="00B050"/>
                </a:solidFill>
              </a:rPr>
              <a:t>обОих</a:t>
            </a:r>
            <a:r>
              <a:rPr lang="ru-RU" sz="3200" b="1" i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</a:rPr>
              <a:t>девушек ( у </a:t>
            </a:r>
            <a:r>
              <a:rPr lang="ru-RU" sz="3200" b="1" i="1" dirty="0" err="1" smtClean="0">
                <a:solidFill>
                  <a:srgbClr val="00B050"/>
                </a:solidFill>
              </a:rPr>
              <a:t>обЕих</a:t>
            </a:r>
            <a:r>
              <a:rPr lang="ru-RU" sz="3200" b="1" dirty="0" smtClean="0">
                <a:solidFill>
                  <a:srgbClr val="00B050"/>
                </a:solidFill>
              </a:rPr>
              <a:t> девушек)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свыше четырёх тысяч метров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несколько юношей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попробую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А19. Выберите грамматически правильное продолжение предложения.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* Взобравшись на крышу сарая, …</a:t>
            </a:r>
            <a:endParaRPr lang="ru-RU" dirty="0" smtClean="0"/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sz="3200" b="1" dirty="0" smtClean="0"/>
              <a:t>…, у меня закружилась голова.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…, крыша едва не провалилась подо мной.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…, мне хорошо был виден лес за рекой.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…, я втащил за собой деревянную лестницу.</a:t>
            </a:r>
          </a:p>
          <a:p>
            <a:pPr>
              <a:buNone/>
            </a:pPr>
            <a:endParaRPr lang="ru-RU" sz="32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А2. Какое слово состоит из приставки, корня, одного суффикса и окончания?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4000" b="1" dirty="0" smtClean="0"/>
              <a:t>Беспроигрышный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Издавна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Скрипачи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Предосенний</a:t>
            </a:r>
          </a:p>
          <a:p>
            <a:pPr marL="624078" indent="-514350">
              <a:buNone/>
            </a:pPr>
            <a:endParaRPr lang="ru-RU" sz="4000" b="1" dirty="0" smtClean="0"/>
          </a:p>
          <a:p>
            <a:endParaRPr lang="ru-RU" sz="4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А19. Выберите грамматически правильное продолжение предложения.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* Взобравшись на крышу сарая, …</a:t>
            </a:r>
            <a:endParaRPr lang="ru-RU" dirty="0" smtClean="0"/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b="1" dirty="0" smtClean="0"/>
              <a:t>…, у меня закружилась голова.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…, крыша едва не провалилась подо мной.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…, мне хорошо был виден лес за рекой.</a:t>
            </a:r>
          </a:p>
          <a:p>
            <a:pPr marL="624078" indent="-514350"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…, я втащил за собой деревянную лестницу.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А20. Укажите предложение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с грамматической ошибкой.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249424"/>
            <a:ext cx="8763000" cy="4325112"/>
          </a:xfrm>
        </p:spPr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b="1" dirty="0" smtClean="0"/>
              <a:t>Вопреки моему желанию, они познакомились.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Преподаватель отобрал и посоветовал учащемуся воспользоваться дополнительной литературой.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Учителя уделяют немало внимания правилам орфографии и пунктуации.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Несмотря на поздний час, люди продолжали бурно обсуждать происшедшее.</a:t>
            </a:r>
            <a:endParaRPr lang="ru-RU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А20. Укажите предложение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 грамматической ошибкой.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AutoNum type="arabicPeriod"/>
            </a:pPr>
            <a:r>
              <a:rPr lang="ru-RU" b="1" dirty="0" smtClean="0"/>
              <a:t>Вопреки моему желанию, они познакомились.</a:t>
            </a:r>
          </a:p>
          <a:p>
            <a:pPr marL="624078" indent="-514350"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Преподаватель отобрал  (?) и посоветовал учащемуся воспользоваться дополнительной литературой.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Учителя уделяют немало внимания правилам орфографии и пунктуации.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Несмотря на поздний час, люди продолжали бурно обсуждать происшедшее.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А21. В каком предложении вместо слова </a:t>
            </a:r>
            <a:r>
              <a:rPr lang="ru-RU" sz="2800" b="1" i="1" dirty="0" smtClean="0">
                <a:solidFill>
                  <a:srgbClr val="002060"/>
                </a:solidFill>
              </a:rPr>
              <a:t>прогрессивный</a:t>
            </a:r>
            <a:r>
              <a:rPr lang="ru-RU" sz="2800" b="1" dirty="0" smtClean="0">
                <a:solidFill>
                  <a:srgbClr val="002060"/>
                </a:solidFill>
              </a:rPr>
              <a:t> нужно употребить </a:t>
            </a:r>
            <a:r>
              <a:rPr lang="ru-RU" sz="2800" b="1" i="1" dirty="0" smtClean="0">
                <a:solidFill>
                  <a:srgbClr val="002060"/>
                </a:solidFill>
              </a:rPr>
              <a:t>прогрессирующий</a:t>
            </a:r>
            <a:r>
              <a:rPr lang="ru-RU" sz="2800" b="1" dirty="0" smtClean="0">
                <a:solidFill>
                  <a:srgbClr val="002060"/>
                </a:solidFill>
              </a:rPr>
              <a:t>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b="1" dirty="0" smtClean="0"/>
              <a:t>Человек с </a:t>
            </a:r>
            <a:r>
              <a:rPr lang="ru-RU" b="1" i="1" dirty="0" smtClean="0">
                <a:solidFill>
                  <a:srgbClr val="002060"/>
                </a:solidFill>
              </a:rPr>
              <a:t>прогрессивными </a:t>
            </a:r>
            <a:r>
              <a:rPr lang="ru-RU" b="1" dirty="0" smtClean="0"/>
              <a:t>взглядами никогда не будет ратовать за ужесточение наказания.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Близорукость, которая усиливается в течение жизни, </a:t>
            </a: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i="1" dirty="0" smtClean="0">
                <a:solidFill>
                  <a:srgbClr val="002060"/>
                </a:solidFill>
              </a:rPr>
              <a:t>прогрессивная </a:t>
            </a:r>
            <a:r>
              <a:rPr lang="ru-RU" b="1" dirty="0" smtClean="0"/>
              <a:t>близорукость.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Его идеи были </a:t>
            </a:r>
            <a:r>
              <a:rPr lang="ru-RU" b="1" i="1" dirty="0" smtClean="0">
                <a:solidFill>
                  <a:srgbClr val="002060"/>
                </a:solidFill>
              </a:rPr>
              <a:t>прогрессивными</a:t>
            </a:r>
            <a:r>
              <a:rPr lang="ru-RU" b="1" i="1" dirty="0" smtClean="0"/>
              <a:t> </a:t>
            </a:r>
            <a:r>
              <a:rPr lang="ru-RU" b="1" dirty="0" smtClean="0"/>
              <a:t>для того времени.</a:t>
            </a:r>
          </a:p>
          <a:p>
            <a:pPr marL="624078" indent="-51435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Прогрессивным</a:t>
            </a:r>
            <a:r>
              <a:rPr lang="ru-RU" b="1" dirty="0" smtClean="0"/>
              <a:t> является развитие новых технологий.</a:t>
            </a:r>
          </a:p>
          <a:p>
            <a:pPr marL="624078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А21. В каком предложении вместо слова </a:t>
            </a:r>
            <a:r>
              <a:rPr lang="ru-RU" sz="2800" b="1" i="1" dirty="0" smtClean="0">
                <a:solidFill>
                  <a:srgbClr val="002060"/>
                </a:solidFill>
              </a:rPr>
              <a:t>прогрессивный</a:t>
            </a:r>
            <a:r>
              <a:rPr lang="ru-RU" sz="2800" b="1" dirty="0" smtClean="0">
                <a:solidFill>
                  <a:srgbClr val="002060"/>
                </a:solidFill>
              </a:rPr>
              <a:t> нужно употребить </a:t>
            </a:r>
            <a:r>
              <a:rPr lang="ru-RU" sz="2800" b="1" i="1" dirty="0" smtClean="0">
                <a:solidFill>
                  <a:srgbClr val="002060"/>
                </a:solidFill>
              </a:rPr>
              <a:t>прогрессирующий</a:t>
            </a:r>
            <a:r>
              <a:rPr lang="ru-RU" sz="2800" b="1" dirty="0" smtClean="0">
                <a:solidFill>
                  <a:srgbClr val="002060"/>
                </a:solidFill>
              </a:rPr>
              <a:t>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b="1" dirty="0" smtClean="0"/>
              <a:t>Человек с </a:t>
            </a:r>
            <a:r>
              <a:rPr lang="ru-RU" b="1" i="1" dirty="0" smtClean="0"/>
              <a:t>прогрессивными </a:t>
            </a:r>
            <a:r>
              <a:rPr lang="ru-RU" b="1" dirty="0" smtClean="0"/>
              <a:t>взглядами никогда не будет ратовать за ужесточение наказания.</a:t>
            </a:r>
          </a:p>
          <a:p>
            <a:pPr marL="624078" indent="-514350"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Близорукость, которая усиливается в течение жизни, - ПРОГРЕССИРУЮЩАЯ близорукость.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Его идеи были </a:t>
            </a:r>
            <a:r>
              <a:rPr lang="ru-RU" b="1" i="1" dirty="0" smtClean="0"/>
              <a:t>прогрессивными </a:t>
            </a:r>
            <a:r>
              <a:rPr lang="ru-RU" b="1" dirty="0" smtClean="0"/>
              <a:t>для того времени.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Прогрессивным</a:t>
            </a:r>
            <a:r>
              <a:rPr lang="ru-RU" b="1" dirty="0" smtClean="0"/>
              <a:t> является развитие новых технологий.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А22. Выберите правильное объяснение пунктуации в предложении.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* Костёр уже догорал ( ) и последними угольками освещал лица охотников.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Простое предложение с однородными членами, перед союзом И запятая не нужна.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Сложное предложение, перед союзом И запятая не нужна.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Простое предложение с однородными членами, перед союзом И запятая нужна.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Сложное предложение, перед союзом И запятая нужна.</a:t>
            </a:r>
            <a:endParaRPr lang="ru-RU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А22. Выберите правильное объяснение пунктуации в предложении.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* Костёр уже догорал ( ) и последними угольками освещал лица охотников.</a:t>
            </a:r>
          </a:p>
          <a:p>
            <a:pPr marL="624078" indent="-514350"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Простое предложение с однородными членами, перед союзом И запятая не нужна.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Сложное предложение, перед союзом И запятая не нужна.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Простое предложение с однородными членами, перед союзом И запятая нужна.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Сложное предложение, перед союзом И запятая нужна.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А23. В каком варианте ответа правильно указаны все цифры, на месте которых в предложении должны стоять запятые?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Сад (1) всё больше редея (2) спускался к реке (3) поросшей зелёным камышом (4) и густым ивняком.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1,2;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1,2,3;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2,3,4;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1,3.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А23. В каком варианте ответа правильно указаны все цифры, на месте которых в предложении должны стоять запятые?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Сад (1)</a:t>
            </a:r>
            <a:r>
              <a:rPr lang="ru-RU" b="1" i="1" dirty="0" smtClean="0">
                <a:solidFill>
                  <a:srgbClr val="00B050"/>
                </a:solidFill>
              </a:rPr>
              <a:t>,</a:t>
            </a:r>
            <a:r>
              <a:rPr lang="ru-RU" b="1" i="1" dirty="0" smtClean="0"/>
              <a:t> всё больше редея (2)</a:t>
            </a:r>
            <a:r>
              <a:rPr lang="ru-RU" b="1" i="1" dirty="0" smtClean="0">
                <a:solidFill>
                  <a:srgbClr val="00B050"/>
                </a:solidFill>
              </a:rPr>
              <a:t>, </a:t>
            </a:r>
            <a:r>
              <a:rPr lang="ru-RU" b="1" i="1" dirty="0" smtClean="0"/>
              <a:t> спускался к реке (3)</a:t>
            </a:r>
            <a:r>
              <a:rPr lang="ru-RU" b="1" i="1" dirty="0" smtClean="0">
                <a:solidFill>
                  <a:srgbClr val="00B050"/>
                </a:solidFill>
              </a:rPr>
              <a:t>,</a:t>
            </a:r>
            <a:r>
              <a:rPr lang="ru-RU" b="1" i="1" dirty="0" smtClean="0"/>
              <a:t>  поросшей зелёным камышом (4) и густым ивняком.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1,2;</a:t>
            </a:r>
          </a:p>
          <a:p>
            <a:pPr marL="624078" indent="-514350">
              <a:buAutoNum type="arabicPeriod"/>
            </a:pPr>
            <a:r>
              <a:rPr lang="ru-RU" sz="3600" b="1" dirty="0" smtClean="0">
                <a:solidFill>
                  <a:srgbClr val="00B050"/>
                </a:solidFill>
              </a:rPr>
              <a:t>1,2,3;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2,3,4;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1,3.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А24. Найдите предложение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с пунктуационной ошибкой.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AutoNum type="arabicPeriod"/>
            </a:pPr>
            <a:r>
              <a:rPr lang="ru-RU" b="1" dirty="0" smtClean="0"/>
              <a:t>Для достижения спортивных успехов необходим, как талант, так и упорство.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Я прислушивался к звучанию музыки и природы и брал подсказанное ими в основу своего творчества.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Рокочущий шум моторов то отдалялся, то снова приближался.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Посаженные выпускниками деревья : клён, акации, берёзы – быстро разрослись.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А2. Какое слово состоит из приставки, корня, одного суффикса и окончания?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endParaRPr lang="ru-RU" sz="4000" b="1" dirty="0" smtClean="0"/>
          </a:p>
          <a:p>
            <a:pPr marL="624078" indent="-514350">
              <a:buAutoNum type="arabicPeriod"/>
            </a:pPr>
            <a:r>
              <a:rPr lang="ru-RU" sz="4000" b="1" dirty="0" err="1" smtClean="0"/>
              <a:t>Бес-про-игр-ыш-н-ый</a:t>
            </a:r>
            <a:endParaRPr lang="ru-RU" sz="4000" b="1" dirty="0" smtClean="0"/>
          </a:p>
          <a:p>
            <a:pPr marL="624078" indent="-514350">
              <a:buAutoNum type="arabicPeriod"/>
            </a:pPr>
            <a:r>
              <a:rPr lang="ru-RU" sz="4000" b="1" dirty="0" err="1" smtClean="0"/>
              <a:t>Из-давн-а</a:t>
            </a:r>
            <a:endParaRPr lang="ru-RU" sz="4000" b="1" dirty="0" smtClean="0"/>
          </a:p>
          <a:p>
            <a:pPr marL="624078" indent="-514350">
              <a:buAutoNum type="arabicPeriod"/>
            </a:pPr>
            <a:r>
              <a:rPr lang="ru-RU" sz="4000" b="1" dirty="0" err="1" smtClean="0"/>
              <a:t>Скрипач-и</a:t>
            </a:r>
            <a:endParaRPr lang="ru-RU" sz="4000" b="1" dirty="0" smtClean="0"/>
          </a:p>
          <a:p>
            <a:pPr marL="624078" indent="-514350">
              <a:buAutoNum type="arabicPeriod"/>
            </a:pPr>
            <a:r>
              <a:rPr lang="ru-RU" sz="4000" b="1" dirty="0" err="1" smtClean="0">
                <a:solidFill>
                  <a:srgbClr val="00B050"/>
                </a:solidFill>
              </a:rPr>
              <a:t>Пред-осен-н-ий</a:t>
            </a:r>
            <a:endParaRPr lang="ru-RU" sz="4000" b="1" dirty="0" smtClean="0">
              <a:solidFill>
                <a:srgbClr val="00B050"/>
              </a:solidFill>
            </a:endParaRPr>
          </a:p>
          <a:p>
            <a:pPr marL="624078" indent="-514350">
              <a:buNone/>
            </a:pPr>
            <a:endParaRPr lang="ru-RU" sz="4000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А24. Найдите предложение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 пунктуационной ошибкой.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Для достижения спортивных успехов необходим</a:t>
            </a:r>
            <a:r>
              <a:rPr lang="ru-RU" b="1" u="sng" dirty="0" smtClean="0">
                <a:solidFill>
                  <a:srgbClr val="002060"/>
                </a:solidFill>
              </a:rPr>
              <a:t> , </a:t>
            </a:r>
            <a:r>
              <a:rPr lang="ru-RU" b="1" dirty="0" smtClean="0">
                <a:solidFill>
                  <a:srgbClr val="00B050"/>
                </a:solidFill>
              </a:rPr>
              <a:t>как талант, так и упорство.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Я прислушивался к звучанию музыки и природы и брал подсказанное ими в основу своего творчества.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Рокочущий шум моторов то отдалялся, то снова приближался.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Посаженные выпускниками деревья : клён, акации, берёзы – быстро разрослись.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А25. Пунктуационная ошибка допущена в предложении: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b="1" dirty="0" smtClean="0"/>
              <a:t>Подаренная мне книга оказалась не только интересной, но и полезной.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Повсюду : и в кустах, и в траве, и в буйных папоротниках – запели птицы.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Молодые листья лепетали да зяблики кое-где пели.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Цветы поражали своей величиной и формой и манили к себе прекрасным ароматом.</a:t>
            </a:r>
            <a:endParaRPr lang="ru-RU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А25. Пунктуационная ошибка допущена в предложении: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b="1" dirty="0" smtClean="0"/>
              <a:t>Подаренная мне книга оказалась не только интересной, но и полезной.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Повсюду : и в кустах, и в траве, и в буйных папоротниках – запели птицы.</a:t>
            </a:r>
          </a:p>
          <a:p>
            <a:pPr marL="624078" indent="-514350"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Молодые листья лепетали</a:t>
            </a:r>
            <a:r>
              <a:rPr lang="ru-RU" b="1" u="sng" dirty="0" smtClean="0">
                <a:solidFill>
                  <a:srgbClr val="00B050"/>
                </a:solidFill>
              </a:rPr>
              <a:t>,</a:t>
            </a:r>
            <a:r>
              <a:rPr lang="ru-RU" b="1" dirty="0" smtClean="0">
                <a:solidFill>
                  <a:srgbClr val="00B050"/>
                </a:solidFill>
              </a:rPr>
              <a:t> да зяблики кое-где пели.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Цветы поражали своей величиной и формой и манили к себе прекрасным ароматом.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А26. В каком предложении надо поставить тире?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b="1" dirty="0" smtClean="0"/>
              <a:t>Дорожки в саду словно ручьи.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И всё это говорило о близости весны и птичья суета и рыхлый снег и запах земли.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Мы собирались выйти затемно путь предстоял длинный.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Уссурийский тигр зверь большой и опасный.</a:t>
            </a:r>
            <a:endParaRPr lang="ru-RU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А26. В каком предложении надо поставить тире?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b="1" dirty="0" smtClean="0"/>
              <a:t>Дорожки в саду словно ручьи.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И всё это говорило о близости весны и птичья суета и рыхлый снег и запах земли.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Мы собирались выйти затемно путь предстоял длинный.</a:t>
            </a:r>
          </a:p>
          <a:p>
            <a:pPr marL="624078" indent="-514350"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Уссурийский тигр -  зверь большой и опасный.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А27. В каком варианте ответа правильно указаны все цифры, на месте которых в предложении должны стоять запятые?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Афанасий Никитич (1) имя (2)которого  (3) знакомо каждому (4) совершил путешествие в Индию.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1,2,4;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2,4;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1,4;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1,3.</a:t>
            </a:r>
            <a:endParaRPr lang="ru-RU" b="1" i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А27. В каком варианте ответа правильно указаны все цифры, на месте которых в предложении должны стоять запятые?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Афанасий Никитич (1)</a:t>
            </a:r>
            <a:r>
              <a:rPr lang="ru-RU" b="1" i="1" dirty="0" smtClean="0">
                <a:solidFill>
                  <a:srgbClr val="00B050"/>
                </a:solidFill>
              </a:rPr>
              <a:t>,</a:t>
            </a:r>
            <a:r>
              <a:rPr lang="ru-RU" b="1" i="1" dirty="0" smtClean="0"/>
              <a:t>  имя (2)которого  (3) знакомо каждому (4)</a:t>
            </a:r>
            <a:r>
              <a:rPr lang="ru-RU" b="1" i="1" dirty="0" smtClean="0">
                <a:solidFill>
                  <a:srgbClr val="00B050"/>
                </a:solidFill>
              </a:rPr>
              <a:t>,</a:t>
            </a:r>
            <a:r>
              <a:rPr lang="ru-RU" b="1" i="1" dirty="0" smtClean="0"/>
              <a:t> совершил путешествие в Индию.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1,2,4;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2,4;</a:t>
            </a:r>
          </a:p>
          <a:p>
            <a:pPr marL="624078" indent="-514350">
              <a:buAutoNum type="arabicPeriod"/>
            </a:pPr>
            <a:r>
              <a:rPr lang="ru-RU" b="1" i="1" dirty="0" smtClean="0">
                <a:solidFill>
                  <a:srgbClr val="00B050"/>
                </a:solidFill>
              </a:rPr>
              <a:t>1,4;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1,3.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371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А28. В каком варианте ответа правильно указаны все цифры, на месте которых в предложении должны стоять запятые?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  Он был занят (1) и (2) пока я ждал его (3) мне становилось всё страшнее (4) словно я остался один на белом свете.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1,3;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2,3;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3,4;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1,2,3,4.</a:t>
            </a:r>
            <a:endParaRPr lang="ru-RU" sz="3600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А28. В каком варианте ответа правильно указаны все цифры, на месте которых в предложении должны стоять запятые?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Он был занят (1)</a:t>
            </a:r>
            <a:r>
              <a:rPr lang="ru-RU" b="1" i="1" dirty="0" smtClean="0">
                <a:solidFill>
                  <a:srgbClr val="00B050"/>
                </a:solidFill>
              </a:rPr>
              <a:t>,</a:t>
            </a:r>
            <a:r>
              <a:rPr lang="ru-RU" b="1" i="1" dirty="0" smtClean="0"/>
              <a:t>  и (2)</a:t>
            </a:r>
            <a:r>
              <a:rPr lang="ru-RU" b="1" i="1" dirty="0" smtClean="0">
                <a:solidFill>
                  <a:srgbClr val="00B050"/>
                </a:solidFill>
              </a:rPr>
              <a:t>,</a:t>
            </a:r>
            <a:r>
              <a:rPr lang="ru-RU" b="1" i="1" dirty="0" smtClean="0"/>
              <a:t> пока я ждал его (3)</a:t>
            </a:r>
            <a:r>
              <a:rPr lang="ru-RU" b="1" i="1" dirty="0" smtClean="0">
                <a:solidFill>
                  <a:srgbClr val="00B050"/>
                </a:solidFill>
              </a:rPr>
              <a:t>,</a:t>
            </a:r>
            <a:r>
              <a:rPr lang="ru-RU" b="1" i="1" dirty="0" smtClean="0"/>
              <a:t> мне становилось всё страшнее (4)</a:t>
            </a:r>
            <a:r>
              <a:rPr lang="ru-RU" b="1" i="1" dirty="0" smtClean="0">
                <a:solidFill>
                  <a:srgbClr val="00B050"/>
                </a:solidFill>
              </a:rPr>
              <a:t>,</a:t>
            </a:r>
            <a:r>
              <a:rPr lang="ru-RU" b="1" i="1" dirty="0" smtClean="0"/>
              <a:t> словно я остался один на белом свете.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1,3;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2,3;</a:t>
            </a:r>
          </a:p>
          <a:p>
            <a:pPr marL="624078" indent="-514350">
              <a:buAutoNum type="arabicPeriod"/>
            </a:pPr>
            <a:r>
              <a:rPr lang="ru-RU" sz="3600" b="1" dirty="0" smtClean="0"/>
              <a:t>3,4;</a:t>
            </a:r>
          </a:p>
          <a:p>
            <a:pPr marL="624078" indent="-514350">
              <a:buAutoNum type="arabicPeriod"/>
            </a:pPr>
            <a:r>
              <a:rPr lang="ru-RU" sz="3600" b="1" dirty="0" smtClean="0">
                <a:solidFill>
                  <a:srgbClr val="00B050"/>
                </a:solidFill>
              </a:rPr>
              <a:t>1,2,3,4.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Спасибо за работу!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8" name="Содержимое 17" descr="12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981200"/>
            <a:ext cx="7315200" cy="413704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905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А3. Какое из перечисленных слов имеет значение «тождественный, вполне соответствующий»?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4503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4000" b="1" dirty="0" smtClean="0"/>
              <a:t>Вариативный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Ассоциативный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Адекватный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Тотальный </a:t>
            </a:r>
            <a:endParaRPr lang="ru-RU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А3. Какое из перечисленных слов имеет значение «тождественный, вполне соответствующий»?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endParaRPr lang="ru-RU" b="1" dirty="0" smtClean="0"/>
          </a:p>
          <a:p>
            <a:pPr marL="624078" indent="-514350">
              <a:buAutoNum type="arabicPeriod"/>
            </a:pPr>
            <a:endParaRPr lang="ru-RU" b="1" dirty="0" smtClean="0"/>
          </a:p>
          <a:p>
            <a:pPr marL="624078" indent="-514350">
              <a:buAutoNum type="arabicPeriod"/>
            </a:pPr>
            <a:r>
              <a:rPr lang="ru-RU" sz="4000" b="1" dirty="0" smtClean="0"/>
              <a:t>Вариативный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Ассоциативный</a:t>
            </a:r>
          </a:p>
          <a:p>
            <a:pPr marL="624078" indent="-514350">
              <a:buAutoNum type="arabicPeriod"/>
            </a:pPr>
            <a:r>
              <a:rPr lang="ru-RU" sz="4000" b="1" dirty="0" smtClean="0">
                <a:solidFill>
                  <a:srgbClr val="00B050"/>
                </a:solidFill>
              </a:rPr>
              <a:t>Адекватный</a:t>
            </a:r>
          </a:p>
          <a:p>
            <a:pPr marL="624078" indent="-514350">
              <a:buAutoNum type="arabicPeriod"/>
            </a:pPr>
            <a:r>
              <a:rPr lang="ru-RU" sz="4000" b="1" dirty="0" smtClean="0"/>
              <a:t>Тотальный 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А4. В каком ряду во всех словах на месте пропуска пишется буква Е?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057400"/>
            <a:ext cx="8610600" cy="4517136"/>
          </a:xfrm>
        </p:spPr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sz="3200" b="1" dirty="0" smtClean="0"/>
              <a:t>О </a:t>
            </a:r>
            <a:r>
              <a:rPr lang="ru-RU" sz="3200" b="1" dirty="0" err="1" smtClean="0"/>
              <a:t>созревш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й</a:t>
            </a:r>
            <a:r>
              <a:rPr lang="ru-RU" sz="3200" b="1" dirty="0" smtClean="0"/>
              <a:t> груш.., к </a:t>
            </a:r>
            <a:r>
              <a:rPr lang="ru-RU" sz="3200" b="1" dirty="0" err="1" smtClean="0"/>
              <a:t>юркнувш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мыш</a:t>
            </a:r>
            <a:r>
              <a:rPr lang="ru-RU" sz="3200" b="1" dirty="0" smtClean="0"/>
              <a:t>..;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О </a:t>
            </a:r>
            <a:r>
              <a:rPr lang="ru-RU" sz="3200" b="1" dirty="0" err="1" smtClean="0"/>
              <a:t>летн</a:t>
            </a:r>
            <a:r>
              <a:rPr lang="ru-RU" sz="3200" b="1" dirty="0" smtClean="0"/>
              <a:t>..м </a:t>
            </a:r>
            <a:r>
              <a:rPr lang="ru-RU" sz="3200" b="1" dirty="0" err="1" smtClean="0"/>
              <a:t>зно</a:t>
            </a:r>
            <a:r>
              <a:rPr lang="ru-RU" sz="3200" b="1" dirty="0" smtClean="0"/>
              <a:t>.., о </a:t>
            </a:r>
            <a:r>
              <a:rPr lang="ru-RU" sz="3200" b="1" dirty="0" err="1" smtClean="0"/>
              <a:t>продолжающ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мся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застоль</a:t>
            </a:r>
            <a:r>
              <a:rPr lang="ru-RU" sz="3200" b="1" dirty="0" smtClean="0"/>
              <a:t>..;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В </a:t>
            </a:r>
            <a:r>
              <a:rPr lang="ru-RU" sz="3200" b="1" dirty="0" err="1" smtClean="0"/>
              <a:t>нержавеющ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й</a:t>
            </a:r>
            <a:r>
              <a:rPr lang="ru-RU" sz="3200" b="1" dirty="0" smtClean="0"/>
              <a:t> стал.., о </a:t>
            </a:r>
            <a:r>
              <a:rPr lang="ru-RU" sz="3200" b="1" dirty="0" err="1" smtClean="0"/>
              <a:t>поздн</a:t>
            </a:r>
            <a:r>
              <a:rPr lang="ru-RU" sz="3200" b="1" dirty="0" smtClean="0"/>
              <a:t>..м вечер…;</a:t>
            </a:r>
          </a:p>
          <a:p>
            <a:pPr marL="624078" indent="-514350">
              <a:buAutoNum type="arabicPeriod"/>
            </a:pPr>
            <a:r>
              <a:rPr lang="ru-RU" sz="3200" b="1" dirty="0" smtClean="0"/>
              <a:t>О </a:t>
            </a:r>
            <a:r>
              <a:rPr lang="ru-RU" sz="3200" b="1" dirty="0" err="1" smtClean="0"/>
              <a:t>затерявш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йся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экспедици</a:t>
            </a:r>
            <a:r>
              <a:rPr lang="ru-RU" sz="3200" b="1" dirty="0" smtClean="0"/>
              <a:t>.., </a:t>
            </a:r>
            <a:r>
              <a:rPr lang="ru-RU" sz="3200" b="1" dirty="0" err="1" smtClean="0"/>
              <a:t>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соответствующ</a:t>
            </a:r>
            <a:r>
              <a:rPr lang="ru-RU" sz="3200" b="1" dirty="0" smtClean="0"/>
              <a:t>..м времен…</a:t>
            </a: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24078" indent="-514350"/>
            <a:r>
              <a:rPr lang="ru-RU" sz="3200" b="1" dirty="0" smtClean="0">
                <a:solidFill>
                  <a:srgbClr val="002060"/>
                </a:solidFill>
              </a:rPr>
              <a:t>А4. В каком ряду во всех словах на месте пропуска пишется буква Е?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b="1" dirty="0" smtClean="0"/>
              <a:t>О </a:t>
            </a:r>
            <a:r>
              <a:rPr lang="ru-RU" b="1" dirty="0" err="1" smtClean="0"/>
              <a:t>созревшЕй</a:t>
            </a:r>
            <a:r>
              <a:rPr lang="ru-RU" b="1" dirty="0" smtClean="0"/>
              <a:t> </a:t>
            </a:r>
            <a:r>
              <a:rPr lang="ru-RU" b="1" dirty="0" err="1" smtClean="0"/>
              <a:t>грушЕ</a:t>
            </a:r>
            <a:r>
              <a:rPr lang="ru-RU" b="1" dirty="0" smtClean="0"/>
              <a:t>, к </a:t>
            </a:r>
            <a:r>
              <a:rPr lang="ru-RU" b="1" dirty="0" err="1" smtClean="0"/>
              <a:t>юркнувшЕй</a:t>
            </a:r>
            <a:r>
              <a:rPr lang="ru-RU" b="1" dirty="0" smtClean="0"/>
              <a:t> </a:t>
            </a:r>
            <a:r>
              <a:rPr lang="ru-RU" b="1" dirty="0" err="1" smtClean="0"/>
              <a:t>мышИ</a:t>
            </a:r>
            <a:r>
              <a:rPr lang="ru-RU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О </a:t>
            </a:r>
            <a:r>
              <a:rPr lang="ru-RU" b="1" dirty="0" err="1" smtClean="0">
                <a:solidFill>
                  <a:srgbClr val="00B050"/>
                </a:solidFill>
              </a:rPr>
              <a:t>летнЕм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зноЕ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</a:rPr>
              <a:t>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продолжающЕмся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застольЕ</a:t>
            </a:r>
            <a:r>
              <a:rPr lang="ru-RU" b="1" dirty="0" smtClean="0">
                <a:solidFill>
                  <a:srgbClr val="00B050"/>
                </a:solidFill>
              </a:rPr>
              <a:t>;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В </a:t>
            </a:r>
            <a:r>
              <a:rPr lang="ru-RU" b="1" dirty="0" err="1" smtClean="0"/>
              <a:t>нержавеющЕй</a:t>
            </a:r>
            <a:r>
              <a:rPr lang="ru-RU" b="1" dirty="0" smtClean="0"/>
              <a:t> </a:t>
            </a:r>
            <a:r>
              <a:rPr lang="ru-RU" b="1" dirty="0" err="1" smtClean="0"/>
              <a:t>сталИ</a:t>
            </a:r>
            <a:r>
              <a:rPr lang="ru-RU" b="1" dirty="0" smtClean="0"/>
              <a:t>, о </a:t>
            </a:r>
            <a:r>
              <a:rPr lang="ru-RU" b="1" dirty="0" err="1" smtClean="0"/>
              <a:t>позднЕм</a:t>
            </a:r>
            <a:r>
              <a:rPr lang="ru-RU" b="1" dirty="0" smtClean="0"/>
              <a:t> </a:t>
            </a:r>
            <a:r>
              <a:rPr lang="ru-RU" b="1" dirty="0" err="1" smtClean="0"/>
              <a:t>вечерЕ</a:t>
            </a:r>
            <a:r>
              <a:rPr lang="ru-RU" b="1" dirty="0" smtClean="0"/>
              <a:t>;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О </a:t>
            </a:r>
            <a:r>
              <a:rPr lang="ru-RU" b="1" dirty="0" err="1" smtClean="0"/>
              <a:t>затерявшЕйся</a:t>
            </a:r>
            <a:r>
              <a:rPr lang="ru-RU" b="1" dirty="0" smtClean="0"/>
              <a:t> </a:t>
            </a:r>
            <a:r>
              <a:rPr lang="ru-RU" b="1" dirty="0" err="1" smtClean="0"/>
              <a:t>экспедициИ</a:t>
            </a:r>
            <a:r>
              <a:rPr lang="ru-RU" b="1" dirty="0" smtClean="0"/>
              <a:t>, </a:t>
            </a:r>
            <a:r>
              <a:rPr lang="ru-RU" b="1" dirty="0" err="1" smtClean="0"/>
              <a:t>о</a:t>
            </a:r>
            <a:r>
              <a:rPr lang="ru-RU" b="1" dirty="0" smtClean="0"/>
              <a:t> </a:t>
            </a:r>
            <a:r>
              <a:rPr lang="ru-RU" b="1" dirty="0" err="1" smtClean="0"/>
              <a:t>соответствующЕм</a:t>
            </a:r>
            <a:r>
              <a:rPr lang="ru-RU" b="1" dirty="0" smtClean="0"/>
              <a:t> </a:t>
            </a:r>
            <a:r>
              <a:rPr lang="ru-RU" b="1" dirty="0" err="1" smtClean="0"/>
              <a:t>временИ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217</TotalTime>
  <Words>2265</Words>
  <PresentationFormat>Экран (4:3)</PresentationFormat>
  <Paragraphs>313</Paragraphs>
  <Slides>59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Городская</vt:lpstr>
      <vt:lpstr>Решение тестовых заданий части А (подготовка к ЕГЭ) 10 класс</vt:lpstr>
      <vt:lpstr>А1. В каком слове произносится звук /з/?</vt:lpstr>
      <vt:lpstr>А1. В каком слове произносится звук /з/?</vt:lpstr>
      <vt:lpstr>А2. Какое слово состоит из приставки, корня, одного суффикса и окончания? </vt:lpstr>
      <vt:lpstr>А2. Какое слово состоит из приставки, корня, одного суффикса и окончания? </vt:lpstr>
      <vt:lpstr>А3. Какое из перечисленных слов имеет значение «тождественный, вполне соответствующий»?</vt:lpstr>
      <vt:lpstr>А3. Какое из перечисленных слов имеет значение «тождественный, вполне соответствующий»?</vt:lpstr>
      <vt:lpstr>А4. В каком ряду во всех словах на месте пропуска пишется буква Е?</vt:lpstr>
      <vt:lpstr>А4. В каком ряду во всех словах на месте пропуска пишется буква Е?</vt:lpstr>
      <vt:lpstr>А5. В каком ряду в обоих случаях пропущен Ь?</vt:lpstr>
      <vt:lpstr>А5. В каком ряду в обоих случаях пропущен Ь?</vt:lpstr>
      <vt:lpstr>А6. В каком ряду во всех словах пропущена одна  и та же буква?</vt:lpstr>
      <vt:lpstr>А6. В каком ряду во всех словах пропущена одна  и та же буква?</vt:lpstr>
      <vt:lpstr>А7. В каком ряду во всех словах пропущена безударная гласная корня, проверяемая ударением?</vt:lpstr>
      <vt:lpstr>А7. В каком ряду во всех словах пропущена безударная гласная корня, проверяемая ударением?</vt:lpstr>
      <vt:lpstr>А8.В каком слове пропущена буква Е?</vt:lpstr>
      <vt:lpstr>А8.В каком слове пропущена буква Е?</vt:lpstr>
      <vt:lpstr>А9. В каком слове надо поставить букву И?</vt:lpstr>
      <vt:lpstr>А9. В каком слове надо поставить букву И?</vt:lpstr>
      <vt:lpstr>А10. В каком предложении НЕ пишется раздельно со словом?</vt:lpstr>
      <vt:lpstr>А10. В каком предложении НЕ пишется раздельно со словом?</vt:lpstr>
      <vt:lpstr>А11. В каком случае выделенное слово (слова) написано и объяснено верно?</vt:lpstr>
      <vt:lpstr>А11. В каком случае выделенное слово (слова) написано и объяснено верно?</vt:lpstr>
      <vt:lpstr>А12. В каком слове на месте пропуска пишется буква Ё?</vt:lpstr>
      <vt:lpstr>А12. В каком слове на месте пропуска пишется буква Ё?</vt:lpstr>
      <vt:lpstr>Прочитайте текст и выполните задания А13-А16. (Спишите текст).</vt:lpstr>
      <vt:lpstr>А13. В каком порядке должны следовать предложения, чтобы получился текст?</vt:lpstr>
      <vt:lpstr>А13. В каком порядке должны следовать предложения, чтобы получился текст?</vt:lpstr>
      <vt:lpstr>А14. Сколько грамматических основ входит в предложение В?</vt:lpstr>
      <vt:lpstr>А14. Сколько грамматических основ входит в предложение В?</vt:lpstr>
      <vt:lpstr>А15. Какая характеристика соответствует предложению Г?</vt:lpstr>
      <vt:lpstr>А15. Какая характеристика соответствует предложению Г?</vt:lpstr>
      <vt:lpstr>А16. В каком предложении есть разделительный союз?</vt:lpstr>
      <vt:lpstr>А16. В каком предложении есть разделительный союз?</vt:lpstr>
      <vt:lpstr>А17. В каком слове первый слог является ударным?</vt:lpstr>
      <vt:lpstr>А17. В каком слове первый слог является ударным?</vt:lpstr>
      <vt:lpstr>А18. В каком примере допущена ошибка в образовании слова?</vt:lpstr>
      <vt:lpstr>А18. В каком примере допущена ошибка в образовании слова?</vt:lpstr>
      <vt:lpstr>А19. Выберите грамматически правильное продолжение предложения.</vt:lpstr>
      <vt:lpstr>А19. Выберите грамматически правильное продолжение предложения.</vt:lpstr>
      <vt:lpstr>А20. Укажите предложение  с грамматической ошибкой.</vt:lpstr>
      <vt:lpstr>А20. Укажите предложение  с грамматической ошибкой.</vt:lpstr>
      <vt:lpstr>А21. В каком предложении вместо слова прогрессивный нужно употребить прогрессирующий?</vt:lpstr>
      <vt:lpstr>А21. В каком предложении вместо слова прогрессивный нужно употребить прогрессирующий?</vt:lpstr>
      <vt:lpstr>А22. Выберите правильное объяснение пунктуации в предложении.</vt:lpstr>
      <vt:lpstr>А22. Выберите правильное объяснение пунктуации в предложении.</vt:lpstr>
      <vt:lpstr>А23. В каком варианте ответа правильно указаны все цифры, на месте которых в предложении должны стоять запятые?</vt:lpstr>
      <vt:lpstr>А23. В каком варианте ответа правильно указаны все цифры, на месте которых в предложении должны стоять запятые?</vt:lpstr>
      <vt:lpstr>А24. Найдите предложение  с пунктуационной ошибкой.</vt:lpstr>
      <vt:lpstr>А24. Найдите предложение  с пунктуационной ошибкой.</vt:lpstr>
      <vt:lpstr>А25. Пунктуационная ошибка допущена в предложении:</vt:lpstr>
      <vt:lpstr>А25. Пунктуационная ошибка допущена в предложении:</vt:lpstr>
      <vt:lpstr>А26. В каком предложении надо поставить тире?</vt:lpstr>
      <vt:lpstr>А26. В каком предложении надо поставить тире?</vt:lpstr>
      <vt:lpstr>А27. В каком варианте ответа правильно указаны все цифры, на месте которых в предложении должны стоять запятые?</vt:lpstr>
      <vt:lpstr>А27. В каком варианте ответа правильно указаны все цифры, на месте которых в предложении должны стоять запятые?</vt:lpstr>
      <vt:lpstr>А28. В каком варианте ответа правильно указаны все цифры, на месте которых в предложении должны стоять запятые?</vt:lpstr>
      <vt:lpstr>А28. В каком варианте ответа правильно указаны все цифры, на месте которых в предложении должны стоять запятые?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Часть А</dc:title>
  <cp:lastModifiedBy>ТАТЬЯНА</cp:lastModifiedBy>
  <cp:revision>62</cp:revision>
  <dcterms:modified xsi:type="dcterms:W3CDTF">2014-04-07T08:40:30Z</dcterms:modified>
</cp:coreProperties>
</file>