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8" r:id="rId3"/>
    <p:sldId id="259" r:id="rId4"/>
    <p:sldId id="264" r:id="rId5"/>
    <p:sldId id="261" r:id="rId6"/>
    <p:sldId id="262" r:id="rId7"/>
    <p:sldId id="266" r:id="rId8"/>
    <p:sldId id="263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47BB8-E3A0-4E63-9744-E798D243DC9C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33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CBD02-460C-47D3-A066-81B34A85045B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044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5635D-48DE-4E7A-8506-AFDFDF9E38BE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3241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22498-E7D4-4555-A3B4-ACB688BE3802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341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144B0-EB87-4B66-965C-F42F117F2EE2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294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E5252-2953-41D0-B2AA-89484CF0598D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3249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AB8D0-5CA7-4959-BA5D-301055EFAFCA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6637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8609B-34E3-43C6-9C0C-4D853AEE730D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6568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4024D-AE34-49A6-8562-AFD4603D716A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1829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D5480-F0EA-4CC5-A314-E5F5B48D9F18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6063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AD096-7261-4D36-BE4B-3FA5C5DC4C7B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655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F442E-A177-40E0-B05D-40F4FA39E3E5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2185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301CE-2B7C-4B18-9036-7BF5E02F0293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9024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B0376-1A90-4E99-B562-EF246EE16CD5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3768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34C7D-864D-45DE-A59D-1FA7990B521A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547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A7308-6226-46AC-951F-C646B4555FBC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370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CA0A4-6A1B-43E3-973E-8AE8ADFFE05A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986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E7494-F2A3-44BE-8E6E-269DE29BB5D3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317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33ED1-FB64-45E0-AB48-63A12724088A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374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62AF6-B0ED-4391-B25E-D77AD6B4A85E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921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4B9FB-0A2A-426A-BA38-E816963415AB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097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C4E85-D5E7-481A-AF9E-95E0E8FCDDD8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479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  <a:latin typeface="Arial" charset="0"/>
              </a:rPr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41ECCD-D0C9-413C-8671-48B477DB39EC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35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  <a:latin typeface="Arial" charset="0"/>
              </a:rPr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C2CDB8-C920-42CA-B1C4-4A7DEE099DBC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4107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35613" y="4005263"/>
            <a:ext cx="2663825" cy="2163762"/>
          </a:xfrm>
          <a:noFill/>
        </p:spPr>
      </p:pic>
      <p:sp>
        <p:nvSpPr>
          <p:cNvPr id="5123" name="Прямоугольник 1"/>
          <p:cNvSpPr>
            <a:spLocks noChangeArrowheads="1"/>
          </p:cNvSpPr>
          <p:nvPr/>
        </p:nvSpPr>
        <p:spPr bwMode="auto">
          <a:xfrm>
            <a:off x="684213" y="549275"/>
            <a:ext cx="7488237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Много звёзд-украшение неба, много знаний- украшение ума.</a:t>
            </a:r>
          </a:p>
          <a:p>
            <a:pPr algn="r" eaLnBrk="1" fontAlgn="base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Пословица</a:t>
            </a:r>
          </a:p>
        </p:txBody>
      </p:sp>
    </p:spTree>
    <p:extLst>
      <p:ext uri="{BB962C8B-B14F-4D97-AF65-F5344CB8AC3E}">
        <p14:creationId xmlns:p14="http://schemas.microsoft.com/office/powerpoint/2010/main" val="254716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7F7F442E-A177-40E0-B05D-40F4FA39E3E5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692696"/>
            <a:ext cx="835292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</a:rPr>
              <a:t>Богатый </a:t>
            </a:r>
            <a:r>
              <a:rPr lang="ru-RU" sz="3200" dirty="0" smtClean="0">
                <a:solidFill>
                  <a:srgbClr val="C00000"/>
                </a:solidFill>
              </a:rPr>
              <a:t>:</a:t>
            </a:r>
            <a:r>
              <a:rPr lang="ru-RU" sz="3200" dirty="0" smtClean="0"/>
              <a:t> 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1. Обладающий большим имуществом, деньгами, очень зажиточный. Богатый фермер.</a:t>
            </a:r>
          </a:p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2. Дорого стоящий, роскошный. Богатая обстановка.</a:t>
            </a:r>
          </a:p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3. Содержащий в себе много чего-нибудь ценного. Богатый урожай.</a:t>
            </a:r>
          </a:p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4. Перен. Содержащий много ценных качеств. Богатый голос.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004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412776"/>
            <a:ext cx="8208911" cy="3960439"/>
          </a:xfrm>
        </p:spPr>
        <p:txBody>
          <a:bodyPr/>
          <a:lstStyle/>
          <a:p>
            <a:pPr marL="0" indent="0" algn="l">
              <a:buNone/>
            </a:pPr>
            <a:r>
              <a:rPr lang="ru-RU" dirty="0" smtClean="0">
                <a:solidFill>
                  <a:srgbClr val="C00000"/>
                </a:solidFill>
              </a:rPr>
              <a:t>Тема урока: </a:t>
            </a:r>
            <a:r>
              <a:rPr lang="ru-RU" dirty="0" smtClean="0">
                <a:solidFill>
                  <a:srgbClr val="0070C0"/>
                </a:solidFill>
              </a:rPr>
              <a:t>Прямое и переносное значение слов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7F7F442E-A177-40E0-B05D-40F4FA39E3E5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407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5575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4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Построение проекта выхода из затруднения </a:t>
            </a:r>
          </a:p>
        </p:txBody>
      </p:sp>
      <p:sp>
        <p:nvSpPr>
          <p:cNvPr id="11267" name="Объект 2"/>
          <p:cNvSpPr>
            <a:spLocks noGrp="1"/>
          </p:cNvSpPr>
          <p:nvPr>
            <p:ph sz="quarter" idx="13"/>
          </p:nvPr>
        </p:nvSpPr>
        <p:spPr>
          <a:xfrm>
            <a:off x="684213" y="1916113"/>
            <a:ext cx="7488237" cy="3475037"/>
          </a:xfrm>
        </p:spPr>
        <p:txBody>
          <a:bodyPr rtlCol="0">
            <a:normAutofit/>
          </a:bodyPr>
          <a:lstStyle/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sz="4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Установить закономерность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Сделать вывод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Создать эталон</a:t>
            </a:r>
          </a:p>
        </p:txBody>
      </p:sp>
      <p:pic>
        <p:nvPicPr>
          <p:cNvPr id="3075" name="Picture 4" descr="клип007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2400" y="4365625"/>
            <a:ext cx="2592388" cy="244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9621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74637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5400" b="1" dirty="0" smtClean="0">
                <a:solidFill>
                  <a:srgbClr val="C00000"/>
                </a:solidFill>
                <a:effectLst/>
                <a:latin typeface="Calibri"/>
                <a:ea typeface="Calibri"/>
                <a:cs typeface="Times New Roman"/>
              </a:rPr>
              <a:t>Сходство между:</a:t>
            </a:r>
          </a:p>
          <a:p>
            <a:pPr marL="0" lv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000" b="1" dirty="0" smtClean="0">
                <a:solidFill>
                  <a:srgbClr val="0070C0"/>
                </a:solidFill>
                <a:effectLst/>
                <a:latin typeface="Calibri"/>
                <a:ea typeface="Calibri"/>
                <a:cs typeface="Times New Roman"/>
              </a:rPr>
              <a:t>1. Предметами</a:t>
            </a:r>
          </a:p>
          <a:p>
            <a:pPr marL="0" lv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000" b="1" dirty="0" smtClean="0">
                <a:solidFill>
                  <a:srgbClr val="0070C0"/>
                </a:solidFill>
                <a:effectLst/>
                <a:latin typeface="Calibri"/>
                <a:ea typeface="Calibri"/>
                <a:cs typeface="Times New Roman"/>
              </a:rPr>
              <a:t>2. Действиями</a:t>
            </a: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4000" b="1" dirty="0" smtClean="0">
                <a:solidFill>
                  <a:srgbClr val="0070C0"/>
                </a:solidFill>
                <a:effectLst/>
                <a:latin typeface="Calibri"/>
                <a:ea typeface="Calibri"/>
                <a:cs typeface="Times New Roman"/>
              </a:rPr>
              <a:t>3. Качествами </a:t>
            </a:r>
            <a:endParaRPr lang="ru-RU" sz="4000" b="1" dirty="0">
              <a:solidFill>
                <a:srgbClr val="0070C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86D144B0-EB87-4B66-965C-F42F117F2EE2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5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2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6037" indent="0">
              <a:buNone/>
            </a:pPr>
            <a:r>
              <a:rPr lang="ru-RU" sz="4800" b="1" dirty="0" smtClean="0">
                <a:solidFill>
                  <a:srgbClr val="C00000"/>
                </a:solidFill>
                <a:effectLst/>
                <a:latin typeface="Calibri"/>
                <a:ea typeface="Calibri"/>
                <a:cs typeface="Times New Roman"/>
              </a:rPr>
              <a:t>Метафора - </a:t>
            </a:r>
            <a:r>
              <a:rPr lang="ru-RU" sz="4800" b="1" i="1" dirty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у</a:t>
            </a:r>
            <a:r>
              <a:rPr lang="ru-RU" sz="4800" b="1" i="1" dirty="0" smtClean="0">
                <a:solidFill>
                  <a:srgbClr val="0070C0"/>
                </a:solidFill>
                <a:effectLst/>
                <a:latin typeface="Calibri"/>
                <a:ea typeface="Calibri"/>
                <a:cs typeface="Times New Roman"/>
              </a:rPr>
              <a:t>потребление слов или оборотов речи в переносном значении </a:t>
            </a:r>
            <a:endParaRPr lang="ru-RU" sz="4800" b="1" i="1" dirty="0">
              <a:solidFill>
                <a:srgbClr val="0070C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86D144B0-EB87-4B66-965C-F42F117F2EE2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6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879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86D144B0-EB87-4B66-965C-F42F117F2EE2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79512" y="552437"/>
            <a:ext cx="184731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1463" y="3110548"/>
            <a:ext cx="184731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9513" y="798658"/>
            <a:ext cx="885698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Со словами </a:t>
            </a:r>
            <a:r>
              <a:rPr lang="ru-RU" sz="4000" b="1" dirty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звезда,  холодный, хрупкий, бежать</a:t>
            </a:r>
            <a:r>
              <a:rPr lang="ru-RU" sz="4000" b="1" i="1" dirty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4000" b="1" i="1" dirty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составьте словосочетания так, чтобы каждое из этих слов было употреблено в прямом и переносном значении</a:t>
            </a:r>
            <a:endParaRPr lang="ru-RU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17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836712"/>
            <a:ext cx="8280920" cy="3474720"/>
          </a:xfrm>
        </p:spPr>
        <p:txBody>
          <a:bodyPr/>
          <a:lstStyle/>
          <a:p>
            <a:pPr marL="274637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b="1" i="1" dirty="0" smtClean="0">
                <a:effectLst/>
                <a:latin typeface="Calibri"/>
                <a:ea typeface="Calibri"/>
                <a:cs typeface="Times New Roman"/>
              </a:rPr>
              <a:t> </a:t>
            </a:r>
            <a:r>
              <a:rPr lang="ru-RU" sz="3600" b="1" i="1" dirty="0" smtClean="0">
                <a:solidFill>
                  <a:srgbClr val="C00000"/>
                </a:solidFill>
                <a:effectLst/>
                <a:latin typeface="Calibri"/>
                <a:ea typeface="Calibri"/>
                <a:cs typeface="Times New Roman"/>
              </a:rPr>
              <a:t>Рефлексия учебной деятельности.</a:t>
            </a:r>
            <a:endParaRPr lang="ru-RU" sz="3600" dirty="0" smtClean="0">
              <a:solidFill>
                <a:srgbClr val="C00000"/>
              </a:solidFill>
              <a:effectLst/>
              <a:latin typeface="Calibri"/>
              <a:ea typeface="Calibri"/>
              <a:cs typeface="Times New Roman"/>
            </a:endParaRPr>
          </a:p>
          <a:p>
            <a:pPr marL="274637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200" b="1" dirty="0" smtClean="0">
                <a:solidFill>
                  <a:srgbClr val="0070C0"/>
                </a:solidFill>
                <a:effectLst/>
                <a:latin typeface="Calibri"/>
                <a:ea typeface="Calibri"/>
                <a:cs typeface="Times New Roman"/>
              </a:rPr>
              <a:t>- Что нового вы узнали на уроке?</a:t>
            </a:r>
          </a:p>
          <a:p>
            <a:pPr marL="274637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200" b="1" dirty="0" smtClean="0">
                <a:solidFill>
                  <a:srgbClr val="0070C0"/>
                </a:solidFill>
                <a:effectLst/>
                <a:latin typeface="Calibri"/>
                <a:ea typeface="Calibri"/>
                <a:cs typeface="Times New Roman"/>
              </a:rPr>
              <a:t>- В чём у вас было затруднение?</a:t>
            </a:r>
          </a:p>
          <a:p>
            <a:pPr marL="274637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200" b="1" dirty="0" smtClean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- </a:t>
            </a:r>
            <a:r>
              <a:rPr lang="ru-RU" sz="3200" b="1" dirty="0" smtClean="0">
                <a:solidFill>
                  <a:srgbClr val="0070C0"/>
                </a:solidFill>
                <a:effectLst/>
                <a:latin typeface="Calibri"/>
                <a:ea typeface="Calibri"/>
                <a:cs typeface="Times New Roman"/>
              </a:rPr>
              <a:t> За что бы вы похвалили себя на уроке?</a:t>
            </a:r>
            <a:endParaRPr lang="ru-RU" sz="3200" b="1" dirty="0">
              <a:solidFill>
                <a:srgbClr val="0070C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86D144B0-EB87-4B66-965C-F42F117F2EE2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840019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163</Words>
  <Application>Microsoft Office PowerPoint</Application>
  <PresentationFormat>Экран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Воздушный поток</vt:lpstr>
      <vt:lpstr>1_Воздушный поток</vt:lpstr>
      <vt:lpstr>Презентация PowerPoint</vt:lpstr>
      <vt:lpstr>Презентация PowerPoint</vt:lpstr>
      <vt:lpstr>Тема урока: Прямое и переносное значение слов</vt:lpstr>
      <vt:lpstr>Построение проекта выхода из затруднения </vt:lpstr>
      <vt:lpstr>Презентация PowerPoint</vt:lpstr>
      <vt:lpstr>Презентация PowerPoint</vt:lpstr>
      <vt:lpstr>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6</cp:revision>
  <dcterms:created xsi:type="dcterms:W3CDTF">2013-12-08T18:27:39Z</dcterms:created>
  <dcterms:modified xsi:type="dcterms:W3CDTF">2013-12-16T20:50:07Z</dcterms:modified>
</cp:coreProperties>
</file>