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7" r:id="rId11"/>
    <p:sldId id="274" r:id="rId12"/>
    <p:sldId id="268" r:id="rId13"/>
    <p:sldId id="275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C1AEEC-83F1-41CD-9D23-648473E0232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B5D3EB-8D64-41EC-A2A8-51432FC4EB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ozpp.ru/zknd/semn/semn_1789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СЕМЕЙНОЕ ПРАВО КАК ОТРАСЛЬ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Источники семейного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59688" cy="50668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Конституция </a:t>
            </a:r>
            <a:r>
              <a:rPr lang="ru-RU" sz="1800" b="1" dirty="0" smtClean="0">
                <a:solidFill>
                  <a:srgbClr val="FF0000"/>
                </a:solidFill>
              </a:rPr>
              <a:t>РФ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               Федеральные </a:t>
            </a:r>
            <a:r>
              <a:rPr lang="ru-RU" sz="1800" b="1" dirty="0" smtClean="0">
                <a:solidFill>
                  <a:srgbClr val="C00000"/>
                </a:solidFill>
              </a:rPr>
              <a:t>законы    </a:t>
            </a:r>
            <a:r>
              <a:rPr lang="ru-RU" sz="1800" b="1" dirty="0" smtClean="0">
                <a:solidFill>
                  <a:srgbClr val="C00000"/>
                </a:solidFill>
              </a:rPr>
              <a:t>                  </a:t>
            </a:r>
            <a:r>
              <a:rPr lang="ru-RU" sz="1800" b="1" dirty="0" smtClean="0">
                <a:solidFill>
                  <a:srgbClr val="7030A0"/>
                </a:solidFill>
              </a:rPr>
              <a:t>Законы субъектов </a:t>
            </a:r>
            <a:r>
              <a:rPr lang="ru-RU" sz="1800" b="1" dirty="0" smtClean="0">
                <a:solidFill>
                  <a:srgbClr val="7030A0"/>
                </a:solidFill>
              </a:rPr>
              <a:t>РФ</a:t>
            </a:r>
            <a:endParaRPr lang="ru-RU" sz="1800" b="1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3573016"/>
            <a:ext cx="227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Семейный кодекс РТ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4581128"/>
            <a:ext cx="2387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Семейный кодекс РФ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3501008"/>
            <a:ext cx="2202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Гражданский кодекс</a:t>
            </a:r>
            <a:endParaRPr lang="ru-RU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2636912"/>
            <a:ext cx="1820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Трудовой кодекс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4293096"/>
            <a:ext cx="2037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Уголовный кодекс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636912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Жилищный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Процессуальный кодекс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53012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Уголовно-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процессуальный кодекс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293096"/>
            <a:ext cx="1853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Конвенция о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правах ребенка</a:t>
            </a:r>
            <a:endParaRPr lang="ru-RU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Конституция </a:t>
            </a:r>
            <a:r>
              <a:rPr lang="ru-RU" dirty="0" err="1" smtClean="0"/>
              <a:t>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Статья 38.</a:t>
            </a:r>
          </a:p>
          <a:p>
            <a:r>
              <a:rPr lang="ru-RU" sz="2800" dirty="0" smtClean="0"/>
              <a:t>1.Материнство и детство </a:t>
            </a:r>
            <a:r>
              <a:rPr lang="en-US" sz="2800" dirty="0" smtClean="0"/>
              <a:t>,</a:t>
            </a:r>
            <a:r>
              <a:rPr lang="ru-RU" sz="2800" dirty="0" smtClean="0"/>
              <a:t>семья находятся под защитой государства.</a:t>
            </a:r>
          </a:p>
          <a:p>
            <a:r>
              <a:rPr lang="ru-RU" sz="2800" dirty="0" smtClean="0"/>
              <a:t>2.Забота о детях</a:t>
            </a:r>
            <a:r>
              <a:rPr lang="en-US" sz="2800" dirty="0" smtClean="0"/>
              <a:t> ,</a:t>
            </a:r>
            <a:r>
              <a:rPr lang="ru-RU" sz="2800" dirty="0" smtClean="0"/>
              <a:t> их воспитание –равное право и обязанность родителей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3.</a:t>
            </a:r>
            <a:r>
              <a:rPr lang="ru-RU" sz="2800" dirty="0" smtClean="0"/>
              <a:t>Трудоспособные дети </a:t>
            </a:r>
            <a:r>
              <a:rPr lang="en-US" sz="2800" dirty="0" smtClean="0"/>
              <a:t>,</a:t>
            </a:r>
            <a:r>
              <a:rPr lang="ru-RU" sz="2800" dirty="0" smtClean="0"/>
              <a:t>достигшие 18 лет</a:t>
            </a:r>
            <a:r>
              <a:rPr lang="en-US" sz="2800" dirty="0" smtClean="0"/>
              <a:t>,</a:t>
            </a:r>
            <a:r>
              <a:rPr lang="ru-RU" sz="2800" dirty="0" smtClean="0"/>
              <a:t>должны заботиться о нетрудоспособных родителях.</a:t>
            </a:r>
          </a:p>
          <a:p>
            <a:r>
              <a:rPr lang="ru-RU" sz="2800" smtClean="0"/>
              <a:t> </a:t>
            </a:r>
            <a:r>
              <a:rPr lang="ru-RU" sz="2800" smtClean="0"/>
              <a:t>Статья </a:t>
            </a:r>
            <a:r>
              <a:rPr lang="ru-RU" sz="2800" dirty="0" smtClean="0"/>
              <a:t>19.Равенство прав и свобод мужчины и женщины (ст.19п.3)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Полномочия </a:t>
            </a:r>
            <a:r>
              <a:rPr lang="ru-RU" dirty="0" err="1" smtClean="0"/>
              <a:t>рф</a:t>
            </a:r>
            <a:r>
              <a:rPr lang="ru-RU" dirty="0" smtClean="0"/>
              <a:t> и субъектов </a:t>
            </a:r>
            <a:r>
              <a:rPr lang="ru-RU" dirty="0" err="1" smtClean="0"/>
              <a:t>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Семейное законодательство находится в совместном ведении РФ и её субъектов. Субъекты РФ могут решать самостоятельно конкретные вопросы семейного права (примером может быть снижение субъектами РФ брачного возраста). </a:t>
            </a:r>
          </a:p>
          <a:p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российского семейного               законодательства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1.Добровольность брачного союза мужчины и женщины.</a:t>
            </a:r>
          </a:p>
          <a:p>
            <a:r>
              <a:rPr lang="ru-RU" sz="2800" dirty="0" smtClean="0"/>
              <a:t>2.Равенство прав супругов в семье.</a:t>
            </a:r>
          </a:p>
          <a:p>
            <a:r>
              <a:rPr lang="ru-RU" sz="2800" dirty="0" smtClean="0"/>
              <a:t>3.Разрешение внутрисемейных вопросов по взаимному согласию.</a:t>
            </a:r>
          </a:p>
          <a:p>
            <a:r>
              <a:rPr lang="ru-RU" sz="2800" dirty="0" smtClean="0"/>
              <a:t>4.Приоритет семейного воспитания детей </a:t>
            </a:r>
            <a:r>
              <a:rPr lang="en-US" sz="2800" dirty="0" smtClean="0"/>
              <a:t>,</a:t>
            </a:r>
            <a:r>
              <a:rPr lang="ru-RU" sz="2800" dirty="0" smtClean="0"/>
              <a:t>забота об их благосостоянии и развитии.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Вступление в брак и расторжение брака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Всякий ли союз между мужчиной и женщиной является законным браком?</a:t>
            </a:r>
          </a:p>
          <a:p>
            <a:pPr lvl="0"/>
            <a:r>
              <a:rPr lang="ru-RU" b="1" dirty="0" smtClean="0"/>
              <a:t>Каковы условия и порядок заключения брака?</a:t>
            </a:r>
          </a:p>
          <a:p>
            <a:pPr lvl="0"/>
            <a:r>
              <a:rPr lang="ru-RU" b="1" dirty="0" smtClean="0"/>
              <a:t>Каковы условия прекращения брака?</a:t>
            </a:r>
          </a:p>
          <a:p>
            <a:pPr lvl="0"/>
            <a:r>
              <a:rPr lang="ru-RU" b="1" dirty="0" smtClean="0"/>
              <a:t>Когда брак признаётся недействительным?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обстоятельства, препятствующие</a:t>
            </a:r>
            <a:br>
              <a:rPr lang="ru-RU" dirty="0" smtClean="0"/>
            </a:br>
            <a:r>
              <a:rPr lang="ru-RU" dirty="0" smtClean="0"/>
              <a:t>                 заключению брака.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Нахождение в другом зарегистрированном браке;</a:t>
            </a:r>
          </a:p>
          <a:p>
            <a:pPr lvl="0"/>
            <a:r>
              <a:rPr lang="ru-RU" b="1" dirty="0" smtClean="0"/>
              <a:t>Близкое родство </a:t>
            </a:r>
          </a:p>
          <a:p>
            <a:pPr lvl="0"/>
            <a:r>
              <a:rPr lang="ru-RU" b="1" dirty="0" smtClean="0"/>
              <a:t>Усыновление</a:t>
            </a:r>
          </a:p>
          <a:p>
            <a:pPr lvl="0"/>
            <a:r>
              <a:rPr lang="ru-RU" b="1" dirty="0" smtClean="0"/>
              <a:t>Недееспособность обеих или одной стороны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условия заключения брака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lvl="0"/>
            <a:r>
              <a:rPr lang="ru-RU" dirty="0" smtClean="0"/>
              <a:t>достижение брачного возраста – 18 лет;</a:t>
            </a:r>
          </a:p>
          <a:p>
            <a:pPr lvl="0"/>
            <a:r>
              <a:rPr lang="ru-RU" dirty="0" smtClean="0"/>
              <a:t>добровольное согласие мужчины и женщины;</a:t>
            </a:r>
          </a:p>
          <a:p>
            <a:pPr lvl="0"/>
            <a:r>
              <a:rPr lang="ru-RU" dirty="0" smtClean="0"/>
              <a:t>отсутствие другого зарегистрированного брака;</a:t>
            </a:r>
          </a:p>
          <a:p>
            <a:pPr lvl="0"/>
            <a:r>
              <a:rPr lang="ru-RU" dirty="0" smtClean="0"/>
              <a:t>не должно быть близкого родства между брачующимися;</a:t>
            </a:r>
          </a:p>
          <a:p>
            <a:pPr lvl="0"/>
            <a:r>
              <a:rPr lang="ru-RU" dirty="0" smtClean="0"/>
              <a:t>лицо, вступающее в брак, не признано судом недееспособным вследствие психического расстройства.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              Брак недействителен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Если брак зарегистрирован без намерения создать семью 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Сокрытие супругами наличия венерической болезни или ВИЧ-инфекции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Прекращение брака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r>
              <a:rPr lang="ru-RU" b="1" dirty="0" smtClean="0"/>
              <a:t>РАЗВОД</a:t>
            </a:r>
          </a:p>
          <a:p>
            <a:r>
              <a:rPr lang="ru-RU" b="1" dirty="0" smtClean="0"/>
              <a:t>СМЕРТЬ СУПРУГА</a:t>
            </a:r>
          </a:p>
          <a:p>
            <a:r>
              <a:rPr lang="ru-RU" b="1" dirty="0" smtClean="0"/>
              <a:t>ПРИЗНАН СУДОМ УМЕРШИМ</a:t>
            </a:r>
          </a:p>
          <a:p>
            <a:r>
              <a:rPr lang="ru-RU" b="1" dirty="0" smtClean="0"/>
              <a:t>ПРИЗНАН СУДОМ БЕЗВЕСТНО ОТСУТСТВУЮЩИМ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Брак недействителен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Если брак зарегистрирован без намерения создать семью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Сокрытие супругами наличия венерической болезни или ВИЧ-инфекции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СЕМЬЯ-ИСТОЧНИК ИЗНАЧАЛЬНЫЙ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НЕБЕСНЫМ АНГЕЛОМ ХРАНИМЫЙ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И ГРУСТЬ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FF0000"/>
                </a:solidFill>
              </a:rPr>
              <a:t> И РАДОСТЬ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FF0000"/>
                </a:solidFill>
              </a:rPr>
              <a:t> И ПЕЧАЛИ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ОДНИ НА ВСЕХ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FF0000"/>
                </a:solidFill>
              </a:rPr>
              <a:t> НЕРАЗДЕЛИМЫ.</a:t>
            </a:r>
          </a:p>
          <a:p>
            <a:endParaRPr lang="ru-RU" b="1" dirty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И.РЕЗНИК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Расторжение брака в органах записи актов гражданского состояния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Расторжение брака в органах записи актов гражданского состояния</a:t>
            </a:r>
          </a:p>
          <a:p>
            <a:r>
              <a:rPr lang="ru-RU" dirty="0" smtClean="0"/>
              <a:t>1. При взаимном согласии на расторжение брака супругов, не имеющих общих несовершеннолетних детей</a:t>
            </a:r>
          </a:p>
          <a:p>
            <a:r>
              <a:rPr lang="ru-RU" dirty="0" smtClean="0"/>
              <a:t>2. по заявлению одного из супругов независимо от наличия у супругов общих несовершеннолетних детей производится в органах записи актов гражданского состояния, если другой супруг:</a:t>
            </a:r>
          </a:p>
          <a:p>
            <a:r>
              <a:rPr lang="ru-RU" dirty="0" smtClean="0"/>
              <a:t>- признан судом безвестно отсутствующим;</a:t>
            </a:r>
          </a:p>
          <a:p>
            <a:r>
              <a:rPr lang="ru-RU" dirty="0" smtClean="0"/>
              <a:t>- признан судом недееспособным;</a:t>
            </a:r>
          </a:p>
          <a:p>
            <a:r>
              <a:rPr lang="ru-RU" dirty="0" smtClean="0"/>
              <a:t>- осужден за совершение преступления к лишению свободы на срок свыше трех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Расторжение брака в судебном порядке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Расторжение брака в судебном порядке</a:t>
            </a:r>
          </a:p>
          <a:p>
            <a:r>
              <a:rPr lang="ru-RU" dirty="0" smtClean="0"/>
              <a:t>1. при наличии у супругов общих несовершеннолетних детей, за исключением случаев, предусмотренных пунктом 2 </a:t>
            </a:r>
            <a:r>
              <a:rPr lang="ru-RU" u="sng" dirty="0" smtClean="0">
                <a:hlinkClick r:id="rId2"/>
              </a:rPr>
              <a:t>статьи 19</a:t>
            </a:r>
            <a:r>
              <a:rPr lang="ru-RU" dirty="0" smtClean="0"/>
              <a:t> настоящего Кодекса, или при отсутствии согласия одного из супругов на расторжение брака.</a:t>
            </a:r>
          </a:p>
          <a:p>
            <a:r>
              <a:rPr lang="ru-RU" dirty="0" smtClean="0"/>
              <a:t>2. если один из супругов, несмотря на отсутствие у него возражений, уклоняется от расторжения брака в органе записи актов гражданского состояния (отказывается подать заявление, не желает явиться для государственной регистрации расторжения брака и другое).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u="sng" dirty="0" smtClean="0"/>
              <a:t>Обучающие</a:t>
            </a:r>
            <a:r>
              <a:rPr lang="ru-RU" dirty="0"/>
              <a:t>: актуализировать известные учащимся знания по семейному праву; дать более глубокие и осмысленные знания (по сравнению с основной школой) о семейном праве; конкретизировать теоретические представления о порядке и условиях заключения и расторжения брака, личных имущественных и неимущественных правах и обязанностях супругов, родителей и детей в семье; познакомить с формами воспитания детей, оставшихся без попечения родителей; довести до учащихся специфику юридического понимания семьи и значимость правового регулирования семейных отношений;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Развивающие</a:t>
            </a:r>
            <a:r>
              <a:rPr lang="ru-RU" dirty="0"/>
              <a:t>: продолжить формирование умений учащихся работать с источниками, анализировать их содержание на основе полученных знаний; формировать навыки и умения применения теоретических знаний в практических ситуациях; коммуникативные навыки общения при работе в группе ; организовать познавательную деятельность учащихся таким образом, чтобы они умели самостоятельно строить рассказ, опираясь на свои знания и источники;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/>
              <a:t>Воспитательные</a:t>
            </a:r>
            <a:r>
              <a:rPr lang="ru-RU" b="1" dirty="0"/>
              <a:t>: сформировать представление о личности и социальной ценности семьи, важности  законодательного регулирования семейных отношений. формировать мнение о роли семьи в обществе. Вырабатывать определенную позицию по отношению к семейной жизни и семейным отношениям. создать психологические и правовые предпосылки для ответственного отношения к будущей семейной жизни. Сформировать у учащихся четкое осознание необходимости правового регулирования семейных отношений; уяснить влияние семьи на развитие личности и общества, ее роль и значение в современном обществе.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002060"/>
                </a:solidFill>
              </a:rPr>
              <a:t>Семья</a:t>
            </a:r>
            <a:r>
              <a:rPr lang="ru-RU" b="1" dirty="0">
                <a:solidFill>
                  <a:srgbClr val="002060"/>
                </a:solidFill>
              </a:rPr>
              <a:t>, брак, условия вступления в брак, личные и имущественные права и обязанности супругов, брачный договор, порядок расторжения брака. Формы воспитания детей, оставшихся без попечения родителей.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План изучения нового материала: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                               </a:t>
            </a:r>
          </a:p>
          <a:p>
            <a:r>
              <a:rPr lang="ru-RU" dirty="0"/>
              <a:t>1) </a:t>
            </a:r>
            <a:r>
              <a:rPr lang="ru-RU" dirty="0" smtClean="0"/>
              <a:t>Семейное право как отрасль.</a:t>
            </a:r>
            <a:endParaRPr lang="ru-RU" dirty="0"/>
          </a:p>
          <a:p>
            <a:r>
              <a:rPr lang="ru-RU" dirty="0"/>
              <a:t>2) Вступление в брак и расторжение брака.</a:t>
            </a:r>
          </a:p>
          <a:p>
            <a:r>
              <a:rPr lang="ru-RU" dirty="0"/>
              <a:t>3) Права и обязанности супругов.</a:t>
            </a:r>
          </a:p>
          <a:p>
            <a:r>
              <a:rPr lang="ru-RU" dirty="0"/>
              <a:t>4) Права и обязанности детей и родителей.</a:t>
            </a:r>
          </a:p>
          <a:p>
            <a:r>
              <a:rPr lang="ru-RU" dirty="0"/>
              <a:t>5) Воспитание детей, оставшихся без попечения родителей.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Семейное право следует рассматривать как совокупность правовых норм, регулирующих личные и производные от них имущественные отношения, возникающие между людьми из факта брака, кровного родства, усыновления, принятия детей в семью на воспитание.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Семья – это основанная на браке или кровном родстве малая группа, связанная общностью быта, взаимной помощью, моральной и правовой ответственностью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Брак – это надлежащим образом оформленный (юридический акт) и добровольный союз мужчины и женщины, имеющий целью создание семьи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365</TotalTime>
  <Words>810</Words>
  <Application>Microsoft Office PowerPoint</Application>
  <PresentationFormat>Экран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СЕМЕЙНОЕ ПРАВО КАК ОТРАСЛЬ</vt:lpstr>
      <vt:lpstr>Слайд 2</vt:lpstr>
      <vt:lpstr>ЦЕЛИ И ЗАДАЧИ УРОКА</vt:lpstr>
      <vt:lpstr>Слайд 4</vt:lpstr>
      <vt:lpstr>Слайд 5</vt:lpstr>
      <vt:lpstr>ОСНОВНЫЕ ПОНЯТИЯ:</vt:lpstr>
      <vt:lpstr> План изучения нового материала:</vt:lpstr>
      <vt:lpstr>Слайд 8</vt:lpstr>
      <vt:lpstr>Слайд 9</vt:lpstr>
      <vt:lpstr>     Источники семейного права</vt:lpstr>
      <vt:lpstr>           Конституция рф</vt:lpstr>
      <vt:lpstr>Полномочия рф и субъектов рф</vt:lpstr>
      <vt:lpstr>Принципы российского семейного               законодательства</vt:lpstr>
      <vt:lpstr>Вступление в брак и расторжение брака</vt:lpstr>
      <vt:lpstr>    обстоятельства, препятствующие                  заключению брака.   </vt:lpstr>
      <vt:lpstr>     условия заключения брака</vt:lpstr>
      <vt:lpstr>              Брак недействителен </vt:lpstr>
      <vt:lpstr>            Прекращение брака</vt:lpstr>
      <vt:lpstr> </vt:lpstr>
      <vt:lpstr>Расторжение брака в органах записи актов гражданского состояния </vt:lpstr>
      <vt:lpstr>Расторжение брака в судебном порядке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ПРАВО КАК ОТРАСЛЬ</dc:title>
  <dc:creator>Надя</dc:creator>
  <cp:lastModifiedBy>Надя</cp:lastModifiedBy>
  <cp:revision>6</cp:revision>
  <dcterms:created xsi:type="dcterms:W3CDTF">2012-11-27T07:45:07Z</dcterms:created>
  <dcterms:modified xsi:type="dcterms:W3CDTF">2012-12-13T07:10:18Z</dcterms:modified>
</cp:coreProperties>
</file>