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handoutMasterIdLst>
    <p:handoutMasterId r:id="rId35"/>
  </p:handoutMasterIdLst>
  <p:sldIdLst>
    <p:sldId id="271" r:id="rId2"/>
    <p:sldId id="266" r:id="rId3"/>
    <p:sldId id="261" r:id="rId4"/>
    <p:sldId id="267" r:id="rId5"/>
    <p:sldId id="258" r:id="rId6"/>
    <p:sldId id="268" r:id="rId7"/>
    <p:sldId id="257" r:id="rId8"/>
    <p:sldId id="269" r:id="rId9"/>
    <p:sldId id="260" r:id="rId10"/>
    <p:sldId id="262" r:id="rId11"/>
    <p:sldId id="263" r:id="rId12"/>
    <p:sldId id="264" r:id="rId13"/>
    <p:sldId id="270" r:id="rId14"/>
    <p:sldId id="265" r:id="rId15"/>
    <p:sldId id="272" r:id="rId16"/>
    <p:sldId id="273" r:id="rId17"/>
    <p:sldId id="274" r:id="rId18"/>
    <p:sldId id="282" r:id="rId19"/>
    <p:sldId id="283" r:id="rId20"/>
    <p:sldId id="284" r:id="rId21"/>
    <p:sldId id="285" r:id="rId22"/>
    <p:sldId id="286" r:id="rId23"/>
    <p:sldId id="287" r:id="rId24"/>
    <p:sldId id="275" r:id="rId25"/>
    <p:sldId id="276" r:id="rId26"/>
    <p:sldId id="277" r:id="rId27"/>
    <p:sldId id="278" r:id="rId28"/>
    <p:sldId id="279" r:id="rId29"/>
    <p:sldId id="288" r:id="rId30"/>
    <p:sldId id="289" r:id="rId31"/>
    <p:sldId id="280" r:id="rId32"/>
    <p:sldId id="281" r:id="rId3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XP" initials="U" lastIdx="0"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1" autoAdjust="0"/>
    <p:restoredTop sz="94698" autoAdjust="0"/>
  </p:normalViewPr>
  <p:slideViewPr>
    <p:cSldViewPr>
      <p:cViewPr varScale="1">
        <p:scale>
          <a:sx n="103" d="100"/>
          <a:sy n="103" d="100"/>
        </p:scale>
        <p:origin x="-204" y="-102"/>
      </p:cViewPr>
      <p:guideLst>
        <p:guide orient="horz" pos="2160"/>
        <p:guide pos="2880"/>
      </p:guideLst>
    </p:cSldViewPr>
  </p:slideViewPr>
  <p:outlineViewPr>
    <p:cViewPr>
      <p:scale>
        <a:sx n="33" d="100"/>
        <a:sy n="33" d="100"/>
      </p:scale>
      <p:origin x="204" y="990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4" d="100"/>
          <a:sy n="74" d="100"/>
        </p:scale>
        <p:origin x="-2244"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iagrams/_rels/data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49C0793-649D-4F41-BC32-EB00287D933D}" type="doc">
      <dgm:prSet loTypeId="urn:microsoft.com/office/officeart/2005/8/layout/pList1" loCatId="list" qsTypeId="urn:microsoft.com/office/officeart/2005/8/quickstyle/simple1" qsCatId="simple" csTypeId="urn:microsoft.com/office/officeart/2005/8/colors/accent1_2" csCatId="accent1" phldr="1"/>
      <dgm:spPr/>
      <dgm:t>
        <a:bodyPr/>
        <a:lstStyle/>
        <a:p>
          <a:endParaRPr lang="ru-RU"/>
        </a:p>
      </dgm:t>
    </dgm:pt>
    <dgm:pt modelId="{965C4648-4F3E-4747-9E42-79B8CF371798}">
      <dgm:prSet phldrT="[Текст]"/>
      <dgm:spPr/>
      <dgm:t>
        <a:bodyPr/>
        <a:lstStyle/>
        <a:p>
          <a:r>
            <a:rPr lang="ru-RU" dirty="0" smtClean="0"/>
            <a:t>?</a:t>
          </a:r>
          <a:endParaRPr lang="ru-RU" dirty="0"/>
        </a:p>
      </dgm:t>
    </dgm:pt>
    <dgm:pt modelId="{A81B95AA-9D5B-4525-A514-B4DCE852D883}" type="parTrans" cxnId="{5AB15370-7186-46D8-92D2-5CC550898543}">
      <dgm:prSet/>
      <dgm:spPr/>
      <dgm:t>
        <a:bodyPr/>
        <a:lstStyle/>
        <a:p>
          <a:endParaRPr lang="ru-RU"/>
        </a:p>
      </dgm:t>
    </dgm:pt>
    <dgm:pt modelId="{2CE54570-7DB7-4F5B-B5BD-FFE643224186}" type="sibTrans" cxnId="{5AB15370-7186-46D8-92D2-5CC550898543}">
      <dgm:prSet/>
      <dgm:spPr/>
      <dgm:t>
        <a:bodyPr/>
        <a:lstStyle/>
        <a:p>
          <a:endParaRPr lang="ru-RU"/>
        </a:p>
      </dgm:t>
    </dgm:pt>
    <dgm:pt modelId="{68C8BDEF-D99D-444E-B0E4-6B15EFCFF38F}">
      <dgm:prSet phldrT="[Текст]"/>
      <dgm:spPr/>
      <dgm:t>
        <a:bodyPr/>
        <a:lstStyle/>
        <a:p>
          <a:r>
            <a:rPr lang="ru-RU" dirty="0" smtClean="0"/>
            <a:t>?</a:t>
          </a:r>
          <a:endParaRPr lang="ru-RU" dirty="0"/>
        </a:p>
      </dgm:t>
    </dgm:pt>
    <dgm:pt modelId="{23596D5F-3C83-42C6-89BF-0B1D3933351F}" type="parTrans" cxnId="{223F0771-2380-4F38-9A64-D63484FA8BA9}">
      <dgm:prSet/>
      <dgm:spPr/>
      <dgm:t>
        <a:bodyPr/>
        <a:lstStyle/>
        <a:p>
          <a:endParaRPr lang="ru-RU"/>
        </a:p>
      </dgm:t>
    </dgm:pt>
    <dgm:pt modelId="{0708E4BA-71BC-4768-86A3-0FF83D089A93}" type="sibTrans" cxnId="{223F0771-2380-4F38-9A64-D63484FA8BA9}">
      <dgm:prSet/>
      <dgm:spPr/>
      <dgm:t>
        <a:bodyPr/>
        <a:lstStyle/>
        <a:p>
          <a:endParaRPr lang="ru-RU"/>
        </a:p>
      </dgm:t>
    </dgm:pt>
    <dgm:pt modelId="{0F905BDE-31F8-4D62-98E6-A3895D80B32C}">
      <dgm:prSet phldrT="[Текст]"/>
      <dgm:spPr/>
      <dgm:t>
        <a:bodyPr/>
        <a:lstStyle/>
        <a:p>
          <a:r>
            <a:rPr lang="ru-RU" dirty="0" smtClean="0"/>
            <a:t>?</a:t>
          </a:r>
          <a:endParaRPr lang="ru-RU" dirty="0"/>
        </a:p>
      </dgm:t>
    </dgm:pt>
    <dgm:pt modelId="{C4DA3733-A93E-4D49-8842-C24A9CE4174C}" type="parTrans" cxnId="{4F72BD6F-EF73-4786-8042-8A5E6D8E8F07}">
      <dgm:prSet/>
      <dgm:spPr/>
      <dgm:t>
        <a:bodyPr/>
        <a:lstStyle/>
        <a:p>
          <a:endParaRPr lang="ru-RU"/>
        </a:p>
      </dgm:t>
    </dgm:pt>
    <dgm:pt modelId="{84922664-459C-4958-A35F-A840327A83D2}" type="sibTrans" cxnId="{4F72BD6F-EF73-4786-8042-8A5E6D8E8F07}">
      <dgm:prSet/>
      <dgm:spPr/>
      <dgm:t>
        <a:bodyPr/>
        <a:lstStyle/>
        <a:p>
          <a:endParaRPr lang="ru-RU"/>
        </a:p>
      </dgm:t>
    </dgm:pt>
    <dgm:pt modelId="{2BA955FC-22E7-46EA-8234-9B5760ABDE9F}">
      <dgm:prSet phldrT="[Текст]"/>
      <dgm:spPr/>
      <dgm:t>
        <a:bodyPr/>
        <a:lstStyle/>
        <a:p>
          <a:r>
            <a:rPr lang="ru-RU" dirty="0" smtClean="0"/>
            <a:t>?</a:t>
          </a:r>
          <a:endParaRPr lang="ru-RU" dirty="0"/>
        </a:p>
      </dgm:t>
    </dgm:pt>
    <dgm:pt modelId="{0AD23B51-70DF-45C9-9964-D52AB8C93A45}" type="parTrans" cxnId="{BFA94C91-DDBB-4042-98C2-377146210BB0}">
      <dgm:prSet/>
      <dgm:spPr/>
      <dgm:t>
        <a:bodyPr/>
        <a:lstStyle/>
        <a:p>
          <a:endParaRPr lang="ru-RU"/>
        </a:p>
      </dgm:t>
    </dgm:pt>
    <dgm:pt modelId="{09323DB9-658F-4C5C-A11A-2552F9DD5F12}" type="sibTrans" cxnId="{BFA94C91-DDBB-4042-98C2-377146210BB0}">
      <dgm:prSet/>
      <dgm:spPr/>
      <dgm:t>
        <a:bodyPr/>
        <a:lstStyle/>
        <a:p>
          <a:endParaRPr lang="ru-RU"/>
        </a:p>
      </dgm:t>
    </dgm:pt>
    <dgm:pt modelId="{BA0451B9-96BE-488E-96E8-33C5E71D6091}" type="pres">
      <dgm:prSet presAssocID="{849C0793-649D-4F41-BC32-EB00287D933D}" presName="Name0" presStyleCnt="0">
        <dgm:presLayoutVars>
          <dgm:dir/>
          <dgm:resizeHandles val="exact"/>
        </dgm:presLayoutVars>
      </dgm:prSet>
      <dgm:spPr/>
      <dgm:t>
        <a:bodyPr/>
        <a:lstStyle/>
        <a:p>
          <a:endParaRPr lang="ru-RU"/>
        </a:p>
      </dgm:t>
    </dgm:pt>
    <dgm:pt modelId="{8460DF23-80CE-4174-A089-9FEF32C1940D}" type="pres">
      <dgm:prSet presAssocID="{965C4648-4F3E-4747-9E42-79B8CF371798}" presName="compNode" presStyleCnt="0"/>
      <dgm:spPr/>
    </dgm:pt>
    <dgm:pt modelId="{79EDFB60-18C2-44B3-A992-C7A09E1D418D}" type="pres">
      <dgm:prSet presAssocID="{965C4648-4F3E-4747-9E42-79B8CF371798}" presName="pictRect" presStyleLbl="node1" presStyleIdx="0" presStyleCnt="4">
        <dgm:style>
          <a:lnRef idx="1">
            <a:schemeClr val="accent6"/>
          </a:lnRef>
          <a:fillRef idx="2">
            <a:schemeClr val="accent6"/>
          </a:fillRef>
          <a:effectRef idx="1">
            <a:schemeClr val="accent6"/>
          </a:effectRef>
          <a:fontRef idx="minor">
            <a:schemeClr val="dk1"/>
          </a:fontRef>
        </dgm:style>
      </dgm:prSet>
      <dgm:spPr>
        <a:blipFill rotWithShape="0">
          <a:blip xmlns:r="http://schemas.openxmlformats.org/officeDocument/2006/relationships" r:embed="rId1"/>
          <a:stretch>
            <a:fillRect/>
          </a:stretch>
        </a:blipFill>
      </dgm:spPr>
      <dgm:t>
        <a:bodyPr/>
        <a:lstStyle/>
        <a:p>
          <a:endParaRPr lang="ru-RU"/>
        </a:p>
      </dgm:t>
    </dgm:pt>
    <dgm:pt modelId="{8077303F-BAB9-46BC-91D8-C2C499D2DE6E}" type="pres">
      <dgm:prSet presAssocID="{965C4648-4F3E-4747-9E42-79B8CF371798}" presName="textRect" presStyleLbl="revTx" presStyleIdx="0" presStyleCnt="4">
        <dgm:presLayoutVars>
          <dgm:bulletEnabled val="1"/>
        </dgm:presLayoutVars>
      </dgm:prSet>
      <dgm:spPr/>
      <dgm:t>
        <a:bodyPr/>
        <a:lstStyle/>
        <a:p>
          <a:endParaRPr lang="ru-RU"/>
        </a:p>
      </dgm:t>
    </dgm:pt>
    <dgm:pt modelId="{67A1E23E-3462-4469-9930-97E4ED9C3BF0}" type="pres">
      <dgm:prSet presAssocID="{2CE54570-7DB7-4F5B-B5BD-FFE643224186}" presName="sibTrans" presStyleLbl="sibTrans2D1" presStyleIdx="0" presStyleCnt="0"/>
      <dgm:spPr/>
      <dgm:t>
        <a:bodyPr/>
        <a:lstStyle/>
        <a:p>
          <a:endParaRPr lang="ru-RU"/>
        </a:p>
      </dgm:t>
    </dgm:pt>
    <dgm:pt modelId="{ECA37196-F237-4D6C-BF05-0C936AF4F977}" type="pres">
      <dgm:prSet presAssocID="{68C8BDEF-D99D-444E-B0E4-6B15EFCFF38F}" presName="compNode" presStyleCnt="0"/>
      <dgm:spPr/>
    </dgm:pt>
    <dgm:pt modelId="{716B1C69-D0CA-4740-9691-EEC1051E7778}" type="pres">
      <dgm:prSet presAssocID="{68C8BDEF-D99D-444E-B0E4-6B15EFCFF38F}" presName="pictRect" presStyleLbl="node1" presStyleIdx="1" presStyleCnt="4">
        <dgm:style>
          <a:lnRef idx="1">
            <a:schemeClr val="accent6"/>
          </a:lnRef>
          <a:fillRef idx="2">
            <a:schemeClr val="accent6"/>
          </a:fillRef>
          <a:effectRef idx="1">
            <a:schemeClr val="accent6"/>
          </a:effectRef>
          <a:fontRef idx="minor">
            <a:schemeClr val="dk1"/>
          </a:fontRef>
        </dgm:style>
      </dgm:prSet>
      <dgm:spPr>
        <a:blipFill rotWithShape="0">
          <a:blip xmlns:r="http://schemas.openxmlformats.org/officeDocument/2006/relationships" r:embed="rId2"/>
          <a:stretch>
            <a:fillRect/>
          </a:stretch>
        </a:blipFill>
      </dgm:spPr>
      <dgm:t>
        <a:bodyPr/>
        <a:lstStyle/>
        <a:p>
          <a:endParaRPr lang="ru-RU"/>
        </a:p>
      </dgm:t>
    </dgm:pt>
    <dgm:pt modelId="{B2DF1A25-3BFA-4DEE-BC07-07E43CA23EDE}" type="pres">
      <dgm:prSet presAssocID="{68C8BDEF-D99D-444E-B0E4-6B15EFCFF38F}" presName="textRect" presStyleLbl="revTx" presStyleIdx="1" presStyleCnt="4">
        <dgm:presLayoutVars>
          <dgm:bulletEnabled val="1"/>
        </dgm:presLayoutVars>
      </dgm:prSet>
      <dgm:spPr/>
      <dgm:t>
        <a:bodyPr/>
        <a:lstStyle/>
        <a:p>
          <a:endParaRPr lang="ru-RU"/>
        </a:p>
      </dgm:t>
    </dgm:pt>
    <dgm:pt modelId="{A41DF6C3-5BB5-4952-B2C5-D0FB20680762}" type="pres">
      <dgm:prSet presAssocID="{0708E4BA-71BC-4768-86A3-0FF83D089A93}" presName="sibTrans" presStyleLbl="sibTrans2D1" presStyleIdx="0" presStyleCnt="0"/>
      <dgm:spPr/>
      <dgm:t>
        <a:bodyPr/>
        <a:lstStyle/>
        <a:p>
          <a:endParaRPr lang="ru-RU"/>
        </a:p>
      </dgm:t>
    </dgm:pt>
    <dgm:pt modelId="{9F646A2B-FFCF-4CE7-B92D-66639FB1C7BD}" type="pres">
      <dgm:prSet presAssocID="{0F905BDE-31F8-4D62-98E6-A3895D80B32C}" presName="compNode" presStyleCnt="0"/>
      <dgm:spPr/>
    </dgm:pt>
    <dgm:pt modelId="{E1ADDDC2-AAEF-466D-A197-37BE89801E8A}" type="pres">
      <dgm:prSet presAssocID="{0F905BDE-31F8-4D62-98E6-A3895D80B32C}" presName="pictRect" presStyleLbl="node1" presStyleIdx="2" presStyleCnt="4">
        <dgm:style>
          <a:lnRef idx="1">
            <a:schemeClr val="accent6"/>
          </a:lnRef>
          <a:fillRef idx="2">
            <a:schemeClr val="accent6"/>
          </a:fillRef>
          <a:effectRef idx="1">
            <a:schemeClr val="accent6"/>
          </a:effectRef>
          <a:fontRef idx="minor">
            <a:schemeClr val="dk1"/>
          </a:fontRef>
        </dgm:style>
      </dgm:prSet>
      <dgm:spPr>
        <a:blipFill rotWithShape="0">
          <a:blip xmlns:r="http://schemas.openxmlformats.org/officeDocument/2006/relationships" r:embed="rId3"/>
          <a:stretch>
            <a:fillRect/>
          </a:stretch>
        </a:blipFill>
      </dgm:spPr>
      <dgm:t>
        <a:bodyPr/>
        <a:lstStyle/>
        <a:p>
          <a:endParaRPr lang="ru-RU"/>
        </a:p>
      </dgm:t>
    </dgm:pt>
    <dgm:pt modelId="{C06FEBD1-B42A-40C9-B93C-CFB4AC67878E}" type="pres">
      <dgm:prSet presAssocID="{0F905BDE-31F8-4D62-98E6-A3895D80B32C}" presName="textRect" presStyleLbl="revTx" presStyleIdx="2" presStyleCnt="4">
        <dgm:presLayoutVars>
          <dgm:bulletEnabled val="1"/>
        </dgm:presLayoutVars>
      </dgm:prSet>
      <dgm:spPr/>
      <dgm:t>
        <a:bodyPr/>
        <a:lstStyle/>
        <a:p>
          <a:endParaRPr lang="ru-RU"/>
        </a:p>
      </dgm:t>
    </dgm:pt>
    <dgm:pt modelId="{4C22E83D-8465-4F97-8D25-0686DAE476F7}" type="pres">
      <dgm:prSet presAssocID="{84922664-459C-4958-A35F-A840327A83D2}" presName="sibTrans" presStyleLbl="sibTrans2D1" presStyleIdx="0" presStyleCnt="0"/>
      <dgm:spPr/>
      <dgm:t>
        <a:bodyPr/>
        <a:lstStyle/>
        <a:p>
          <a:endParaRPr lang="ru-RU"/>
        </a:p>
      </dgm:t>
    </dgm:pt>
    <dgm:pt modelId="{992F731E-EA64-48C8-9C17-A3C183189C7B}" type="pres">
      <dgm:prSet presAssocID="{2BA955FC-22E7-46EA-8234-9B5760ABDE9F}" presName="compNode" presStyleCnt="0"/>
      <dgm:spPr/>
    </dgm:pt>
    <dgm:pt modelId="{A5697219-4024-4380-A6AD-BE6F3AD0401D}" type="pres">
      <dgm:prSet presAssocID="{2BA955FC-22E7-46EA-8234-9B5760ABDE9F}" presName="pictRect" presStyleLbl="node1" presStyleIdx="3" presStyleCnt="4">
        <dgm:style>
          <a:lnRef idx="1">
            <a:schemeClr val="accent6"/>
          </a:lnRef>
          <a:fillRef idx="2">
            <a:schemeClr val="accent6"/>
          </a:fillRef>
          <a:effectRef idx="1">
            <a:schemeClr val="accent6"/>
          </a:effectRef>
          <a:fontRef idx="minor">
            <a:schemeClr val="dk1"/>
          </a:fontRef>
        </dgm:style>
      </dgm:prSet>
      <dgm:spPr/>
      <dgm:t>
        <a:bodyPr/>
        <a:lstStyle/>
        <a:p>
          <a:endParaRPr lang="ru-RU"/>
        </a:p>
      </dgm:t>
    </dgm:pt>
    <dgm:pt modelId="{B7684A0B-CB38-48D6-899F-B784DDD17CE1}" type="pres">
      <dgm:prSet presAssocID="{2BA955FC-22E7-46EA-8234-9B5760ABDE9F}" presName="textRect" presStyleLbl="revTx" presStyleIdx="3" presStyleCnt="4">
        <dgm:presLayoutVars>
          <dgm:bulletEnabled val="1"/>
        </dgm:presLayoutVars>
      </dgm:prSet>
      <dgm:spPr/>
      <dgm:t>
        <a:bodyPr/>
        <a:lstStyle/>
        <a:p>
          <a:endParaRPr lang="ru-RU"/>
        </a:p>
      </dgm:t>
    </dgm:pt>
  </dgm:ptLst>
  <dgm:cxnLst>
    <dgm:cxn modelId="{7827D4BA-8609-4703-A3E1-D9C222DC7636}" type="presOf" srcId="{68C8BDEF-D99D-444E-B0E4-6B15EFCFF38F}" destId="{B2DF1A25-3BFA-4DEE-BC07-07E43CA23EDE}" srcOrd="0" destOrd="0" presId="urn:microsoft.com/office/officeart/2005/8/layout/pList1"/>
    <dgm:cxn modelId="{223F0771-2380-4F38-9A64-D63484FA8BA9}" srcId="{849C0793-649D-4F41-BC32-EB00287D933D}" destId="{68C8BDEF-D99D-444E-B0E4-6B15EFCFF38F}" srcOrd="1" destOrd="0" parTransId="{23596D5F-3C83-42C6-89BF-0B1D3933351F}" sibTransId="{0708E4BA-71BC-4768-86A3-0FF83D089A93}"/>
    <dgm:cxn modelId="{E36458DF-37B4-422A-84D4-8CDEE50E2196}" type="presOf" srcId="{2BA955FC-22E7-46EA-8234-9B5760ABDE9F}" destId="{B7684A0B-CB38-48D6-899F-B784DDD17CE1}" srcOrd="0" destOrd="0" presId="urn:microsoft.com/office/officeart/2005/8/layout/pList1"/>
    <dgm:cxn modelId="{08E6945A-CE62-44ED-8529-357A7AD7706C}" type="presOf" srcId="{965C4648-4F3E-4747-9E42-79B8CF371798}" destId="{8077303F-BAB9-46BC-91D8-C2C499D2DE6E}" srcOrd="0" destOrd="0" presId="urn:microsoft.com/office/officeart/2005/8/layout/pList1"/>
    <dgm:cxn modelId="{45748601-B6C0-4276-B770-0630D4B7FEA9}" type="presOf" srcId="{849C0793-649D-4F41-BC32-EB00287D933D}" destId="{BA0451B9-96BE-488E-96E8-33C5E71D6091}" srcOrd="0" destOrd="0" presId="urn:microsoft.com/office/officeart/2005/8/layout/pList1"/>
    <dgm:cxn modelId="{5681A3C1-2CD0-41EA-BDA5-B945D612705E}" type="presOf" srcId="{2CE54570-7DB7-4F5B-B5BD-FFE643224186}" destId="{67A1E23E-3462-4469-9930-97E4ED9C3BF0}" srcOrd="0" destOrd="0" presId="urn:microsoft.com/office/officeart/2005/8/layout/pList1"/>
    <dgm:cxn modelId="{4F72BD6F-EF73-4786-8042-8A5E6D8E8F07}" srcId="{849C0793-649D-4F41-BC32-EB00287D933D}" destId="{0F905BDE-31F8-4D62-98E6-A3895D80B32C}" srcOrd="2" destOrd="0" parTransId="{C4DA3733-A93E-4D49-8842-C24A9CE4174C}" sibTransId="{84922664-459C-4958-A35F-A840327A83D2}"/>
    <dgm:cxn modelId="{4126D1C0-E8C2-45DE-8468-DF88E20E097D}" type="presOf" srcId="{84922664-459C-4958-A35F-A840327A83D2}" destId="{4C22E83D-8465-4F97-8D25-0686DAE476F7}" srcOrd="0" destOrd="0" presId="urn:microsoft.com/office/officeart/2005/8/layout/pList1"/>
    <dgm:cxn modelId="{5AB15370-7186-46D8-92D2-5CC550898543}" srcId="{849C0793-649D-4F41-BC32-EB00287D933D}" destId="{965C4648-4F3E-4747-9E42-79B8CF371798}" srcOrd="0" destOrd="0" parTransId="{A81B95AA-9D5B-4525-A514-B4DCE852D883}" sibTransId="{2CE54570-7DB7-4F5B-B5BD-FFE643224186}"/>
    <dgm:cxn modelId="{BFA94C91-DDBB-4042-98C2-377146210BB0}" srcId="{849C0793-649D-4F41-BC32-EB00287D933D}" destId="{2BA955FC-22E7-46EA-8234-9B5760ABDE9F}" srcOrd="3" destOrd="0" parTransId="{0AD23B51-70DF-45C9-9964-D52AB8C93A45}" sibTransId="{09323DB9-658F-4C5C-A11A-2552F9DD5F12}"/>
    <dgm:cxn modelId="{5581622E-D8A7-403E-A5E7-A8D7DFFA6CBF}" type="presOf" srcId="{0708E4BA-71BC-4768-86A3-0FF83D089A93}" destId="{A41DF6C3-5BB5-4952-B2C5-D0FB20680762}" srcOrd="0" destOrd="0" presId="urn:microsoft.com/office/officeart/2005/8/layout/pList1"/>
    <dgm:cxn modelId="{F00CCD28-354E-4710-9333-316F7842DC65}" type="presOf" srcId="{0F905BDE-31F8-4D62-98E6-A3895D80B32C}" destId="{C06FEBD1-B42A-40C9-B93C-CFB4AC67878E}" srcOrd="0" destOrd="0" presId="urn:microsoft.com/office/officeart/2005/8/layout/pList1"/>
    <dgm:cxn modelId="{B7FB383D-DDB4-4B6D-803F-B2D606325A6F}" type="presParOf" srcId="{BA0451B9-96BE-488E-96E8-33C5E71D6091}" destId="{8460DF23-80CE-4174-A089-9FEF32C1940D}" srcOrd="0" destOrd="0" presId="urn:microsoft.com/office/officeart/2005/8/layout/pList1"/>
    <dgm:cxn modelId="{719A31CA-077E-4F71-AFCB-EF6620843B01}" type="presParOf" srcId="{8460DF23-80CE-4174-A089-9FEF32C1940D}" destId="{79EDFB60-18C2-44B3-A992-C7A09E1D418D}" srcOrd="0" destOrd="0" presId="urn:microsoft.com/office/officeart/2005/8/layout/pList1"/>
    <dgm:cxn modelId="{12F7A2EB-8C4C-4EFF-A05D-C14605CFBAC9}" type="presParOf" srcId="{8460DF23-80CE-4174-A089-9FEF32C1940D}" destId="{8077303F-BAB9-46BC-91D8-C2C499D2DE6E}" srcOrd="1" destOrd="0" presId="urn:microsoft.com/office/officeart/2005/8/layout/pList1"/>
    <dgm:cxn modelId="{F68BF01F-1752-426F-AFC0-02E0516C1BC1}" type="presParOf" srcId="{BA0451B9-96BE-488E-96E8-33C5E71D6091}" destId="{67A1E23E-3462-4469-9930-97E4ED9C3BF0}" srcOrd="1" destOrd="0" presId="urn:microsoft.com/office/officeart/2005/8/layout/pList1"/>
    <dgm:cxn modelId="{F3055E13-0AF8-43F2-AA58-D74C60FE72A9}" type="presParOf" srcId="{BA0451B9-96BE-488E-96E8-33C5E71D6091}" destId="{ECA37196-F237-4D6C-BF05-0C936AF4F977}" srcOrd="2" destOrd="0" presId="urn:microsoft.com/office/officeart/2005/8/layout/pList1"/>
    <dgm:cxn modelId="{AA9DFCF6-9EBC-414D-BF73-1B715523BDB0}" type="presParOf" srcId="{ECA37196-F237-4D6C-BF05-0C936AF4F977}" destId="{716B1C69-D0CA-4740-9691-EEC1051E7778}" srcOrd="0" destOrd="0" presId="urn:microsoft.com/office/officeart/2005/8/layout/pList1"/>
    <dgm:cxn modelId="{E453186C-DEDB-49D7-8DA9-E73A95A68D10}" type="presParOf" srcId="{ECA37196-F237-4D6C-BF05-0C936AF4F977}" destId="{B2DF1A25-3BFA-4DEE-BC07-07E43CA23EDE}" srcOrd="1" destOrd="0" presId="urn:microsoft.com/office/officeart/2005/8/layout/pList1"/>
    <dgm:cxn modelId="{717DC595-1C83-4EDD-A7B0-9284783E72B1}" type="presParOf" srcId="{BA0451B9-96BE-488E-96E8-33C5E71D6091}" destId="{A41DF6C3-5BB5-4952-B2C5-D0FB20680762}" srcOrd="3" destOrd="0" presId="urn:microsoft.com/office/officeart/2005/8/layout/pList1"/>
    <dgm:cxn modelId="{C9095A72-F8E8-496D-8CD4-B779F6BE3DE7}" type="presParOf" srcId="{BA0451B9-96BE-488E-96E8-33C5E71D6091}" destId="{9F646A2B-FFCF-4CE7-B92D-66639FB1C7BD}" srcOrd="4" destOrd="0" presId="urn:microsoft.com/office/officeart/2005/8/layout/pList1"/>
    <dgm:cxn modelId="{CED62F82-B9E7-412D-AC4D-EAC6FE126CE6}" type="presParOf" srcId="{9F646A2B-FFCF-4CE7-B92D-66639FB1C7BD}" destId="{E1ADDDC2-AAEF-466D-A197-37BE89801E8A}" srcOrd="0" destOrd="0" presId="urn:microsoft.com/office/officeart/2005/8/layout/pList1"/>
    <dgm:cxn modelId="{6C4E476A-083D-4B49-82EC-16E3E1E56C2B}" type="presParOf" srcId="{9F646A2B-FFCF-4CE7-B92D-66639FB1C7BD}" destId="{C06FEBD1-B42A-40C9-B93C-CFB4AC67878E}" srcOrd="1" destOrd="0" presId="urn:microsoft.com/office/officeart/2005/8/layout/pList1"/>
    <dgm:cxn modelId="{5F62C945-43BF-4C34-A844-FA1C9335B070}" type="presParOf" srcId="{BA0451B9-96BE-488E-96E8-33C5E71D6091}" destId="{4C22E83D-8465-4F97-8D25-0686DAE476F7}" srcOrd="5" destOrd="0" presId="urn:microsoft.com/office/officeart/2005/8/layout/pList1"/>
    <dgm:cxn modelId="{CEDE0144-E611-4DBE-BAE3-C7E7BE08A876}" type="presParOf" srcId="{BA0451B9-96BE-488E-96E8-33C5E71D6091}" destId="{992F731E-EA64-48C8-9C17-A3C183189C7B}" srcOrd="6" destOrd="0" presId="urn:microsoft.com/office/officeart/2005/8/layout/pList1"/>
    <dgm:cxn modelId="{F46233C3-0BAB-4FC8-96D8-995A8CF66567}" type="presParOf" srcId="{992F731E-EA64-48C8-9C17-A3C183189C7B}" destId="{A5697219-4024-4380-A6AD-BE6F3AD0401D}" srcOrd="0" destOrd="0" presId="urn:microsoft.com/office/officeart/2005/8/layout/pList1"/>
    <dgm:cxn modelId="{C74F5D70-7136-425B-89AA-632C7A448F28}" type="presParOf" srcId="{992F731E-EA64-48C8-9C17-A3C183189C7B}" destId="{B7684A0B-CB38-48D6-899F-B784DDD17CE1}" srcOrd="1" destOrd="0" presId="urn:microsoft.com/office/officeart/2005/8/layout/pList1"/>
  </dgm:cxnLst>
  <dgm:bg/>
  <dgm:whole/>
</dgm:dataModel>
</file>

<file path=ppt/diagrams/layout1.xml><?xml version="1.0" encoding="utf-8"?>
<dgm:layoutDef xmlns:dgm="http://schemas.openxmlformats.org/drawingml/2006/diagram" xmlns:a="http://schemas.openxmlformats.org/drawingml/2006/main" uniqueId="urn:microsoft.com/office/officeart/2005/8/layout/pList1">
  <dgm:title val=""/>
  <dgm:desc val=""/>
  <dgm:catLst>
    <dgm:cat type="list" pri="2000"/>
  </dgm:catLst>
  <dgm:sampData>
    <dgm:dataModel>
      <dgm:ptLst>
        <dgm:pt modelId="0" type="doc"/>
        <dgm:pt modelId="1">
          <dgm:prSet phldr="1"/>
        </dgm:pt>
        <dgm:pt modelId="2">
          <dgm:prSet phldr="1"/>
        </dgm:pt>
        <dgm:pt modelId="3">
          <dgm:prSet phldr="1"/>
        </dgm:pt>
        <dgm:pt modelId="4">
          <dgm:prSet phldr="1"/>
        </dgm:pt>
      </dgm:ptLst>
      <dgm:cxnLst>
        <dgm:cxn modelId="7" srcId="0" destId="1" srcOrd="0" destOrd="0"/>
        <dgm:cxn modelId="8" srcId="0" destId="2" srcOrd="1" destOrd="0"/>
        <dgm:cxn modelId="9" srcId="0" destId="3" srcOrd="2" destOrd="0"/>
        <dgm:cxn modelId="10"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off" val="ctr"/>
          <dgm:param type="vertAlign" val="mid"/>
          <dgm:param type="horzAlign" val="ctr"/>
        </dgm:alg>
      </dgm:if>
      <dgm:else name="Name3">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1"/>
      <dgm:constr type="sp" refType="w" refFor="ch" refForName="compNode" op="equ" fact="0.1"/>
      <dgm:constr type="primFontSz" for="des" ptType="node" op="equ" val="65"/>
    </dgm:constrLst>
    <dgm:ruleLst/>
    <dgm:forEach name="Name4" axis="ch" ptType="node">
      <dgm:layoutNode name="compNode">
        <dgm:alg type="composite">
          <dgm:param type="ar" val="0.943"/>
        </dgm:alg>
        <dgm:shape xmlns:r="http://schemas.openxmlformats.org/officeDocument/2006/relationships" r:blip="">
          <dgm:adjLst/>
        </dgm:shape>
        <dgm:presOf axis="self"/>
        <dgm:constrLst>
          <dgm:constr type="h" refType="w" fact="1.06"/>
          <dgm:constr type="h" for="ch" forName="pictRect" refType="h" fact="0.65"/>
          <dgm:constr type="w" for="ch" forName="pictRect" refType="w"/>
          <dgm:constr type="l" for="ch" forName="pictRect"/>
          <dgm:constr type="t" for="ch" forName="pictRect"/>
          <dgm:constr type="w" for="ch" forName="textRect" refType="w"/>
          <dgm:constr type="h" for="ch" forName="textRect" refType="h" fact="0.35"/>
          <dgm:constr type="l" for="ch" forName="textRect"/>
          <dgm:constr type="t" for="ch" forName="textRect" refType="b" refFor="ch" refForName="pictRect"/>
        </dgm:constrLst>
        <dgm:ruleLst/>
        <dgm:layoutNode name="pictRect">
          <dgm:alg type="sp"/>
          <dgm:shape xmlns:r="http://schemas.openxmlformats.org/officeDocument/2006/relationships" type="roundRect" r:blip="" blipPhldr="1">
            <dgm:adjLst/>
          </dgm:shape>
          <dgm:presOf/>
          <dgm:constrLst/>
          <dgm:ruleLst/>
        </dgm:layoutNode>
        <dgm:layoutNode name="textRect" styleLbl="revTx">
          <dgm:varLst>
            <dgm:bulletEnabled val="1"/>
          </dgm:varLst>
          <dgm:alg type="tx">
            <dgm:param type="txAnchorVert" val="t"/>
          </dgm:alg>
          <dgm:shape xmlns:r="http://schemas.openxmlformats.org/officeDocument/2006/relationships" type="rect" r:blip="">
            <dgm:adjLst/>
          </dgm:shape>
          <dgm:presOf axis="desOrSelf" ptType="node"/>
          <dgm:constrLst>
            <dgm:constr type="bMarg"/>
          </dgm:constrLst>
          <dgm:ruleLst>
            <dgm:rule type="primFontSz" val="5" fact="NaN" max="NaN"/>
          </dgm:ruleLst>
        </dgm:layoutNode>
      </dgm:layoutNode>
      <dgm:forEach name="Name5"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613D209-4D02-42D6-8F91-452DAF64F5B6}" type="datetimeFigureOut">
              <a:rPr lang="ru-RU" smtClean="0"/>
              <a:pPr/>
              <a:t>11.03.2011</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2AA5887-FEDA-4EF6-BA12-29FEF51AB2E1}" type="slidenum">
              <a:rPr lang="ru-RU" smtClean="0"/>
              <a:pPr/>
              <a:t>‹#›</a:t>
            </a:fld>
            <a:endParaRPr lang="ru-R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1F7CFB-9E3C-45EA-8368-DDB75AF19C75}" type="datetimeFigureOut">
              <a:rPr lang="ru-RU" smtClean="0"/>
              <a:pPr/>
              <a:t>11.03.2011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0052F0-CC80-465F-87D4-93502F33A5EB}"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6ED22CC3-52F7-4BF9-8390-100BB58C6BA1}" type="datetimeFigureOut">
              <a:rPr lang="ru-RU" smtClean="0"/>
              <a:pPr/>
              <a:t>11.03.2011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B47C589-A014-4F5A-92D1-8D5F269E7912}" type="slidenum">
              <a:rPr lang="ru-RU" smtClean="0"/>
              <a:pPr/>
              <a:t>‹#›</a:t>
            </a:fld>
            <a:endParaRPr lang="ru-RU"/>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ED22CC3-52F7-4BF9-8390-100BB58C6BA1}" type="datetimeFigureOut">
              <a:rPr lang="ru-RU" smtClean="0"/>
              <a:pPr/>
              <a:t>11.03.2011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B47C589-A014-4F5A-92D1-8D5F269E7912}" type="slidenum">
              <a:rPr lang="ru-RU" smtClean="0"/>
              <a:pPr/>
              <a:t>‹#›</a:t>
            </a:fld>
            <a:endParaRPr lang="ru-RU"/>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ED22CC3-52F7-4BF9-8390-100BB58C6BA1}" type="datetimeFigureOut">
              <a:rPr lang="ru-RU" smtClean="0"/>
              <a:pPr/>
              <a:t>11.03.2011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B47C589-A014-4F5A-92D1-8D5F269E7912}" type="slidenum">
              <a:rPr lang="ru-RU" smtClean="0"/>
              <a:pPr/>
              <a:t>‹#›</a:t>
            </a:fld>
            <a:endParaRPr lang="ru-RU"/>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ED22CC3-52F7-4BF9-8390-100BB58C6BA1}" type="datetimeFigureOut">
              <a:rPr lang="ru-RU" smtClean="0"/>
              <a:pPr/>
              <a:t>11.03.2011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B47C589-A014-4F5A-92D1-8D5F269E7912}" type="slidenum">
              <a:rPr lang="ru-RU" smtClean="0"/>
              <a:pPr/>
              <a:t>‹#›</a:t>
            </a:fld>
            <a:endParaRPr lang="ru-RU"/>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6ED22CC3-52F7-4BF9-8390-100BB58C6BA1}" type="datetimeFigureOut">
              <a:rPr lang="ru-RU" smtClean="0"/>
              <a:pPr/>
              <a:t>11.03.2011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B47C589-A014-4F5A-92D1-8D5F269E7912}" type="slidenum">
              <a:rPr lang="ru-RU" smtClean="0"/>
              <a:pPr/>
              <a:t>‹#›</a:t>
            </a:fld>
            <a:endParaRPr lang="ru-RU"/>
          </a:p>
        </p:txBody>
      </p:sp>
    </p:spTree>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6ED22CC3-52F7-4BF9-8390-100BB58C6BA1}" type="datetimeFigureOut">
              <a:rPr lang="ru-RU" smtClean="0"/>
              <a:pPr/>
              <a:t>11.03.2011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B47C589-A014-4F5A-92D1-8D5F269E7912}" type="slidenum">
              <a:rPr lang="ru-RU" smtClean="0"/>
              <a:pPr/>
              <a:t>‹#›</a:t>
            </a:fld>
            <a:endParaRPr lang="ru-RU"/>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6ED22CC3-52F7-4BF9-8390-100BB58C6BA1}" type="datetimeFigureOut">
              <a:rPr lang="ru-RU" smtClean="0"/>
              <a:pPr/>
              <a:t>11.03.2011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B47C589-A014-4F5A-92D1-8D5F269E7912}" type="slidenum">
              <a:rPr lang="ru-RU" smtClean="0"/>
              <a:pPr/>
              <a:t>‹#›</a:t>
            </a:fld>
            <a:endParaRPr lang="ru-RU"/>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6ED22CC3-52F7-4BF9-8390-100BB58C6BA1}" type="datetimeFigureOut">
              <a:rPr lang="ru-RU" smtClean="0"/>
              <a:pPr/>
              <a:t>11.03.2011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B47C589-A014-4F5A-92D1-8D5F269E7912}" type="slidenum">
              <a:rPr lang="ru-RU" smtClean="0"/>
              <a:pPr/>
              <a:t>‹#›</a:t>
            </a:fld>
            <a:endParaRPr lang="ru-RU"/>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ED22CC3-52F7-4BF9-8390-100BB58C6BA1}" type="datetimeFigureOut">
              <a:rPr lang="ru-RU" smtClean="0"/>
              <a:pPr/>
              <a:t>11.03.2011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B47C589-A014-4F5A-92D1-8D5F269E7912}" type="slidenum">
              <a:rPr lang="ru-RU" smtClean="0"/>
              <a:pPr/>
              <a:t>‹#›</a:t>
            </a:fld>
            <a:endParaRPr lang="ru-RU"/>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ED22CC3-52F7-4BF9-8390-100BB58C6BA1}" type="datetimeFigureOut">
              <a:rPr lang="ru-RU" smtClean="0"/>
              <a:pPr/>
              <a:t>11.03.2011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B47C589-A014-4F5A-92D1-8D5F269E7912}" type="slidenum">
              <a:rPr lang="ru-RU" smtClean="0"/>
              <a:pPr/>
              <a:t>‹#›</a:t>
            </a:fld>
            <a:endParaRPr lang="ru-RU"/>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ED22CC3-52F7-4BF9-8390-100BB58C6BA1}" type="datetimeFigureOut">
              <a:rPr lang="ru-RU" smtClean="0"/>
              <a:pPr/>
              <a:t>11.03.2011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B47C589-A014-4F5A-92D1-8D5F269E7912}" type="slidenum">
              <a:rPr lang="ru-RU" smtClean="0"/>
              <a:pPr/>
              <a:t>‹#›</a:t>
            </a:fld>
            <a:endParaRPr lang="ru-RU"/>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D22CC3-52F7-4BF9-8390-100BB58C6BA1}" type="datetimeFigureOut">
              <a:rPr lang="ru-RU" smtClean="0"/>
              <a:pPr/>
              <a:t>11.03.2011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47C589-A014-4F5A-92D1-8D5F269E7912}"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dissolv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5654692"/>
          </a:xfrm>
        </p:spPr>
        <p:style>
          <a:lnRef idx="1">
            <a:schemeClr val="accent6"/>
          </a:lnRef>
          <a:fillRef idx="2">
            <a:schemeClr val="accent6"/>
          </a:fillRef>
          <a:effectRef idx="1">
            <a:schemeClr val="accent6"/>
          </a:effectRef>
          <a:fontRef idx="minor">
            <a:schemeClr val="dk1"/>
          </a:fontRef>
        </p:style>
        <p:txBody>
          <a:bodyPr>
            <a:normAutofit/>
          </a:bodyPr>
          <a:lstStyle/>
          <a:p>
            <a:r>
              <a:rPr lang="ru-RU" dirty="0" smtClean="0"/>
              <a:t/>
            </a:r>
            <a:br>
              <a:rPr lang="ru-RU" dirty="0" smtClean="0"/>
            </a:br>
            <a:r>
              <a:rPr lang="ru-RU" dirty="0" smtClean="0">
                <a:solidFill>
                  <a:srgbClr val="FF0000"/>
                </a:solidFill>
              </a:rPr>
              <a:t>Величайшее поощрение преступления- безнаказанность</a:t>
            </a:r>
            <a:br>
              <a:rPr lang="ru-RU" dirty="0" smtClean="0">
                <a:solidFill>
                  <a:srgbClr val="FF0000"/>
                </a:solidFill>
              </a:rPr>
            </a:br>
            <a:r>
              <a:rPr lang="ru-RU" dirty="0" smtClean="0">
                <a:solidFill>
                  <a:srgbClr val="FF0000"/>
                </a:solidFill>
              </a:rPr>
              <a:t>                                             </a:t>
            </a:r>
            <a:r>
              <a:rPr lang="ru-RU" dirty="0" smtClean="0"/>
              <a:t/>
            </a:r>
            <a:br>
              <a:rPr lang="ru-RU" dirty="0" smtClean="0"/>
            </a:br>
            <a:r>
              <a:rPr lang="ru-RU" dirty="0" smtClean="0">
                <a:solidFill>
                  <a:srgbClr val="C00000"/>
                </a:solidFill>
              </a:rPr>
              <a:t>                                       Цицерон</a:t>
            </a:r>
            <a:br>
              <a:rPr lang="ru-RU" dirty="0" smtClean="0">
                <a:solidFill>
                  <a:srgbClr val="C00000"/>
                </a:solidFill>
              </a:rPr>
            </a:br>
            <a:r>
              <a:rPr lang="ru-RU" dirty="0" smtClean="0"/>
              <a:t/>
            </a:r>
            <a:br>
              <a:rPr lang="ru-RU" dirty="0" smtClean="0"/>
            </a:br>
            <a:endParaRPr lang="ru-RU"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a:bodyPr>
          <a:lstStyle/>
          <a:p>
            <a:r>
              <a:rPr lang="ru-RU" sz="2400" dirty="0" smtClean="0">
                <a:solidFill>
                  <a:srgbClr val="C00000"/>
                </a:solidFill>
              </a:rPr>
              <a:t>Проверь себя</a:t>
            </a:r>
            <a:r>
              <a:rPr lang="ru-RU" sz="2400" dirty="0" smtClean="0"/>
              <a:t/>
            </a:r>
            <a:br>
              <a:rPr lang="ru-RU" sz="2400" dirty="0" smtClean="0"/>
            </a:br>
            <a:r>
              <a:rPr lang="ru-RU" sz="2400" dirty="0" smtClean="0">
                <a:solidFill>
                  <a:srgbClr val="FF0000"/>
                </a:solidFill>
              </a:rPr>
              <a:t>Какие правонарушения совершили приведенные лица?</a:t>
            </a:r>
            <a:endParaRPr lang="ru-RU" sz="2400" dirty="0">
              <a:solidFill>
                <a:srgbClr val="FF0000"/>
              </a:solidFill>
            </a:endParaRPr>
          </a:p>
        </p:txBody>
      </p:sp>
      <p:sp>
        <p:nvSpPr>
          <p:cNvPr id="3" name="Содержимое 2"/>
          <p:cNvSpPr>
            <a:spLocks noGrp="1"/>
          </p:cNvSpPr>
          <p:nvPr>
            <p:ph sz="half" idx="1"/>
          </p:nvPr>
        </p:nvSpPr>
        <p:spPr/>
        <p:style>
          <a:lnRef idx="1">
            <a:schemeClr val="accent6"/>
          </a:lnRef>
          <a:fillRef idx="3">
            <a:schemeClr val="accent6"/>
          </a:fillRef>
          <a:effectRef idx="2">
            <a:schemeClr val="accent6"/>
          </a:effectRef>
          <a:fontRef idx="minor">
            <a:schemeClr val="lt1"/>
          </a:fontRef>
        </p:style>
        <p:txBody>
          <a:bodyPr>
            <a:normAutofit lnSpcReduction="10000"/>
          </a:bodyPr>
          <a:lstStyle/>
          <a:p>
            <a:pPr>
              <a:buFont typeface="Wingdings" pitchFamily="2" charset="2"/>
              <a:buChar char="ü"/>
            </a:pPr>
            <a:r>
              <a:rPr lang="ru-RU" dirty="0" smtClean="0">
                <a:solidFill>
                  <a:srgbClr val="002060"/>
                </a:solidFill>
              </a:rPr>
              <a:t>Александр в магазине выхватил кошелек из рук покупателя и попытался убежать.</a:t>
            </a:r>
          </a:p>
          <a:p>
            <a:pPr>
              <a:buFont typeface="Wingdings" pitchFamily="2" charset="2"/>
              <a:buChar char="ü"/>
            </a:pPr>
            <a:r>
              <a:rPr lang="ru-RU" dirty="0" smtClean="0">
                <a:solidFill>
                  <a:srgbClr val="002060"/>
                </a:solidFill>
              </a:rPr>
              <a:t>Играя во дворе в футбол, ребята попали мячом в форточку окна мастерской и повредили покрытие станка.</a:t>
            </a:r>
            <a:endParaRPr lang="ru-RU" dirty="0">
              <a:solidFill>
                <a:srgbClr val="002060"/>
              </a:solidFill>
            </a:endParaRPr>
          </a:p>
        </p:txBody>
      </p:sp>
      <p:sp>
        <p:nvSpPr>
          <p:cNvPr id="4" name="Содержимое 3"/>
          <p:cNvSpPr>
            <a:spLocks noGrp="1"/>
          </p:cNvSpPr>
          <p:nvPr>
            <p:ph sz="half" idx="2"/>
          </p:nvPr>
        </p:nvSpPr>
        <p:spPr/>
        <p:style>
          <a:lnRef idx="1">
            <a:schemeClr val="accent6"/>
          </a:lnRef>
          <a:fillRef idx="3">
            <a:schemeClr val="accent6"/>
          </a:fillRef>
          <a:effectRef idx="2">
            <a:schemeClr val="accent6"/>
          </a:effectRef>
          <a:fontRef idx="minor">
            <a:schemeClr val="lt1"/>
          </a:fontRef>
        </p:style>
        <p:txBody>
          <a:bodyPr>
            <a:normAutofit lnSpcReduction="10000"/>
          </a:bodyPr>
          <a:lstStyle/>
          <a:p>
            <a:pPr>
              <a:buFont typeface="Wingdings" pitchFamily="2" charset="2"/>
              <a:buChar char="ü"/>
            </a:pPr>
            <a:r>
              <a:rPr lang="ru-RU" dirty="0" smtClean="0">
                <a:solidFill>
                  <a:srgbClr val="002060"/>
                </a:solidFill>
              </a:rPr>
              <a:t>Гражданин Н., появился на работе в нетрезвом виде.</a:t>
            </a:r>
          </a:p>
          <a:p>
            <a:pPr>
              <a:buFont typeface="Wingdings" pitchFamily="2" charset="2"/>
              <a:buChar char="ü"/>
            </a:pPr>
            <a:r>
              <a:rPr lang="ru-RU" dirty="0" smtClean="0">
                <a:solidFill>
                  <a:srgbClr val="002060"/>
                </a:solidFill>
              </a:rPr>
              <a:t>Исполнитель не выполнил заказ в срок.</a:t>
            </a:r>
          </a:p>
          <a:p>
            <a:pPr>
              <a:buFont typeface="Wingdings" pitchFamily="2" charset="2"/>
              <a:buChar char="ü"/>
            </a:pPr>
            <a:r>
              <a:rPr lang="ru-RU" dirty="0" smtClean="0">
                <a:solidFill>
                  <a:srgbClr val="002060"/>
                </a:solidFill>
              </a:rPr>
              <a:t>Сергей Л., угрожая прохожему самодельным кастетом, вынудил отдать ему часы.</a:t>
            </a:r>
          </a:p>
          <a:p>
            <a:pPr>
              <a:buFont typeface="Wingdings" pitchFamily="2" charset="2"/>
              <a:buChar char="ü"/>
            </a:pPr>
            <a:endParaRPr lang="ru-RU" dirty="0"/>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a:bodyPr>
          <a:lstStyle/>
          <a:p>
            <a:r>
              <a:rPr lang="ru-RU" sz="2400" dirty="0" smtClean="0">
                <a:solidFill>
                  <a:srgbClr val="C00000"/>
                </a:solidFill>
              </a:rPr>
              <a:t>Из предложенных ситуаций выбери те, за которые наступает уголовная ответственность</a:t>
            </a:r>
            <a:endParaRPr lang="ru-RU" sz="2400" dirty="0">
              <a:solidFill>
                <a:srgbClr val="C00000"/>
              </a:solidFill>
            </a:endParaRPr>
          </a:p>
        </p:txBody>
      </p:sp>
      <p:sp>
        <p:nvSpPr>
          <p:cNvPr id="3" name="Содержимое 2"/>
          <p:cNvSpPr>
            <a:spLocks noGrp="1"/>
          </p:cNvSpPr>
          <p:nvPr>
            <p:ph sz="half" idx="1"/>
          </p:nvPr>
        </p:nvSpPr>
        <p:spPr/>
        <p:style>
          <a:lnRef idx="1">
            <a:schemeClr val="accent6"/>
          </a:lnRef>
          <a:fillRef idx="3">
            <a:schemeClr val="accent6"/>
          </a:fillRef>
          <a:effectRef idx="2">
            <a:schemeClr val="accent6"/>
          </a:effectRef>
          <a:fontRef idx="minor">
            <a:schemeClr val="lt1"/>
          </a:fontRef>
        </p:style>
        <p:txBody>
          <a:bodyPr/>
          <a:lstStyle/>
          <a:p>
            <a:pPr marL="514350" indent="-514350">
              <a:buFont typeface="+mj-lt"/>
              <a:buAutoNum type="arabicPeriod"/>
            </a:pPr>
            <a:r>
              <a:rPr lang="ru-RU" dirty="0" smtClean="0">
                <a:solidFill>
                  <a:srgbClr val="002060"/>
                </a:solidFill>
              </a:rPr>
              <a:t>Подростки залезли в чужой автомобиль и катались по городу;</a:t>
            </a:r>
          </a:p>
          <a:p>
            <a:pPr marL="514350" indent="-514350">
              <a:buFont typeface="+mj-lt"/>
              <a:buAutoNum type="arabicPeriod"/>
            </a:pPr>
            <a:r>
              <a:rPr lang="ru-RU" dirty="0" smtClean="0">
                <a:solidFill>
                  <a:srgbClr val="002060"/>
                </a:solidFill>
              </a:rPr>
              <a:t>Решив подшутить над друзьями, подросток позвонил директору и сообщил, что в школе заложена бомба.</a:t>
            </a:r>
            <a:endParaRPr lang="ru-RU" dirty="0">
              <a:solidFill>
                <a:srgbClr val="002060"/>
              </a:solidFill>
            </a:endParaRPr>
          </a:p>
        </p:txBody>
      </p:sp>
      <p:sp>
        <p:nvSpPr>
          <p:cNvPr id="4" name="Содержимое 3"/>
          <p:cNvSpPr>
            <a:spLocks noGrp="1"/>
          </p:cNvSpPr>
          <p:nvPr>
            <p:ph sz="half" idx="2"/>
          </p:nvPr>
        </p:nvSpPr>
        <p:spPr/>
        <p:style>
          <a:lnRef idx="1">
            <a:schemeClr val="accent6"/>
          </a:lnRef>
          <a:fillRef idx="3">
            <a:schemeClr val="accent6"/>
          </a:fillRef>
          <a:effectRef idx="2">
            <a:schemeClr val="accent6"/>
          </a:effectRef>
          <a:fontRef idx="minor">
            <a:schemeClr val="lt1"/>
          </a:fontRef>
        </p:style>
        <p:txBody>
          <a:bodyPr/>
          <a:lstStyle/>
          <a:p>
            <a:pPr marL="514350" lvl="5" indent="-514350">
              <a:buNone/>
            </a:pPr>
            <a:r>
              <a:rPr lang="ru-RU" sz="2800" dirty="0" smtClean="0">
                <a:solidFill>
                  <a:srgbClr val="002060"/>
                </a:solidFill>
              </a:rPr>
              <a:t>3.   Друзья решили   посмотреть, как устроено ружьё, купленное отцом одного из них. Неожиданно для всех ружье, направленное на одного из друзей выстрелило, один из подростков погиб.</a:t>
            </a:r>
          </a:p>
          <a:p>
            <a:endParaRPr lang="ru-RU" dirty="0"/>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ctrTitle"/>
          </p:nvPr>
        </p:nvSpPr>
        <p:spPr>
          <a:xfrm>
            <a:off x="662634" y="1073778"/>
            <a:ext cx="7772400" cy="2527180"/>
          </a:xfrm>
        </p:spPr>
        <p:style>
          <a:lnRef idx="1">
            <a:schemeClr val="accent6"/>
          </a:lnRef>
          <a:fillRef idx="2">
            <a:schemeClr val="accent6"/>
          </a:fillRef>
          <a:effectRef idx="1">
            <a:schemeClr val="accent6"/>
          </a:effectRef>
          <a:fontRef idx="minor">
            <a:schemeClr val="dk1"/>
          </a:fontRef>
        </p:style>
        <p:txBody>
          <a:bodyPr>
            <a:normAutofit/>
          </a:bodyPr>
          <a:lstStyle/>
          <a:p>
            <a:r>
              <a:rPr lang="ru-RU" sz="3200" dirty="0" smtClean="0">
                <a:solidFill>
                  <a:srgbClr val="C00000"/>
                </a:solidFill>
              </a:rPr>
              <a:t>Что может быть причиной наступления уголовной ответственности?</a:t>
            </a:r>
            <a:endParaRPr lang="ru-RU" sz="3200" dirty="0">
              <a:solidFill>
                <a:srgbClr val="C00000"/>
              </a:solidFill>
            </a:endParaRPr>
          </a:p>
        </p:txBody>
      </p:sp>
      <p:sp>
        <p:nvSpPr>
          <p:cNvPr id="4" name="Подзаголовок 3"/>
          <p:cNvSpPr>
            <a:spLocks noGrp="1"/>
          </p:cNvSpPr>
          <p:nvPr>
            <p:ph type="subTitle" idx="1"/>
          </p:nvPr>
        </p:nvSpPr>
        <p:spPr/>
        <p:txBody>
          <a:bodyPr/>
          <a:lstStyle/>
          <a:p>
            <a:endParaRPr lang="ru-RU" dirty="0" smtClean="0"/>
          </a:p>
          <a:p>
            <a:endParaRPr lang="ru-RU" dirty="0" smtClean="0"/>
          </a:p>
          <a:p>
            <a:endParaRPr lang="ru-RU" dirty="0"/>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fontScale="90000"/>
          </a:bodyPr>
          <a:lstStyle/>
          <a:p>
            <a:r>
              <a:rPr lang="ru-RU" dirty="0" smtClean="0">
                <a:solidFill>
                  <a:srgbClr val="FF0000"/>
                </a:solidFill>
              </a:rPr>
              <a:t>Причины наступления уголовной ответственности</a:t>
            </a:r>
            <a:endParaRPr lang="ru-RU" dirty="0">
              <a:solidFill>
                <a:srgbClr val="FF0000"/>
              </a:solidFill>
            </a:endParaRPr>
          </a:p>
        </p:txBody>
      </p:sp>
      <p:sp>
        <p:nvSpPr>
          <p:cNvPr id="4" name="Подзаголовок 5"/>
          <p:cNvSpPr>
            <a:spLocks noGrp="1"/>
          </p:cNvSpPr>
          <p:nvPr>
            <p:ph idx="1"/>
          </p:nvPr>
        </p:nvSpPr>
        <p:spPr/>
        <p:style>
          <a:lnRef idx="1">
            <a:schemeClr val="accent6"/>
          </a:lnRef>
          <a:fillRef idx="3">
            <a:schemeClr val="accent6"/>
          </a:fillRef>
          <a:effectRef idx="2">
            <a:schemeClr val="accent6"/>
          </a:effectRef>
          <a:fontRef idx="minor">
            <a:schemeClr val="lt1"/>
          </a:fontRef>
        </p:style>
        <p:txBody>
          <a:bodyPr>
            <a:normAutofit/>
          </a:bodyPr>
          <a:lstStyle/>
          <a:p>
            <a:pPr>
              <a:buFont typeface="Wingdings" pitchFamily="2" charset="2"/>
              <a:buChar char="q"/>
            </a:pPr>
            <a:r>
              <a:rPr lang="ru-RU" sz="2800" dirty="0" smtClean="0">
                <a:solidFill>
                  <a:srgbClr val="002060"/>
                </a:solidFill>
              </a:rPr>
              <a:t>Совершение преступления</a:t>
            </a:r>
          </a:p>
          <a:p>
            <a:pPr>
              <a:buFont typeface="Wingdings" pitchFamily="2" charset="2"/>
              <a:buChar char="q"/>
            </a:pPr>
            <a:endParaRPr lang="ru-RU" sz="2800" dirty="0" smtClean="0">
              <a:solidFill>
                <a:srgbClr val="002060"/>
              </a:solidFill>
            </a:endParaRPr>
          </a:p>
          <a:p>
            <a:pPr>
              <a:buFont typeface="Wingdings" pitchFamily="2" charset="2"/>
              <a:buChar char="q"/>
            </a:pPr>
            <a:r>
              <a:rPr lang="ru-RU" sz="2800" dirty="0" smtClean="0">
                <a:solidFill>
                  <a:srgbClr val="002060"/>
                </a:solidFill>
              </a:rPr>
              <a:t>Приготовление к преступлению</a:t>
            </a:r>
          </a:p>
          <a:p>
            <a:pPr>
              <a:buFont typeface="Wingdings" pitchFamily="2" charset="2"/>
              <a:buChar char="q"/>
            </a:pPr>
            <a:endParaRPr lang="ru-RU" sz="2800" dirty="0" smtClean="0">
              <a:solidFill>
                <a:srgbClr val="002060"/>
              </a:solidFill>
            </a:endParaRPr>
          </a:p>
          <a:p>
            <a:pPr>
              <a:buFont typeface="Wingdings" pitchFamily="2" charset="2"/>
              <a:buChar char="q"/>
            </a:pPr>
            <a:r>
              <a:rPr lang="ru-RU" sz="2800" dirty="0" smtClean="0">
                <a:solidFill>
                  <a:srgbClr val="002060"/>
                </a:solidFill>
              </a:rPr>
              <a:t>Покушение на преступление</a:t>
            </a:r>
          </a:p>
          <a:p>
            <a:pPr>
              <a:buFont typeface="Wingdings" pitchFamily="2" charset="2"/>
              <a:buChar char="q"/>
            </a:pPr>
            <a:endParaRPr lang="ru-RU" sz="2800" dirty="0" smtClean="0">
              <a:solidFill>
                <a:srgbClr val="002060"/>
              </a:solidFill>
            </a:endParaRPr>
          </a:p>
          <a:p>
            <a:pPr>
              <a:buFont typeface="Wingdings" pitchFamily="2" charset="2"/>
              <a:buChar char="q"/>
            </a:pPr>
            <a:r>
              <a:rPr lang="ru-RU" sz="2800" dirty="0" smtClean="0">
                <a:solidFill>
                  <a:srgbClr val="002060"/>
                </a:solidFill>
              </a:rPr>
              <a:t>Соучастие в преступлении</a:t>
            </a:r>
          </a:p>
          <a:p>
            <a:pPr>
              <a:buFont typeface="Wingdings" pitchFamily="2" charset="2"/>
              <a:buChar char="q"/>
            </a:pPr>
            <a:endParaRPr lang="ru-RU" sz="2800" dirty="0">
              <a:solidFill>
                <a:srgbClr val="002060"/>
              </a:solidFill>
            </a:endParaRPr>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fontScale="90000"/>
          </a:bodyPr>
          <a:lstStyle/>
          <a:p>
            <a:r>
              <a:rPr lang="ru-RU" dirty="0" smtClean="0">
                <a:solidFill>
                  <a:srgbClr val="C00000"/>
                </a:solidFill>
              </a:rPr>
              <a:t> Какая из причин наступления уголовной ответственности описана?</a:t>
            </a:r>
            <a:endParaRPr lang="ru-RU" dirty="0"/>
          </a:p>
        </p:txBody>
      </p:sp>
      <p:sp>
        <p:nvSpPr>
          <p:cNvPr id="3" name="Содержимое 2"/>
          <p:cNvSpPr>
            <a:spLocks noGrp="1"/>
          </p:cNvSpPr>
          <p:nvPr>
            <p:ph sz="half" idx="1"/>
          </p:nvPr>
        </p:nvSpPr>
        <p:spPr/>
        <p:style>
          <a:lnRef idx="1">
            <a:schemeClr val="accent6"/>
          </a:lnRef>
          <a:fillRef idx="3">
            <a:schemeClr val="accent6"/>
          </a:fillRef>
          <a:effectRef idx="2">
            <a:schemeClr val="accent6"/>
          </a:effectRef>
          <a:fontRef idx="minor">
            <a:schemeClr val="lt1"/>
          </a:fontRef>
        </p:style>
        <p:txBody>
          <a:bodyPr>
            <a:normAutofit lnSpcReduction="10000"/>
          </a:bodyPr>
          <a:lstStyle/>
          <a:p>
            <a:r>
              <a:rPr lang="ru-RU" dirty="0" smtClean="0">
                <a:solidFill>
                  <a:srgbClr val="002060"/>
                </a:solidFill>
              </a:rPr>
              <a:t>Ситуация 1</a:t>
            </a:r>
          </a:p>
          <a:p>
            <a:pPr>
              <a:buNone/>
            </a:pPr>
            <a:r>
              <a:rPr lang="ru-RU" sz="2000" dirty="0" smtClean="0">
                <a:solidFill>
                  <a:srgbClr val="002060"/>
                </a:solidFill>
              </a:rPr>
              <a:t>Одноклассники договорились украсть из школы компьютер, для этого один из них должен был незаметно спрятаться в компьютерном классе и дождаться там ночи. Затем открыть окно и, обвязав компьютер веревкой, спустить его с этажа своему напарнику. Почти все удалось, но в момент, когда компьютер был уже перевязан, в кабинете появились милиционеры. Было возбуждено уголовное дело.</a:t>
            </a:r>
            <a:endParaRPr lang="ru-RU" sz="2000" dirty="0">
              <a:solidFill>
                <a:srgbClr val="002060"/>
              </a:solidFill>
            </a:endParaRPr>
          </a:p>
        </p:txBody>
      </p:sp>
      <p:sp>
        <p:nvSpPr>
          <p:cNvPr id="4" name="Содержимое 3"/>
          <p:cNvSpPr>
            <a:spLocks noGrp="1"/>
          </p:cNvSpPr>
          <p:nvPr>
            <p:ph sz="half" idx="2"/>
          </p:nvPr>
        </p:nvSpPr>
        <p:spPr/>
        <p:style>
          <a:lnRef idx="1">
            <a:schemeClr val="accent6"/>
          </a:lnRef>
          <a:fillRef idx="3">
            <a:schemeClr val="accent6"/>
          </a:fillRef>
          <a:effectRef idx="2">
            <a:schemeClr val="accent6"/>
          </a:effectRef>
          <a:fontRef idx="minor">
            <a:schemeClr val="lt1"/>
          </a:fontRef>
        </p:style>
        <p:txBody>
          <a:bodyPr>
            <a:normAutofit lnSpcReduction="10000"/>
          </a:bodyPr>
          <a:lstStyle/>
          <a:p>
            <a:r>
              <a:rPr lang="ru-RU" dirty="0" smtClean="0">
                <a:solidFill>
                  <a:srgbClr val="002060"/>
                </a:solidFill>
              </a:rPr>
              <a:t>Ситуация 2</a:t>
            </a:r>
          </a:p>
          <a:p>
            <a:pPr>
              <a:buNone/>
            </a:pPr>
            <a:r>
              <a:rPr lang="ru-RU" sz="2000" dirty="0" smtClean="0">
                <a:solidFill>
                  <a:srgbClr val="002060"/>
                </a:solidFill>
              </a:rPr>
              <a:t>Выстрел прогремел из двух стволов. Страшная сила  </a:t>
            </a:r>
            <a:r>
              <a:rPr lang="ru-RU" sz="2000" dirty="0">
                <a:solidFill>
                  <a:srgbClr val="002060"/>
                </a:solidFill>
              </a:rPr>
              <a:t>о</a:t>
            </a:r>
            <a:r>
              <a:rPr lang="ru-RU" sz="2000" dirty="0" smtClean="0">
                <a:solidFill>
                  <a:srgbClr val="002060"/>
                </a:solidFill>
              </a:rPr>
              <a:t>тбросила молодое, полное жизни тело, и Эдуард Вишнев упал, как подкошенный колос, все еще сжимая в руке два белых цветочка. Последний подарок, который он хотел сделать любимой, ожидавшей его неподалеку, слышавшей и грохот рокового залпа, и последний возглас любимого: «Мама!»</a:t>
            </a:r>
            <a:endParaRPr lang="ru-RU" sz="2000" dirty="0">
              <a:solidFill>
                <a:srgbClr val="002060"/>
              </a:solidFill>
            </a:endParaRPr>
          </a:p>
        </p:txBody>
      </p:sp>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274638"/>
            <a:ext cx="8229600" cy="6226196"/>
          </a:xfrm>
        </p:spPr>
        <p:style>
          <a:lnRef idx="1">
            <a:schemeClr val="accent3"/>
          </a:lnRef>
          <a:fillRef idx="2">
            <a:schemeClr val="accent3"/>
          </a:fillRef>
          <a:effectRef idx="1">
            <a:schemeClr val="accent3"/>
          </a:effectRef>
          <a:fontRef idx="minor">
            <a:schemeClr val="dk1"/>
          </a:fontRef>
        </p:style>
        <p:txBody>
          <a:bodyPr/>
          <a:lstStyle/>
          <a:p>
            <a:r>
              <a:rPr lang="ru-RU" dirty="0" smtClean="0">
                <a:solidFill>
                  <a:srgbClr val="FF0000"/>
                </a:solidFill>
                <a:latin typeface="Book Antiqua" pitchFamily="18" charset="0"/>
              </a:rPr>
              <a:t>Терминологический словарь</a:t>
            </a:r>
            <a:br>
              <a:rPr lang="ru-RU" dirty="0" smtClean="0">
                <a:solidFill>
                  <a:srgbClr val="FF0000"/>
                </a:solidFill>
                <a:latin typeface="Book Antiqua" pitchFamily="18" charset="0"/>
              </a:rPr>
            </a:br>
            <a:r>
              <a:rPr lang="ru-RU" dirty="0" smtClean="0"/>
              <a:t/>
            </a:r>
            <a:br>
              <a:rPr lang="ru-RU" dirty="0" smtClean="0"/>
            </a:br>
            <a:r>
              <a:rPr lang="ru-RU" dirty="0" smtClean="0"/>
              <a:t/>
            </a:r>
            <a:br>
              <a:rPr lang="ru-RU" dirty="0" smtClean="0"/>
            </a:br>
            <a:r>
              <a:rPr lang="ru-RU" dirty="0" smtClean="0">
                <a:solidFill>
                  <a:srgbClr val="002060"/>
                </a:solidFill>
              </a:rPr>
              <a:t>составьте два предложения с данными понятиями</a:t>
            </a:r>
            <a:endParaRPr lang="ru-RU" dirty="0">
              <a:solidFill>
                <a:srgbClr val="002060"/>
              </a:solidFill>
            </a:endParaRPr>
          </a:p>
        </p:txBody>
      </p:sp>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500042"/>
            <a:ext cx="8515352" cy="5214974"/>
          </a:xfrm>
        </p:spPr>
        <p:style>
          <a:lnRef idx="1">
            <a:schemeClr val="accent3"/>
          </a:lnRef>
          <a:fillRef idx="2">
            <a:schemeClr val="accent3"/>
          </a:fillRef>
          <a:effectRef idx="1">
            <a:schemeClr val="accent3"/>
          </a:effectRef>
          <a:fontRef idx="minor">
            <a:schemeClr val="dk1"/>
          </a:fontRef>
        </p:style>
        <p:txBody>
          <a:bodyPr>
            <a:normAutofit/>
          </a:bodyPr>
          <a:lstStyle/>
          <a:p>
            <a:r>
              <a:rPr lang="ru-RU" sz="7200" dirty="0" smtClean="0">
                <a:solidFill>
                  <a:srgbClr val="C00000"/>
                </a:solidFill>
              </a:rPr>
              <a:t>Тренинг</a:t>
            </a:r>
            <a:br>
              <a:rPr lang="ru-RU" sz="7200" dirty="0" smtClean="0">
                <a:solidFill>
                  <a:srgbClr val="C00000"/>
                </a:solidFill>
              </a:rPr>
            </a:br>
            <a:r>
              <a:rPr lang="ru-RU" sz="7200" dirty="0" smtClean="0">
                <a:solidFill>
                  <a:srgbClr val="C00000"/>
                </a:solidFill>
              </a:rPr>
              <a:t>«Детектор лжи»</a:t>
            </a:r>
            <a:br>
              <a:rPr lang="ru-RU" sz="7200" dirty="0" smtClean="0">
                <a:solidFill>
                  <a:srgbClr val="C00000"/>
                </a:solidFill>
              </a:rPr>
            </a:br>
            <a:r>
              <a:rPr lang="ru-RU" sz="7200" dirty="0" smtClean="0">
                <a:solidFill>
                  <a:srgbClr val="C00000"/>
                </a:solidFill>
              </a:rPr>
              <a:t/>
            </a:r>
            <a:br>
              <a:rPr lang="ru-RU" sz="7200" dirty="0" smtClean="0">
                <a:solidFill>
                  <a:srgbClr val="C00000"/>
                </a:solidFill>
              </a:rPr>
            </a:br>
            <a:r>
              <a:rPr lang="ru-RU" dirty="0" smtClean="0">
                <a:solidFill>
                  <a:srgbClr val="C00000"/>
                </a:solidFill>
              </a:rPr>
              <a:t/>
            </a:r>
            <a:br>
              <a:rPr lang="ru-RU" dirty="0" smtClean="0">
                <a:solidFill>
                  <a:srgbClr val="C00000"/>
                </a:solidFill>
              </a:rPr>
            </a:br>
            <a:endParaRPr lang="ru-RU" dirty="0">
              <a:solidFill>
                <a:srgbClr val="C00000"/>
              </a:solidFill>
            </a:endParaRPr>
          </a:p>
        </p:txBody>
      </p:sp>
    </p:spTree>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226196"/>
          </a:xfrm>
        </p:spPr>
        <p:txBody>
          <a:bodyPr>
            <a:normAutofit/>
          </a:bodyPr>
          <a:lstStyle/>
          <a:p>
            <a:pPr marL="514350" indent="-514350" algn="l"/>
            <a:r>
              <a:rPr lang="ru-RU" sz="2800" dirty="0" smtClean="0"/>
              <a:t>       1. Переходишь ли ты дорогу на красный свет?</a:t>
            </a:r>
            <a:br>
              <a:rPr lang="ru-RU" sz="2800" dirty="0" smtClean="0"/>
            </a:br>
            <a:r>
              <a:rPr lang="ru-RU" sz="2800" dirty="0" smtClean="0"/>
              <a:t>2. Вернешь ли ты деньги кассиру, если он сдал тебе лишние деньги?</a:t>
            </a:r>
            <a:br>
              <a:rPr lang="ru-RU" sz="2800" dirty="0" smtClean="0"/>
            </a:br>
            <a:r>
              <a:rPr lang="ru-RU" sz="2800" dirty="0" smtClean="0"/>
              <a:t>3. Всегда ли вовремя ты возвращаешь долги?</a:t>
            </a:r>
            <a:br>
              <a:rPr lang="ru-RU" sz="2800" dirty="0" smtClean="0"/>
            </a:br>
            <a:r>
              <a:rPr lang="ru-RU" sz="2800" dirty="0" smtClean="0"/>
              <a:t>4. Сдашь ли ты найденную вещь в бюро находок?</a:t>
            </a:r>
            <a:br>
              <a:rPr lang="ru-RU" sz="2800" dirty="0" smtClean="0"/>
            </a:br>
            <a:r>
              <a:rPr lang="ru-RU" sz="2800" dirty="0" smtClean="0"/>
              <a:t>5. Можешь ли ты обидеть слабого человека?</a:t>
            </a:r>
            <a:br>
              <a:rPr lang="ru-RU" sz="2800" dirty="0" smtClean="0"/>
            </a:br>
            <a:r>
              <a:rPr lang="ru-RU" sz="2800" dirty="0" smtClean="0"/>
              <a:t>6. Случалось ли тебе сквернословить?</a:t>
            </a:r>
            <a:br>
              <a:rPr lang="ru-RU" sz="2800" dirty="0" smtClean="0"/>
            </a:br>
            <a:r>
              <a:rPr lang="ru-RU" sz="2800" dirty="0" smtClean="0"/>
              <a:t>7. Возникало ли у тебя желание опрокинуть урну на улице, в парке?</a:t>
            </a:r>
            <a:br>
              <a:rPr lang="ru-RU" sz="2800" dirty="0" smtClean="0"/>
            </a:br>
            <a:r>
              <a:rPr lang="ru-RU" sz="2800" dirty="0" smtClean="0"/>
              <a:t>8. Рисовал ли ты когда-либо на стене дома и т. д.</a:t>
            </a:r>
            <a:br>
              <a:rPr lang="ru-RU" sz="2800" dirty="0" smtClean="0"/>
            </a:br>
            <a:r>
              <a:rPr lang="ru-RU" sz="2800" dirty="0" smtClean="0"/>
              <a:t>9. Приходилось ли тебе отбирать деньги у младших?</a:t>
            </a:r>
            <a:br>
              <a:rPr lang="ru-RU" sz="2800" dirty="0" smtClean="0"/>
            </a:br>
            <a:endParaRPr lang="ru-RU" sz="2800" dirty="0"/>
          </a:p>
        </p:txBody>
      </p:sp>
    </p:spTree>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154758"/>
          </a:xfrm>
        </p:spPr>
        <p:style>
          <a:lnRef idx="1">
            <a:schemeClr val="accent3"/>
          </a:lnRef>
          <a:fillRef idx="2">
            <a:schemeClr val="accent3"/>
          </a:fillRef>
          <a:effectRef idx="1">
            <a:schemeClr val="accent3"/>
          </a:effectRef>
          <a:fontRef idx="minor">
            <a:schemeClr val="dk1"/>
          </a:fontRef>
        </p:style>
        <p:txBody>
          <a:bodyPr/>
          <a:lstStyle/>
          <a:p>
            <a:r>
              <a:rPr lang="ru-RU" sz="6000" dirty="0" smtClean="0">
                <a:solidFill>
                  <a:srgbClr val="C00000"/>
                </a:solidFill>
              </a:rPr>
              <a:t>Ролевая игра  </a:t>
            </a:r>
            <a:r>
              <a:rPr lang="ru-RU" dirty="0" smtClean="0"/>
              <a:t/>
            </a:r>
            <a:br>
              <a:rPr lang="ru-RU" dirty="0" smtClean="0"/>
            </a:br>
            <a:r>
              <a:rPr lang="ru-RU" dirty="0" smtClean="0">
                <a:solidFill>
                  <a:srgbClr val="C00000"/>
                </a:solidFill>
              </a:rPr>
              <a:t>«Мнение специалиста»</a:t>
            </a:r>
            <a:r>
              <a:rPr lang="ru-RU" dirty="0" smtClean="0"/>
              <a:t/>
            </a:r>
            <a:br>
              <a:rPr lang="ru-RU" dirty="0" smtClean="0"/>
            </a:br>
            <a:r>
              <a:rPr lang="ru-RU" sz="4000" b="1" dirty="0" smtClean="0">
                <a:solidFill>
                  <a:srgbClr val="002060"/>
                </a:solidFill>
              </a:rPr>
              <a:t>Судья-</a:t>
            </a:r>
            <a:r>
              <a:rPr lang="ru-RU" sz="4000" dirty="0" smtClean="0">
                <a:solidFill>
                  <a:srgbClr val="002060"/>
                </a:solidFill>
              </a:rPr>
              <a:t> </a:t>
            </a:r>
            <a:r>
              <a:rPr lang="ru-RU" sz="4000" dirty="0" err="1" smtClean="0">
                <a:solidFill>
                  <a:srgbClr val="002060"/>
                </a:solidFill>
              </a:rPr>
              <a:t>Абаскулиев</a:t>
            </a:r>
            <a:r>
              <a:rPr lang="ru-RU" sz="4000" dirty="0" smtClean="0">
                <a:solidFill>
                  <a:srgbClr val="002060"/>
                </a:solidFill>
              </a:rPr>
              <a:t> Руслан</a:t>
            </a:r>
            <a:br>
              <a:rPr lang="ru-RU" sz="4000" dirty="0" smtClean="0">
                <a:solidFill>
                  <a:srgbClr val="002060"/>
                </a:solidFill>
              </a:rPr>
            </a:br>
            <a:r>
              <a:rPr lang="ru-RU" sz="4000" b="1" dirty="0" smtClean="0">
                <a:solidFill>
                  <a:srgbClr val="002060"/>
                </a:solidFill>
              </a:rPr>
              <a:t>Прокурор-</a:t>
            </a:r>
            <a:r>
              <a:rPr lang="ru-RU" sz="4000" dirty="0" smtClean="0">
                <a:solidFill>
                  <a:srgbClr val="002060"/>
                </a:solidFill>
              </a:rPr>
              <a:t> Рамазанов Гайдар</a:t>
            </a:r>
            <a:br>
              <a:rPr lang="ru-RU" sz="4000" dirty="0" smtClean="0">
                <a:solidFill>
                  <a:srgbClr val="002060"/>
                </a:solidFill>
              </a:rPr>
            </a:br>
            <a:r>
              <a:rPr lang="ru-RU" sz="4000" b="1" dirty="0" smtClean="0">
                <a:solidFill>
                  <a:srgbClr val="002060"/>
                </a:solidFill>
              </a:rPr>
              <a:t>Адвокат-</a:t>
            </a:r>
            <a:r>
              <a:rPr lang="ru-RU" sz="4000" dirty="0" smtClean="0">
                <a:solidFill>
                  <a:srgbClr val="002060"/>
                </a:solidFill>
              </a:rPr>
              <a:t>Мамедов </a:t>
            </a:r>
            <a:r>
              <a:rPr lang="ru-RU" sz="4000" dirty="0" err="1" smtClean="0">
                <a:solidFill>
                  <a:srgbClr val="002060"/>
                </a:solidFill>
              </a:rPr>
              <a:t>Эльгар</a:t>
            </a:r>
            <a:r>
              <a:rPr lang="ru-RU" sz="4000" dirty="0" smtClean="0">
                <a:solidFill>
                  <a:srgbClr val="002060"/>
                </a:solidFill>
              </a:rPr>
              <a:t/>
            </a:r>
            <a:br>
              <a:rPr lang="ru-RU" sz="4000" dirty="0" smtClean="0">
                <a:solidFill>
                  <a:srgbClr val="002060"/>
                </a:solidFill>
              </a:rPr>
            </a:br>
            <a:r>
              <a:rPr lang="ru-RU" sz="4000" b="1" dirty="0" smtClean="0">
                <a:solidFill>
                  <a:srgbClr val="002060"/>
                </a:solidFill>
              </a:rPr>
              <a:t>Следователь- </a:t>
            </a:r>
            <a:r>
              <a:rPr lang="ru-RU" sz="4000" dirty="0" err="1" smtClean="0">
                <a:solidFill>
                  <a:srgbClr val="002060"/>
                </a:solidFill>
              </a:rPr>
              <a:t>Шахбазов</a:t>
            </a:r>
            <a:r>
              <a:rPr lang="ru-RU" sz="4000" dirty="0" smtClean="0">
                <a:solidFill>
                  <a:srgbClr val="002060"/>
                </a:solidFill>
              </a:rPr>
              <a:t> </a:t>
            </a:r>
            <a:r>
              <a:rPr lang="ru-RU" sz="4000" dirty="0" err="1" smtClean="0">
                <a:solidFill>
                  <a:srgbClr val="002060"/>
                </a:solidFill>
              </a:rPr>
              <a:t>Михрали</a:t>
            </a:r>
            <a:r>
              <a:rPr lang="ru-RU" sz="4000" dirty="0" smtClean="0">
                <a:solidFill>
                  <a:srgbClr val="002060"/>
                </a:solidFill>
              </a:rPr>
              <a:t/>
            </a:r>
            <a:br>
              <a:rPr lang="ru-RU" sz="4000" dirty="0" smtClean="0">
                <a:solidFill>
                  <a:srgbClr val="002060"/>
                </a:solidFill>
              </a:rPr>
            </a:br>
            <a:r>
              <a:rPr lang="ru-RU" sz="4000" b="1" dirty="0" smtClean="0">
                <a:solidFill>
                  <a:srgbClr val="002060"/>
                </a:solidFill>
              </a:rPr>
              <a:t>Юрист-</a:t>
            </a:r>
            <a:r>
              <a:rPr lang="ru-RU" sz="4000" dirty="0" smtClean="0">
                <a:solidFill>
                  <a:srgbClr val="002060"/>
                </a:solidFill>
              </a:rPr>
              <a:t>Магомедов </a:t>
            </a:r>
            <a:r>
              <a:rPr lang="ru-RU" sz="4000" dirty="0" err="1" smtClean="0">
                <a:solidFill>
                  <a:srgbClr val="002060"/>
                </a:solidFill>
              </a:rPr>
              <a:t>Тайиб</a:t>
            </a:r>
            <a:r>
              <a:rPr lang="ru-RU" sz="4000" dirty="0" smtClean="0">
                <a:solidFill>
                  <a:srgbClr val="002060"/>
                </a:solidFill>
              </a:rPr>
              <a:t/>
            </a:r>
            <a:br>
              <a:rPr lang="ru-RU" sz="4000" dirty="0" smtClean="0">
                <a:solidFill>
                  <a:srgbClr val="002060"/>
                </a:solidFill>
              </a:rPr>
            </a:br>
            <a:endParaRPr lang="ru-RU" sz="4000" dirty="0">
              <a:solidFill>
                <a:srgbClr val="002060"/>
              </a:solidFill>
            </a:endParaRPr>
          </a:p>
        </p:txBody>
      </p:sp>
    </p:spTree>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solidFill>
                  <a:srgbClr val="FF0000"/>
                </a:solidFill>
              </a:rPr>
              <a:t>Рабочий лист №1</a:t>
            </a:r>
            <a:br>
              <a:rPr lang="ru-RU" dirty="0" smtClean="0">
                <a:solidFill>
                  <a:srgbClr val="FF0000"/>
                </a:solidFill>
              </a:rPr>
            </a:br>
            <a:r>
              <a:rPr lang="ru-RU" dirty="0" smtClean="0">
                <a:solidFill>
                  <a:srgbClr val="FF0000"/>
                </a:solidFill>
              </a:rPr>
              <a:t>юрист</a:t>
            </a:r>
            <a:endParaRPr lang="ru-RU" dirty="0">
              <a:solidFill>
                <a:srgbClr val="FF0000"/>
              </a:solidFill>
            </a:endParaRPr>
          </a:p>
        </p:txBody>
      </p:sp>
      <p:sp>
        <p:nvSpPr>
          <p:cNvPr id="3" name="Текст 2"/>
          <p:cNvSpPr>
            <a:spLocks noGrp="1"/>
          </p:cNvSpPr>
          <p:nvPr>
            <p:ph type="body" idx="1"/>
          </p:nvPr>
        </p:nvSpPr>
        <p:spPr/>
        <p:txBody>
          <a:bodyPr/>
          <a:lstStyle/>
          <a:p>
            <a:r>
              <a:rPr lang="ru-RU" dirty="0" smtClean="0">
                <a:solidFill>
                  <a:srgbClr val="C00000"/>
                </a:solidFill>
              </a:rPr>
              <a:t>Аморальные поступки</a:t>
            </a:r>
            <a:endParaRPr lang="ru-RU" dirty="0">
              <a:solidFill>
                <a:srgbClr val="C00000"/>
              </a:solidFill>
            </a:endParaRPr>
          </a:p>
        </p:txBody>
      </p:sp>
      <p:sp>
        <p:nvSpPr>
          <p:cNvPr id="4" name="Содержимое 3"/>
          <p:cNvSpPr>
            <a:spLocks noGrp="1"/>
          </p:cNvSpPr>
          <p:nvPr>
            <p:ph sz="half" idx="2"/>
          </p:nvPr>
        </p:nvSpPr>
        <p:spPr/>
        <p:txBody>
          <a:bodyPr/>
          <a:lstStyle/>
          <a:p>
            <a:r>
              <a:rPr lang="ru-RU" dirty="0" smtClean="0"/>
              <a:t>Подростки громко смеялись в подъезде</a:t>
            </a:r>
          </a:p>
          <a:p>
            <a:r>
              <a:rPr lang="ru-RU" dirty="0" smtClean="0"/>
              <a:t>Грубый ответ гражданке Н.</a:t>
            </a:r>
          </a:p>
          <a:p>
            <a:r>
              <a:rPr lang="ru-RU" dirty="0" smtClean="0"/>
              <a:t>Обман матери(сумка)</a:t>
            </a:r>
          </a:p>
          <a:p>
            <a:r>
              <a:rPr lang="ru-RU" dirty="0" smtClean="0"/>
              <a:t>Крики и шум в квартире Максима Р.</a:t>
            </a:r>
          </a:p>
          <a:p>
            <a:endParaRPr lang="ru-RU" dirty="0"/>
          </a:p>
        </p:txBody>
      </p:sp>
      <p:sp>
        <p:nvSpPr>
          <p:cNvPr id="5" name="Текст 4"/>
          <p:cNvSpPr>
            <a:spLocks noGrp="1"/>
          </p:cNvSpPr>
          <p:nvPr>
            <p:ph type="body" sz="quarter" idx="3"/>
          </p:nvPr>
        </p:nvSpPr>
        <p:spPr/>
        <p:txBody>
          <a:bodyPr>
            <a:normAutofit fontScale="92500"/>
          </a:bodyPr>
          <a:lstStyle/>
          <a:p>
            <a:r>
              <a:rPr lang="ru-RU" dirty="0" smtClean="0">
                <a:solidFill>
                  <a:srgbClr val="C00000"/>
                </a:solidFill>
              </a:rPr>
              <a:t>Административные проступки</a:t>
            </a:r>
            <a:endParaRPr lang="ru-RU" dirty="0">
              <a:solidFill>
                <a:srgbClr val="C00000"/>
              </a:solidFill>
            </a:endParaRPr>
          </a:p>
        </p:txBody>
      </p:sp>
      <p:sp>
        <p:nvSpPr>
          <p:cNvPr id="6" name="Содержимое 5"/>
          <p:cNvSpPr>
            <a:spLocks noGrp="1"/>
          </p:cNvSpPr>
          <p:nvPr>
            <p:ph sz="quarter" idx="4"/>
          </p:nvPr>
        </p:nvSpPr>
        <p:spPr/>
        <p:txBody>
          <a:bodyPr>
            <a:normAutofit lnSpcReduction="10000"/>
          </a:bodyPr>
          <a:lstStyle/>
          <a:p>
            <a:r>
              <a:rPr lang="ru-RU" dirty="0" smtClean="0"/>
              <a:t>Нецензурная брань</a:t>
            </a:r>
          </a:p>
          <a:p>
            <a:r>
              <a:rPr lang="ru-RU" dirty="0" smtClean="0"/>
              <a:t>Курение в подъезде</a:t>
            </a:r>
          </a:p>
          <a:p>
            <a:r>
              <a:rPr lang="ru-RU" dirty="0" smtClean="0"/>
              <a:t>Несоблюдение чистоты в подъезде</a:t>
            </a:r>
          </a:p>
          <a:p>
            <a:r>
              <a:rPr lang="ru-RU" dirty="0" smtClean="0"/>
              <a:t>Распитие спиртных напитков </a:t>
            </a:r>
          </a:p>
          <a:p>
            <a:r>
              <a:rPr lang="ru-RU" dirty="0" smtClean="0"/>
              <a:t>Вовлечение несовершеннолетних в распитие спиртных напитков</a:t>
            </a:r>
            <a:endParaRPr lang="ru-RU" dirty="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style>
          <a:lnRef idx="1">
            <a:schemeClr val="accent6"/>
          </a:lnRef>
          <a:fillRef idx="2">
            <a:schemeClr val="accent6"/>
          </a:fillRef>
          <a:effectRef idx="1">
            <a:schemeClr val="accent6"/>
          </a:effectRef>
          <a:fontRef idx="minor">
            <a:schemeClr val="dk1"/>
          </a:fontRef>
        </p:style>
        <p:txBody>
          <a:bodyPr/>
          <a:lstStyle/>
          <a:p>
            <a:r>
              <a:rPr lang="ru-RU" dirty="0" smtClean="0">
                <a:solidFill>
                  <a:srgbClr val="FF0000"/>
                </a:solidFill>
              </a:rPr>
              <a:t>Юридическая ответственность</a:t>
            </a:r>
            <a:endParaRPr lang="ru-RU" dirty="0">
              <a:solidFill>
                <a:srgbClr val="FF0000"/>
              </a:solidFill>
            </a:endParaRPr>
          </a:p>
        </p:txBody>
      </p:sp>
      <p:sp>
        <p:nvSpPr>
          <p:cNvPr id="3" name="Подзаголовок 2"/>
          <p:cNvSpPr>
            <a:spLocks noGrp="1"/>
          </p:cNvSpPr>
          <p:nvPr>
            <p:ph type="subTitle" idx="1"/>
          </p:nvPr>
        </p:nvSpPr>
        <p:spPr/>
        <p:style>
          <a:lnRef idx="1">
            <a:schemeClr val="accent6"/>
          </a:lnRef>
          <a:fillRef idx="3">
            <a:schemeClr val="accent6"/>
          </a:fillRef>
          <a:effectRef idx="2">
            <a:schemeClr val="accent6"/>
          </a:effectRef>
          <a:fontRef idx="minor">
            <a:schemeClr val="lt1"/>
          </a:fontRef>
        </p:style>
        <p:txBody>
          <a:bodyPr/>
          <a:lstStyle/>
          <a:p>
            <a:r>
              <a:rPr lang="ru-RU" dirty="0" smtClean="0">
                <a:solidFill>
                  <a:srgbClr val="FF0000"/>
                </a:solidFill>
              </a:rPr>
              <a:t>?</a:t>
            </a:r>
            <a:endParaRPr lang="ru-RU" dirty="0">
              <a:solidFill>
                <a:srgbClr val="FF0000"/>
              </a:solidFill>
            </a:endParaRPr>
          </a:p>
        </p:txBody>
      </p:sp>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685800" y="428605"/>
            <a:ext cx="7772400" cy="1357321"/>
          </a:xfrm>
        </p:spPr>
        <p:txBody>
          <a:bodyPr>
            <a:normAutofit fontScale="90000"/>
          </a:bodyPr>
          <a:lstStyle/>
          <a:p>
            <a:r>
              <a:rPr lang="ru-RU" dirty="0" smtClean="0">
                <a:solidFill>
                  <a:srgbClr val="C00000"/>
                </a:solidFill>
              </a:rPr>
              <a:t>Рабочий лист №2</a:t>
            </a:r>
            <a:br>
              <a:rPr lang="ru-RU" dirty="0" smtClean="0">
                <a:solidFill>
                  <a:srgbClr val="C00000"/>
                </a:solidFill>
              </a:rPr>
            </a:br>
            <a:r>
              <a:rPr lang="ru-RU" dirty="0" smtClean="0">
                <a:solidFill>
                  <a:srgbClr val="C00000"/>
                </a:solidFill>
              </a:rPr>
              <a:t>следователь</a:t>
            </a:r>
            <a:endParaRPr lang="ru-RU" dirty="0">
              <a:solidFill>
                <a:srgbClr val="C00000"/>
              </a:solidFill>
            </a:endParaRPr>
          </a:p>
        </p:txBody>
      </p:sp>
      <p:sp>
        <p:nvSpPr>
          <p:cNvPr id="10" name="Подзаголовок 9"/>
          <p:cNvSpPr>
            <a:spLocks noGrp="1"/>
          </p:cNvSpPr>
          <p:nvPr>
            <p:ph type="subTitle" idx="1"/>
          </p:nvPr>
        </p:nvSpPr>
        <p:spPr>
          <a:xfrm>
            <a:off x="571472" y="1928802"/>
            <a:ext cx="8001056" cy="4643470"/>
          </a:xfrm>
        </p:spPr>
        <p:txBody>
          <a:bodyPr>
            <a:normAutofit fontScale="92500" lnSpcReduction="10000"/>
          </a:bodyPr>
          <a:lstStyle/>
          <a:p>
            <a:r>
              <a:rPr lang="ru-RU" dirty="0" smtClean="0">
                <a:solidFill>
                  <a:srgbClr val="002060"/>
                </a:solidFill>
              </a:rPr>
              <a:t>Состав преступления</a:t>
            </a:r>
          </a:p>
          <a:p>
            <a:r>
              <a:rPr lang="ru-RU" dirty="0" smtClean="0">
                <a:solidFill>
                  <a:srgbClr val="C00000"/>
                </a:solidFill>
              </a:rPr>
              <a:t>Субъект</a:t>
            </a:r>
            <a:r>
              <a:rPr lang="ru-RU" dirty="0" smtClean="0">
                <a:solidFill>
                  <a:srgbClr val="002060"/>
                </a:solidFill>
              </a:rPr>
              <a:t>-группа несовершеннолетних и ранее судимый Сергей К.</a:t>
            </a:r>
          </a:p>
          <a:p>
            <a:r>
              <a:rPr lang="ru-RU" dirty="0" smtClean="0">
                <a:solidFill>
                  <a:srgbClr val="C00000"/>
                </a:solidFill>
              </a:rPr>
              <a:t>Объект</a:t>
            </a:r>
            <a:r>
              <a:rPr lang="ru-RU" dirty="0" smtClean="0">
                <a:solidFill>
                  <a:srgbClr val="002060"/>
                </a:solidFill>
              </a:rPr>
              <a:t>- имущество, жизнь и достоинство граждан РФ</a:t>
            </a:r>
          </a:p>
          <a:p>
            <a:r>
              <a:rPr lang="ru-RU" dirty="0" smtClean="0">
                <a:solidFill>
                  <a:srgbClr val="C00000"/>
                </a:solidFill>
              </a:rPr>
              <a:t>Объективная сторона </a:t>
            </a:r>
            <a:r>
              <a:rPr lang="ru-RU" dirty="0" smtClean="0">
                <a:solidFill>
                  <a:srgbClr val="002060"/>
                </a:solidFill>
              </a:rPr>
              <a:t>- хулиганство, убийство, хищение, попытка изнасилования</a:t>
            </a:r>
          </a:p>
          <a:p>
            <a:r>
              <a:rPr lang="ru-RU" dirty="0" smtClean="0">
                <a:solidFill>
                  <a:srgbClr val="C00000"/>
                </a:solidFill>
              </a:rPr>
              <a:t>Субъективная сторона- </a:t>
            </a:r>
            <a:r>
              <a:rPr lang="ru-RU" dirty="0" smtClean="0">
                <a:solidFill>
                  <a:srgbClr val="002060"/>
                </a:solidFill>
              </a:rPr>
              <a:t>вина, предположение </a:t>
            </a:r>
            <a:r>
              <a:rPr lang="ru-RU" err="1" smtClean="0">
                <a:solidFill>
                  <a:srgbClr val="002060"/>
                </a:solidFill>
              </a:rPr>
              <a:t>безнаказанности</a:t>
            </a:r>
            <a:r>
              <a:rPr lang="ru-RU" smtClean="0">
                <a:solidFill>
                  <a:srgbClr val="002060"/>
                </a:solidFill>
              </a:rPr>
              <a:t>, правовая </a:t>
            </a:r>
            <a:r>
              <a:rPr lang="ru-RU" dirty="0" smtClean="0">
                <a:solidFill>
                  <a:srgbClr val="002060"/>
                </a:solidFill>
              </a:rPr>
              <a:t>неграмотность, озлобленность, бездумное времяпровождение</a:t>
            </a:r>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Autofit/>
          </a:bodyPr>
          <a:lstStyle/>
          <a:p>
            <a:r>
              <a:rPr lang="ru-RU" sz="2800" dirty="0" smtClean="0">
                <a:solidFill>
                  <a:srgbClr val="C00000"/>
                </a:solidFill>
              </a:rPr>
              <a:t>Рабочий лист №3</a:t>
            </a:r>
            <a:br>
              <a:rPr lang="ru-RU" sz="2800" dirty="0" smtClean="0">
                <a:solidFill>
                  <a:srgbClr val="C00000"/>
                </a:solidFill>
              </a:rPr>
            </a:br>
            <a:r>
              <a:rPr lang="ru-RU" sz="2800" dirty="0" smtClean="0">
                <a:solidFill>
                  <a:srgbClr val="C00000"/>
                </a:solidFill>
              </a:rPr>
              <a:t>прокурор</a:t>
            </a:r>
            <a:r>
              <a:rPr lang="ru-RU" sz="2800" dirty="0" smtClean="0"/>
              <a:t/>
            </a:r>
            <a:br>
              <a:rPr lang="ru-RU" sz="2800" dirty="0" smtClean="0"/>
            </a:br>
            <a:r>
              <a:rPr lang="ru-RU" sz="2800" dirty="0" smtClean="0">
                <a:solidFill>
                  <a:srgbClr val="002060"/>
                </a:solidFill>
              </a:rPr>
              <a:t>Виды преступлений</a:t>
            </a:r>
            <a:r>
              <a:rPr lang="ru-RU" sz="2800" dirty="0" smtClean="0"/>
              <a:t/>
            </a:r>
            <a:br>
              <a:rPr lang="ru-RU" sz="2800" dirty="0" smtClean="0"/>
            </a:br>
            <a:endParaRPr lang="ru-RU" sz="2800" dirty="0"/>
          </a:p>
        </p:txBody>
      </p:sp>
      <p:sp>
        <p:nvSpPr>
          <p:cNvPr id="5" name="Текст 4"/>
          <p:cNvSpPr>
            <a:spLocks noGrp="1"/>
          </p:cNvSpPr>
          <p:nvPr>
            <p:ph type="body" idx="1"/>
          </p:nvPr>
        </p:nvSpPr>
        <p:spPr/>
        <p:txBody>
          <a:bodyPr/>
          <a:lstStyle/>
          <a:p>
            <a:pPr algn="ctr"/>
            <a:r>
              <a:rPr lang="ru-RU" dirty="0" smtClean="0">
                <a:solidFill>
                  <a:srgbClr val="002060"/>
                </a:solidFill>
              </a:rPr>
              <a:t>корыстные</a:t>
            </a:r>
            <a:endParaRPr lang="ru-RU" dirty="0">
              <a:solidFill>
                <a:srgbClr val="002060"/>
              </a:solidFill>
            </a:endParaRPr>
          </a:p>
        </p:txBody>
      </p:sp>
      <p:sp>
        <p:nvSpPr>
          <p:cNvPr id="6" name="Содержимое 5"/>
          <p:cNvSpPr>
            <a:spLocks noGrp="1"/>
          </p:cNvSpPr>
          <p:nvPr>
            <p:ph sz="half" idx="2"/>
          </p:nvPr>
        </p:nvSpPr>
        <p:spPr/>
        <p:txBody>
          <a:bodyPr/>
          <a:lstStyle/>
          <a:p>
            <a:r>
              <a:rPr lang="ru-RU" dirty="0" smtClean="0">
                <a:solidFill>
                  <a:srgbClr val="002060"/>
                </a:solidFill>
              </a:rPr>
              <a:t>Вовлечение несовершеннолетних в преступную деятельность</a:t>
            </a:r>
          </a:p>
          <a:p>
            <a:r>
              <a:rPr lang="ru-RU" dirty="0" smtClean="0">
                <a:solidFill>
                  <a:srgbClr val="002060"/>
                </a:solidFill>
              </a:rPr>
              <a:t>Ограбление (грабеж) подростка(шапочку)</a:t>
            </a:r>
          </a:p>
          <a:p>
            <a:r>
              <a:rPr lang="ru-RU" dirty="0" smtClean="0">
                <a:solidFill>
                  <a:srgbClr val="002060"/>
                </a:solidFill>
              </a:rPr>
              <a:t>Разбой и ограбление киоска</a:t>
            </a:r>
          </a:p>
          <a:p>
            <a:endParaRPr lang="ru-RU" dirty="0" smtClean="0">
              <a:solidFill>
                <a:srgbClr val="002060"/>
              </a:solidFill>
            </a:endParaRPr>
          </a:p>
          <a:p>
            <a:endParaRPr lang="ru-RU" dirty="0"/>
          </a:p>
        </p:txBody>
      </p:sp>
      <p:sp>
        <p:nvSpPr>
          <p:cNvPr id="7" name="Текст 6"/>
          <p:cNvSpPr>
            <a:spLocks noGrp="1"/>
          </p:cNvSpPr>
          <p:nvPr>
            <p:ph type="body" sz="quarter" idx="3"/>
          </p:nvPr>
        </p:nvSpPr>
        <p:spPr/>
        <p:txBody>
          <a:bodyPr/>
          <a:lstStyle/>
          <a:p>
            <a:pPr algn="ctr"/>
            <a:r>
              <a:rPr lang="ru-RU" dirty="0" smtClean="0">
                <a:solidFill>
                  <a:srgbClr val="002060"/>
                </a:solidFill>
              </a:rPr>
              <a:t>некорыстные</a:t>
            </a:r>
            <a:endParaRPr lang="ru-RU" dirty="0">
              <a:solidFill>
                <a:srgbClr val="002060"/>
              </a:solidFill>
            </a:endParaRPr>
          </a:p>
        </p:txBody>
      </p:sp>
      <p:sp>
        <p:nvSpPr>
          <p:cNvPr id="8" name="Содержимое 7"/>
          <p:cNvSpPr>
            <a:spLocks noGrp="1"/>
          </p:cNvSpPr>
          <p:nvPr>
            <p:ph sz="quarter" idx="4"/>
          </p:nvPr>
        </p:nvSpPr>
        <p:spPr/>
        <p:txBody>
          <a:bodyPr>
            <a:normAutofit fontScale="92500"/>
          </a:bodyPr>
          <a:lstStyle/>
          <a:p>
            <a:r>
              <a:rPr lang="ru-RU" dirty="0" smtClean="0">
                <a:solidFill>
                  <a:srgbClr val="002060"/>
                </a:solidFill>
              </a:rPr>
              <a:t>Повреждение колеса автомобиля</a:t>
            </a:r>
          </a:p>
          <a:p>
            <a:r>
              <a:rPr lang="ru-RU" dirty="0" smtClean="0">
                <a:solidFill>
                  <a:srgbClr val="002060"/>
                </a:solidFill>
              </a:rPr>
              <a:t>Повреждение двери веранды</a:t>
            </a:r>
          </a:p>
          <a:p>
            <a:r>
              <a:rPr lang="ru-RU" dirty="0" smtClean="0">
                <a:solidFill>
                  <a:srgbClr val="002060"/>
                </a:solidFill>
              </a:rPr>
              <a:t>Неоказание продавцу киоска помощи</a:t>
            </a:r>
          </a:p>
          <a:p>
            <a:r>
              <a:rPr lang="ru-RU" dirty="0" smtClean="0">
                <a:solidFill>
                  <a:srgbClr val="002060"/>
                </a:solidFill>
              </a:rPr>
              <a:t>Нанесение телесных повреждений матери Дениса</a:t>
            </a:r>
          </a:p>
          <a:p>
            <a:r>
              <a:rPr lang="ru-RU" dirty="0" smtClean="0">
                <a:solidFill>
                  <a:srgbClr val="002060"/>
                </a:solidFill>
              </a:rPr>
              <a:t>Убийство отчима</a:t>
            </a:r>
          </a:p>
          <a:p>
            <a:r>
              <a:rPr lang="ru-RU" dirty="0" smtClean="0">
                <a:solidFill>
                  <a:srgbClr val="002060"/>
                </a:solidFill>
              </a:rPr>
              <a:t>Попытка изнасилования</a:t>
            </a:r>
            <a:endParaRPr lang="ru-RU" dirty="0">
              <a:solidFill>
                <a:srgbClr val="002060"/>
              </a:solidFill>
            </a:endParaRPr>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solidFill>
                  <a:srgbClr val="002060"/>
                </a:solidFill>
              </a:rPr>
              <a:t>Рабочий лист №4</a:t>
            </a:r>
            <a:br>
              <a:rPr lang="ru-RU" dirty="0" smtClean="0">
                <a:solidFill>
                  <a:srgbClr val="002060"/>
                </a:solidFill>
              </a:rPr>
            </a:br>
            <a:r>
              <a:rPr lang="ru-RU" dirty="0" smtClean="0">
                <a:solidFill>
                  <a:srgbClr val="002060"/>
                </a:solidFill>
              </a:rPr>
              <a:t>адвокат</a:t>
            </a:r>
            <a:endParaRPr lang="ru-RU" dirty="0">
              <a:solidFill>
                <a:srgbClr val="002060"/>
              </a:solidFill>
            </a:endParaRPr>
          </a:p>
        </p:txBody>
      </p:sp>
      <p:sp>
        <p:nvSpPr>
          <p:cNvPr id="3" name="Текст 2"/>
          <p:cNvSpPr>
            <a:spLocks noGrp="1"/>
          </p:cNvSpPr>
          <p:nvPr>
            <p:ph type="body" idx="1"/>
          </p:nvPr>
        </p:nvSpPr>
        <p:spPr/>
        <p:txBody>
          <a:bodyPr>
            <a:normAutofit/>
          </a:bodyPr>
          <a:lstStyle/>
          <a:p>
            <a:r>
              <a:rPr lang="ru-RU" dirty="0" smtClean="0">
                <a:solidFill>
                  <a:srgbClr val="C00000"/>
                </a:solidFill>
              </a:rPr>
              <a:t>Отягчающие обстоятельства</a:t>
            </a:r>
            <a:endParaRPr lang="ru-RU" dirty="0">
              <a:solidFill>
                <a:srgbClr val="C00000"/>
              </a:solidFill>
            </a:endParaRPr>
          </a:p>
        </p:txBody>
      </p:sp>
      <p:sp>
        <p:nvSpPr>
          <p:cNvPr id="4" name="Содержимое 3"/>
          <p:cNvSpPr>
            <a:spLocks noGrp="1"/>
          </p:cNvSpPr>
          <p:nvPr>
            <p:ph sz="half" idx="2"/>
          </p:nvPr>
        </p:nvSpPr>
        <p:spPr/>
        <p:txBody>
          <a:bodyPr/>
          <a:lstStyle/>
          <a:p>
            <a:r>
              <a:rPr lang="ru-RU" dirty="0" smtClean="0">
                <a:solidFill>
                  <a:schemeClr val="accent2">
                    <a:lumMod val="50000"/>
                  </a:schemeClr>
                </a:solidFill>
              </a:rPr>
              <a:t>Групповые преступные действия</a:t>
            </a:r>
          </a:p>
          <a:p>
            <a:r>
              <a:rPr lang="ru-RU" dirty="0" smtClean="0">
                <a:solidFill>
                  <a:schemeClr val="accent2">
                    <a:lumMod val="50000"/>
                  </a:schemeClr>
                </a:solidFill>
              </a:rPr>
              <a:t>Склонение несовершеннолетних к преступной деятельности</a:t>
            </a:r>
          </a:p>
          <a:p>
            <a:r>
              <a:rPr lang="ru-RU" dirty="0" smtClean="0">
                <a:solidFill>
                  <a:schemeClr val="accent2">
                    <a:lumMod val="50000"/>
                  </a:schemeClr>
                </a:solidFill>
              </a:rPr>
              <a:t>Совершение преступления лицом, ранее совершавшим преступления</a:t>
            </a:r>
            <a:endParaRPr lang="ru-RU" dirty="0">
              <a:solidFill>
                <a:schemeClr val="accent2">
                  <a:lumMod val="50000"/>
                </a:schemeClr>
              </a:solidFill>
            </a:endParaRPr>
          </a:p>
        </p:txBody>
      </p:sp>
      <p:sp>
        <p:nvSpPr>
          <p:cNvPr id="5" name="Текст 4"/>
          <p:cNvSpPr>
            <a:spLocks noGrp="1"/>
          </p:cNvSpPr>
          <p:nvPr>
            <p:ph type="body" sz="quarter" idx="3"/>
          </p:nvPr>
        </p:nvSpPr>
        <p:spPr/>
        <p:txBody>
          <a:bodyPr/>
          <a:lstStyle/>
          <a:p>
            <a:r>
              <a:rPr lang="ru-RU" dirty="0" smtClean="0">
                <a:solidFill>
                  <a:srgbClr val="C00000"/>
                </a:solidFill>
              </a:rPr>
              <a:t>Смягчающие обстоятельства</a:t>
            </a:r>
            <a:endParaRPr lang="ru-RU" dirty="0">
              <a:solidFill>
                <a:srgbClr val="C00000"/>
              </a:solidFill>
            </a:endParaRPr>
          </a:p>
        </p:txBody>
      </p:sp>
      <p:sp>
        <p:nvSpPr>
          <p:cNvPr id="6" name="Содержимое 5"/>
          <p:cNvSpPr>
            <a:spLocks noGrp="1"/>
          </p:cNvSpPr>
          <p:nvPr>
            <p:ph sz="quarter" idx="4"/>
          </p:nvPr>
        </p:nvSpPr>
        <p:spPr/>
        <p:txBody>
          <a:bodyPr/>
          <a:lstStyle/>
          <a:p>
            <a:r>
              <a:rPr lang="ru-RU" dirty="0" smtClean="0">
                <a:solidFill>
                  <a:schemeClr val="accent2">
                    <a:lumMod val="50000"/>
                  </a:schemeClr>
                </a:solidFill>
              </a:rPr>
              <a:t>Несовершеннолетние</a:t>
            </a:r>
          </a:p>
          <a:p>
            <a:r>
              <a:rPr lang="ru-RU" dirty="0" smtClean="0">
                <a:solidFill>
                  <a:schemeClr val="accent2">
                    <a:lumMod val="50000"/>
                  </a:schemeClr>
                </a:solidFill>
              </a:rPr>
              <a:t>Чистосердечное признание Максима Р.</a:t>
            </a:r>
          </a:p>
          <a:p>
            <a:r>
              <a:rPr lang="ru-RU" dirty="0" smtClean="0">
                <a:solidFill>
                  <a:schemeClr val="accent2">
                    <a:lumMod val="50000"/>
                  </a:schemeClr>
                </a:solidFill>
              </a:rPr>
              <a:t>Защита матери Максимом </a:t>
            </a:r>
          </a:p>
          <a:p>
            <a:r>
              <a:rPr lang="ru-RU" dirty="0" smtClean="0">
                <a:solidFill>
                  <a:schemeClr val="accent2">
                    <a:lumMod val="50000"/>
                  </a:schemeClr>
                </a:solidFill>
              </a:rPr>
              <a:t>Совершение преступления впервые</a:t>
            </a:r>
          </a:p>
          <a:p>
            <a:endParaRPr lang="ru-RU" dirty="0" smtClean="0">
              <a:solidFill>
                <a:schemeClr val="accent2">
                  <a:lumMod val="50000"/>
                </a:schemeClr>
              </a:solidFill>
            </a:endParaRPr>
          </a:p>
          <a:p>
            <a:endParaRPr lang="ru-RU" dirty="0" smtClean="0"/>
          </a:p>
          <a:p>
            <a:endParaRPr lang="ru-RU" dirty="0"/>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457200" y="0"/>
            <a:ext cx="8229600" cy="1071546"/>
          </a:xfrm>
        </p:spPr>
        <p:txBody>
          <a:bodyPr>
            <a:normAutofit fontScale="90000"/>
          </a:bodyPr>
          <a:lstStyle/>
          <a:p>
            <a:r>
              <a:rPr lang="ru-RU" dirty="0" smtClean="0">
                <a:solidFill>
                  <a:srgbClr val="C00000"/>
                </a:solidFill>
              </a:rPr>
              <a:t>Рабочий лист №5</a:t>
            </a:r>
            <a:br>
              <a:rPr lang="ru-RU" dirty="0" smtClean="0">
                <a:solidFill>
                  <a:srgbClr val="C00000"/>
                </a:solidFill>
              </a:rPr>
            </a:br>
            <a:r>
              <a:rPr lang="ru-RU" dirty="0" smtClean="0">
                <a:solidFill>
                  <a:srgbClr val="C00000"/>
                </a:solidFill>
              </a:rPr>
              <a:t>судья</a:t>
            </a:r>
            <a:endParaRPr lang="ru-RU" dirty="0">
              <a:solidFill>
                <a:srgbClr val="C00000"/>
              </a:solidFill>
            </a:endParaRPr>
          </a:p>
        </p:txBody>
      </p:sp>
      <p:sp>
        <p:nvSpPr>
          <p:cNvPr id="8" name="Содержимое 7"/>
          <p:cNvSpPr>
            <a:spLocks noGrp="1"/>
          </p:cNvSpPr>
          <p:nvPr>
            <p:ph idx="1"/>
          </p:nvPr>
        </p:nvSpPr>
        <p:spPr>
          <a:xfrm>
            <a:off x="457200" y="1142984"/>
            <a:ext cx="8229600" cy="5357850"/>
          </a:xfrm>
        </p:spPr>
        <p:txBody>
          <a:bodyPr>
            <a:normAutofit fontScale="62500" lnSpcReduction="20000"/>
          </a:bodyPr>
          <a:lstStyle/>
          <a:p>
            <a:pPr>
              <a:buNone/>
            </a:pPr>
            <a:r>
              <a:rPr lang="ru-RU" dirty="0" smtClean="0">
                <a:solidFill>
                  <a:srgbClr val="002060"/>
                </a:solidFill>
              </a:rPr>
              <a:t>                                  Приговор</a:t>
            </a:r>
          </a:p>
          <a:p>
            <a:pPr>
              <a:buNone/>
            </a:pPr>
            <a:r>
              <a:rPr lang="ru-RU" dirty="0" smtClean="0">
                <a:solidFill>
                  <a:srgbClr val="002060"/>
                </a:solidFill>
              </a:rPr>
              <a:t>Признать Олега С(13лет) виновным в совершении преступлений по статьям 161 УКРФ(грабеж) 162 УКРФ(разбой)_  (попытка изнасилования) и приговорить к 4 годам лишения свободы с отбыванием срока в детской исправительной колонии</a:t>
            </a:r>
          </a:p>
          <a:p>
            <a:pPr>
              <a:buNone/>
            </a:pPr>
            <a:r>
              <a:rPr lang="ru-RU" dirty="0" smtClean="0">
                <a:solidFill>
                  <a:srgbClr val="002060"/>
                </a:solidFill>
              </a:rPr>
              <a:t>Юрия Г(15лет) виновным в совершении преступлений по ст. 162(разбой) и _ (попытка изнасилования) и приговорить к 5 годам лишения свободы с отбыванием срока в детской исправительной колонии </a:t>
            </a:r>
          </a:p>
          <a:p>
            <a:pPr>
              <a:buNone/>
            </a:pPr>
            <a:r>
              <a:rPr lang="ru-RU" dirty="0" smtClean="0">
                <a:solidFill>
                  <a:srgbClr val="002060"/>
                </a:solidFill>
              </a:rPr>
              <a:t>Дениса П. (15лет) виновным в совершении преступлений по ст.167 УКРФ(умышленное уничтожение чужого имущества) и _ (попытка изнасилования) и приговорить к 2 годам лишения свободы с отбыванием срока в детской исправительной колонии </a:t>
            </a:r>
          </a:p>
          <a:p>
            <a:pPr>
              <a:buNone/>
            </a:pPr>
            <a:r>
              <a:rPr lang="ru-RU" dirty="0" smtClean="0">
                <a:solidFill>
                  <a:srgbClr val="002060"/>
                </a:solidFill>
              </a:rPr>
              <a:t>Максима Р(12 лет) виновным в совершении преступлений по ст. 161 УКРФ(грабеж), 115УКРФ(убийство) _ (попытка изнасилования) и приговорить к 6 годам лишения свободы с отбыванием срока в детской исправительной колонии </a:t>
            </a:r>
          </a:p>
          <a:p>
            <a:pPr>
              <a:buNone/>
            </a:pPr>
            <a:r>
              <a:rPr lang="ru-RU" dirty="0" smtClean="0">
                <a:solidFill>
                  <a:srgbClr val="002060"/>
                </a:solidFill>
              </a:rPr>
              <a:t>Сергея К(20лет) виновным в совершении преступлений по ст. 213 УКРФ(хулиганство) _(вовлечение несовершеннолетних в преступную деятельность),_ (попытка изнасилования) и приговорить к 10 годам лишения свободы с отбыванием срока в  колонии строгого режима </a:t>
            </a:r>
          </a:p>
          <a:p>
            <a:pPr>
              <a:buNone/>
            </a:pPr>
            <a:endParaRPr lang="ru-RU" dirty="0">
              <a:solidFill>
                <a:srgbClr val="002060"/>
              </a:solidFill>
            </a:endParaRPr>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ctrTitle"/>
          </p:nvPr>
        </p:nvSpPr>
        <p:spPr>
          <a:xfrm>
            <a:off x="685800" y="928671"/>
            <a:ext cx="7772400" cy="1785950"/>
          </a:xfrm>
        </p:spPr>
        <p:style>
          <a:lnRef idx="1">
            <a:schemeClr val="accent6"/>
          </a:lnRef>
          <a:fillRef idx="2">
            <a:schemeClr val="accent6"/>
          </a:fillRef>
          <a:effectRef idx="1">
            <a:schemeClr val="accent6"/>
          </a:effectRef>
          <a:fontRef idx="minor">
            <a:schemeClr val="dk1"/>
          </a:fontRef>
        </p:style>
        <p:txBody>
          <a:bodyPr/>
          <a:lstStyle/>
          <a:p>
            <a:r>
              <a:rPr lang="ru-RU" dirty="0" smtClean="0">
                <a:solidFill>
                  <a:srgbClr val="C00000"/>
                </a:solidFill>
              </a:rPr>
              <a:t>Преступление-</a:t>
            </a:r>
            <a:endParaRPr lang="ru-RU" dirty="0">
              <a:solidFill>
                <a:srgbClr val="C00000"/>
              </a:solidFill>
            </a:endParaRPr>
          </a:p>
        </p:txBody>
      </p:sp>
      <p:sp>
        <p:nvSpPr>
          <p:cNvPr id="4" name="Подзаголовок 3"/>
          <p:cNvSpPr>
            <a:spLocks noGrp="1"/>
          </p:cNvSpPr>
          <p:nvPr>
            <p:ph type="subTitle" idx="1"/>
          </p:nvPr>
        </p:nvSpPr>
        <p:spPr>
          <a:xfrm>
            <a:off x="1371600" y="3214686"/>
            <a:ext cx="6400800" cy="3357586"/>
          </a:xfrm>
        </p:spPr>
        <p:style>
          <a:lnRef idx="1">
            <a:schemeClr val="accent6"/>
          </a:lnRef>
          <a:fillRef idx="3">
            <a:schemeClr val="accent6"/>
          </a:fillRef>
          <a:effectRef idx="2">
            <a:schemeClr val="accent6"/>
          </a:effectRef>
          <a:fontRef idx="minor">
            <a:schemeClr val="lt1"/>
          </a:fontRef>
        </p:style>
        <p:txBody>
          <a:bodyPr>
            <a:normAutofit/>
          </a:bodyPr>
          <a:lstStyle/>
          <a:p>
            <a:r>
              <a:rPr lang="ru-RU" sz="4400" dirty="0" smtClean="0">
                <a:solidFill>
                  <a:srgbClr val="002060"/>
                </a:solidFill>
              </a:rPr>
              <a:t>виновно совершенное общественно опасное  уголовно наказуемое</a:t>
            </a:r>
          </a:p>
          <a:p>
            <a:r>
              <a:rPr lang="ru-RU" sz="4400" dirty="0" smtClean="0">
                <a:solidFill>
                  <a:srgbClr val="002060"/>
                </a:solidFill>
              </a:rPr>
              <a:t>деяние</a:t>
            </a:r>
            <a:endParaRPr lang="ru-RU" sz="4400" dirty="0">
              <a:solidFill>
                <a:srgbClr val="002060"/>
              </a:solidFill>
            </a:endParaRPr>
          </a:p>
        </p:txBody>
      </p:sp>
    </p:spTree>
  </p:cSld>
  <p:clrMapOvr>
    <a:masterClrMapping/>
  </p:clrMapOvr>
  <p:transition>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ru-RU" dirty="0" smtClean="0">
                <a:solidFill>
                  <a:srgbClr val="C00000"/>
                </a:solidFill>
              </a:rPr>
              <a:t>Состав преступления</a:t>
            </a:r>
            <a:endParaRPr lang="ru-RU" dirty="0">
              <a:solidFill>
                <a:srgbClr val="C00000"/>
              </a:solidFill>
            </a:endParaRPr>
          </a:p>
        </p:txBody>
      </p:sp>
      <p:sp>
        <p:nvSpPr>
          <p:cNvPr id="3" name="Содержимое 2"/>
          <p:cNvSpPr>
            <a:spLocks noGrp="1"/>
          </p:cNvSpPr>
          <p:nvPr>
            <p:ph idx="1"/>
          </p:nvPr>
        </p:nvSpPr>
        <p:spPr/>
        <p:style>
          <a:lnRef idx="0">
            <a:schemeClr val="accent6"/>
          </a:lnRef>
          <a:fillRef idx="3">
            <a:schemeClr val="accent6"/>
          </a:fillRef>
          <a:effectRef idx="3">
            <a:schemeClr val="accent6"/>
          </a:effectRef>
          <a:fontRef idx="minor">
            <a:schemeClr val="lt1"/>
          </a:fontRef>
        </p:style>
        <p:txBody>
          <a:bodyPr/>
          <a:lstStyle/>
          <a:p>
            <a:r>
              <a:rPr lang="ru-RU" b="1" dirty="0" smtClean="0">
                <a:solidFill>
                  <a:srgbClr val="002060"/>
                </a:solidFill>
              </a:rPr>
              <a:t>Объект преступления </a:t>
            </a:r>
            <a:r>
              <a:rPr lang="ru-RU" dirty="0" smtClean="0">
                <a:solidFill>
                  <a:srgbClr val="002060"/>
                </a:solidFill>
              </a:rPr>
              <a:t>–то, на что посягает лицо, чему причиняет или может причинить вред;</a:t>
            </a:r>
          </a:p>
          <a:p>
            <a:r>
              <a:rPr lang="ru-RU" b="1" dirty="0" smtClean="0">
                <a:solidFill>
                  <a:srgbClr val="002060"/>
                </a:solidFill>
              </a:rPr>
              <a:t>Субъект преступления- </a:t>
            </a:r>
            <a:r>
              <a:rPr lang="ru-RU" dirty="0" smtClean="0">
                <a:solidFill>
                  <a:srgbClr val="002060"/>
                </a:solidFill>
              </a:rPr>
              <a:t>вменяемое физическое лицо, достигшее возраста уголовной ответственности;</a:t>
            </a:r>
            <a:endParaRPr lang="ru-RU" dirty="0">
              <a:solidFill>
                <a:srgbClr val="002060"/>
              </a:solidFill>
            </a:endParaRPr>
          </a:p>
        </p:txBody>
      </p:sp>
    </p:spTree>
  </p:cSld>
  <p:clrMapOvr>
    <a:masterClrMapping/>
  </p:clrMapOvr>
  <p:transition>
    <p:dissolv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ru-RU" dirty="0" smtClean="0">
                <a:solidFill>
                  <a:srgbClr val="C00000"/>
                </a:solidFill>
              </a:rPr>
              <a:t>Состав преступления</a:t>
            </a:r>
            <a:endParaRPr lang="ru-RU" dirty="0">
              <a:solidFill>
                <a:srgbClr val="C00000"/>
              </a:solidFill>
            </a:endParaRPr>
          </a:p>
        </p:txBody>
      </p:sp>
      <p:sp>
        <p:nvSpPr>
          <p:cNvPr id="3" name="Содержимое 2"/>
          <p:cNvSpPr>
            <a:spLocks noGrp="1"/>
          </p:cNvSpPr>
          <p:nvPr>
            <p:ph idx="1"/>
          </p:nvPr>
        </p:nvSpPr>
        <p:spPr/>
        <p:style>
          <a:lnRef idx="0">
            <a:schemeClr val="accent6"/>
          </a:lnRef>
          <a:fillRef idx="3">
            <a:schemeClr val="accent6"/>
          </a:fillRef>
          <a:effectRef idx="3">
            <a:schemeClr val="accent6"/>
          </a:effectRef>
          <a:fontRef idx="minor">
            <a:schemeClr val="lt1"/>
          </a:fontRef>
        </p:style>
        <p:txBody>
          <a:bodyPr/>
          <a:lstStyle/>
          <a:p>
            <a:r>
              <a:rPr lang="ru-RU" b="1" dirty="0" smtClean="0">
                <a:solidFill>
                  <a:srgbClr val="002060"/>
                </a:solidFill>
              </a:rPr>
              <a:t>Объективная сторона </a:t>
            </a:r>
            <a:r>
              <a:rPr lang="ru-RU" b="1" dirty="0" err="1" smtClean="0">
                <a:solidFill>
                  <a:srgbClr val="002060"/>
                </a:solidFill>
              </a:rPr>
              <a:t>преступления-</a:t>
            </a:r>
            <a:r>
              <a:rPr lang="ru-RU" dirty="0" err="1" smtClean="0">
                <a:solidFill>
                  <a:srgbClr val="002060"/>
                </a:solidFill>
              </a:rPr>
              <a:t>противоправное</a:t>
            </a:r>
            <a:r>
              <a:rPr lang="ru-RU" b="1" dirty="0" smtClean="0">
                <a:solidFill>
                  <a:srgbClr val="002060"/>
                </a:solidFill>
              </a:rPr>
              <a:t> </a:t>
            </a:r>
            <a:r>
              <a:rPr lang="ru-RU" dirty="0" smtClean="0">
                <a:solidFill>
                  <a:srgbClr val="002060"/>
                </a:solidFill>
              </a:rPr>
              <a:t>поведение</a:t>
            </a:r>
          </a:p>
          <a:p>
            <a:r>
              <a:rPr lang="ru-RU" b="1" dirty="0" smtClean="0">
                <a:solidFill>
                  <a:srgbClr val="002060"/>
                </a:solidFill>
              </a:rPr>
              <a:t>Субъективная сторона- </a:t>
            </a:r>
            <a:r>
              <a:rPr lang="ru-RU" dirty="0" smtClean="0">
                <a:solidFill>
                  <a:srgbClr val="002060"/>
                </a:solidFill>
              </a:rPr>
              <a:t>психическое отношение лица к содеянному(вина, цели, мотивы)</a:t>
            </a:r>
            <a:endParaRPr lang="ru-RU" dirty="0">
              <a:solidFill>
                <a:srgbClr val="002060"/>
              </a:solidFill>
            </a:endParaRPr>
          </a:p>
        </p:txBody>
      </p:sp>
    </p:spTree>
  </p:cSld>
  <p:clrMapOvr>
    <a:masterClrMapping/>
  </p:clrMapOvr>
  <p:transition>
    <p:dissolv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ru-RU" dirty="0" smtClean="0">
                <a:solidFill>
                  <a:srgbClr val="C00000"/>
                </a:solidFill>
              </a:rPr>
              <a:t>Виды преступлений</a:t>
            </a:r>
            <a:endParaRPr lang="ru-RU" dirty="0">
              <a:solidFill>
                <a:srgbClr val="C00000"/>
              </a:solidFill>
            </a:endParaRPr>
          </a:p>
        </p:txBody>
      </p:sp>
      <p:sp>
        <p:nvSpPr>
          <p:cNvPr id="5" name="Текст 4"/>
          <p:cNvSpPr>
            <a:spLocks noGrp="1"/>
          </p:cNvSpPr>
          <p:nvPr>
            <p:ph type="body" idx="1"/>
          </p:nvPr>
        </p:nvSpPr>
        <p:spPr/>
        <p:style>
          <a:lnRef idx="1">
            <a:schemeClr val="accent6"/>
          </a:lnRef>
          <a:fillRef idx="3">
            <a:schemeClr val="accent6"/>
          </a:fillRef>
          <a:effectRef idx="2">
            <a:schemeClr val="accent6"/>
          </a:effectRef>
          <a:fontRef idx="minor">
            <a:schemeClr val="lt1"/>
          </a:fontRef>
        </p:style>
        <p:txBody>
          <a:bodyPr>
            <a:normAutofit/>
          </a:bodyPr>
          <a:lstStyle/>
          <a:p>
            <a:r>
              <a:rPr lang="ru-RU" sz="2800" dirty="0" smtClean="0">
                <a:solidFill>
                  <a:srgbClr val="002060"/>
                </a:solidFill>
              </a:rPr>
              <a:t>Против собственности</a:t>
            </a:r>
            <a:endParaRPr lang="ru-RU" sz="2800" dirty="0">
              <a:solidFill>
                <a:srgbClr val="002060"/>
              </a:solidFill>
            </a:endParaRPr>
          </a:p>
        </p:txBody>
      </p:sp>
      <p:sp>
        <p:nvSpPr>
          <p:cNvPr id="6" name="Содержимое 5"/>
          <p:cNvSpPr>
            <a:spLocks noGrp="1"/>
          </p:cNvSpPr>
          <p:nvPr>
            <p:ph sz="half" idx="2"/>
          </p:nvPr>
        </p:nvSpPr>
        <p:spPr/>
        <p:style>
          <a:lnRef idx="0">
            <a:schemeClr val="accent6"/>
          </a:lnRef>
          <a:fillRef idx="3">
            <a:schemeClr val="accent6"/>
          </a:fillRef>
          <a:effectRef idx="3">
            <a:schemeClr val="accent6"/>
          </a:effectRef>
          <a:fontRef idx="minor">
            <a:schemeClr val="lt1"/>
          </a:fontRef>
        </p:style>
        <p:txBody>
          <a:bodyPr>
            <a:normAutofit/>
          </a:bodyPr>
          <a:lstStyle/>
          <a:p>
            <a:r>
              <a:rPr lang="ru-RU" sz="3600" dirty="0" smtClean="0">
                <a:solidFill>
                  <a:srgbClr val="002060"/>
                </a:solidFill>
              </a:rPr>
              <a:t>Кража</a:t>
            </a:r>
          </a:p>
          <a:p>
            <a:r>
              <a:rPr lang="ru-RU" sz="3600" dirty="0" smtClean="0">
                <a:solidFill>
                  <a:srgbClr val="002060"/>
                </a:solidFill>
              </a:rPr>
              <a:t>Мошенничество</a:t>
            </a:r>
          </a:p>
          <a:p>
            <a:r>
              <a:rPr lang="ru-RU" sz="3600" dirty="0" smtClean="0">
                <a:solidFill>
                  <a:srgbClr val="002060"/>
                </a:solidFill>
              </a:rPr>
              <a:t>Разбой</a:t>
            </a:r>
          </a:p>
          <a:p>
            <a:r>
              <a:rPr lang="ru-RU" sz="3600" dirty="0" smtClean="0">
                <a:solidFill>
                  <a:srgbClr val="002060"/>
                </a:solidFill>
              </a:rPr>
              <a:t>Вымогательство</a:t>
            </a:r>
            <a:endParaRPr lang="ru-RU" sz="3600" dirty="0">
              <a:solidFill>
                <a:srgbClr val="002060"/>
              </a:solidFill>
            </a:endParaRPr>
          </a:p>
        </p:txBody>
      </p:sp>
      <p:sp>
        <p:nvSpPr>
          <p:cNvPr id="7" name="Текст 6"/>
          <p:cNvSpPr>
            <a:spLocks noGrp="1"/>
          </p:cNvSpPr>
          <p:nvPr>
            <p:ph type="body" sz="quarter" idx="3"/>
          </p:nvPr>
        </p:nvSpPr>
        <p:spPr/>
        <p:style>
          <a:lnRef idx="1">
            <a:schemeClr val="accent6"/>
          </a:lnRef>
          <a:fillRef idx="3">
            <a:schemeClr val="accent6"/>
          </a:fillRef>
          <a:effectRef idx="2">
            <a:schemeClr val="accent6"/>
          </a:effectRef>
          <a:fontRef idx="minor">
            <a:schemeClr val="lt1"/>
          </a:fontRef>
        </p:style>
        <p:txBody>
          <a:bodyPr>
            <a:normAutofit/>
          </a:bodyPr>
          <a:lstStyle/>
          <a:p>
            <a:r>
              <a:rPr lang="ru-RU" sz="2800" dirty="0" smtClean="0">
                <a:solidFill>
                  <a:srgbClr val="002060"/>
                </a:solidFill>
              </a:rPr>
              <a:t>Против личности</a:t>
            </a:r>
            <a:endParaRPr lang="ru-RU" sz="2800" dirty="0">
              <a:solidFill>
                <a:srgbClr val="002060"/>
              </a:solidFill>
            </a:endParaRPr>
          </a:p>
        </p:txBody>
      </p:sp>
      <p:sp>
        <p:nvSpPr>
          <p:cNvPr id="8" name="Содержимое 7"/>
          <p:cNvSpPr>
            <a:spLocks noGrp="1"/>
          </p:cNvSpPr>
          <p:nvPr>
            <p:ph sz="quarter" idx="4"/>
          </p:nvPr>
        </p:nvSpPr>
        <p:spPr/>
        <p:style>
          <a:lnRef idx="0">
            <a:schemeClr val="accent6"/>
          </a:lnRef>
          <a:fillRef idx="3">
            <a:schemeClr val="accent6"/>
          </a:fillRef>
          <a:effectRef idx="3">
            <a:schemeClr val="accent6"/>
          </a:effectRef>
          <a:fontRef idx="minor">
            <a:schemeClr val="lt1"/>
          </a:fontRef>
        </p:style>
        <p:txBody>
          <a:bodyPr>
            <a:normAutofit/>
          </a:bodyPr>
          <a:lstStyle/>
          <a:p>
            <a:r>
              <a:rPr lang="ru-RU" sz="3600" dirty="0" smtClean="0">
                <a:solidFill>
                  <a:srgbClr val="002060"/>
                </a:solidFill>
              </a:rPr>
              <a:t>Оскорбление</a:t>
            </a:r>
          </a:p>
          <a:p>
            <a:r>
              <a:rPr lang="ru-RU" sz="3600" dirty="0" smtClean="0">
                <a:solidFill>
                  <a:srgbClr val="002060"/>
                </a:solidFill>
              </a:rPr>
              <a:t>Клевета </a:t>
            </a:r>
          </a:p>
          <a:p>
            <a:r>
              <a:rPr lang="ru-RU" sz="3600" dirty="0" smtClean="0">
                <a:solidFill>
                  <a:srgbClr val="002060"/>
                </a:solidFill>
              </a:rPr>
              <a:t>Хулиганство </a:t>
            </a:r>
          </a:p>
          <a:p>
            <a:r>
              <a:rPr lang="ru-RU" sz="3600" dirty="0" smtClean="0">
                <a:solidFill>
                  <a:srgbClr val="002060"/>
                </a:solidFill>
              </a:rPr>
              <a:t>Убийство</a:t>
            </a:r>
            <a:endParaRPr lang="ru-RU" sz="3600" dirty="0">
              <a:solidFill>
                <a:srgbClr val="002060"/>
              </a:solidFill>
            </a:endParaRPr>
          </a:p>
        </p:txBody>
      </p:sp>
    </p:spTree>
  </p:cSld>
  <p:clrMapOvr>
    <a:masterClrMapping/>
  </p:clrMapOvr>
  <p:transition>
    <p:dissolv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500043"/>
            <a:ext cx="7772400" cy="1071569"/>
          </a:xfrm>
        </p:spPr>
        <p:style>
          <a:lnRef idx="1">
            <a:schemeClr val="accent6"/>
          </a:lnRef>
          <a:fillRef idx="2">
            <a:schemeClr val="accent6"/>
          </a:fillRef>
          <a:effectRef idx="1">
            <a:schemeClr val="accent6"/>
          </a:effectRef>
          <a:fontRef idx="minor">
            <a:schemeClr val="dk1"/>
          </a:fontRef>
        </p:style>
        <p:txBody>
          <a:bodyPr/>
          <a:lstStyle/>
          <a:p>
            <a:r>
              <a:rPr lang="ru-RU" dirty="0" err="1" smtClean="0">
                <a:solidFill>
                  <a:srgbClr val="C00000"/>
                </a:solidFill>
              </a:rPr>
              <a:t>Мульти-криминалистика</a:t>
            </a:r>
            <a:endParaRPr lang="ru-RU" dirty="0">
              <a:solidFill>
                <a:srgbClr val="C00000"/>
              </a:solidFill>
            </a:endParaRPr>
          </a:p>
        </p:txBody>
      </p:sp>
      <p:sp>
        <p:nvSpPr>
          <p:cNvPr id="7" name="Подзаголовок 6"/>
          <p:cNvSpPr>
            <a:spLocks noGrp="1"/>
          </p:cNvSpPr>
          <p:nvPr>
            <p:ph type="subTitle" idx="1"/>
          </p:nvPr>
        </p:nvSpPr>
        <p:spPr>
          <a:xfrm>
            <a:off x="714348" y="1928802"/>
            <a:ext cx="7715304" cy="4357718"/>
          </a:xfrm>
        </p:spPr>
        <p:style>
          <a:lnRef idx="0">
            <a:schemeClr val="accent6"/>
          </a:lnRef>
          <a:fillRef idx="3">
            <a:schemeClr val="accent6"/>
          </a:fillRef>
          <a:effectRef idx="3">
            <a:schemeClr val="accent6"/>
          </a:effectRef>
          <a:fontRef idx="minor">
            <a:schemeClr val="lt1"/>
          </a:fontRef>
        </p:style>
        <p:txBody>
          <a:bodyPr/>
          <a:lstStyle/>
          <a:p>
            <a:r>
              <a:rPr lang="ru-RU" dirty="0" smtClean="0">
                <a:solidFill>
                  <a:srgbClr val="002060"/>
                </a:solidFill>
              </a:rPr>
              <a:t>«Гуси-лебеди», «Сказка о золотом петушке», «Три поросенка», «Сказка о царе </a:t>
            </a:r>
            <a:r>
              <a:rPr lang="ru-RU" dirty="0" err="1" smtClean="0">
                <a:solidFill>
                  <a:srgbClr val="002060"/>
                </a:solidFill>
              </a:rPr>
              <a:t>Салтане</a:t>
            </a:r>
            <a:r>
              <a:rPr lang="ru-RU" dirty="0" smtClean="0">
                <a:solidFill>
                  <a:srgbClr val="002060"/>
                </a:solidFill>
              </a:rPr>
              <a:t>», «Сказка о золотой рыбке», «Сказка о прекрасной царевне и семи богатырях», «Снежная королева», «Приключения Буратино», «Красная Шапочка»</a:t>
            </a:r>
            <a:endParaRPr lang="ru-RU" dirty="0">
              <a:solidFill>
                <a:srgbClr val="002060"/>
              </a:solidFill>
            </a:endParaRPr>
          </a:p>
        </p:txBody>
      </p:sp>
    </p:spTree>
  </p:cSld>
  <p:clrMapOvr>
    <a:masterClrMapping/>
  </p:clrMapOvr>
  <p:transition>
    <p:dissolv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solidFill>
                  <a:srgbClr val="C00000"/>
                </a:solidFill>
              </a:rPr>
              <a:t>Преступления против собственности</a:t>
            </a:r>
            <a:endParaRPr lang="ru-RU" dirty="0">
              <a:solidFill>
                <a:srgbClr val="C00000"/>
              </a:solidFill>
            </a:endParaRPr>
          </a:p>
        </p:txBody>
      </p:sp>
      <p:graphicFrame>
        <p:nvGraphicFramePr>
          <p:cNvPr id="4" name="Содержимое 3"/>
          <p:cNvGraphicFramePr>
            <a:graphicFrameLocks noGrp="1"/>
          </p:cNvGraphicFramePr>
          <p:nvPr>
            <p:ph idx="1"/>
          </p:nvPr>
        </p:nvGraphicFramePr>
        <p:xfrm>
          <a:off x="457200" y="1600200"/>
          <a:ext cx="8229600" cy="229108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pPr algn="ctr"/>
                      <a:r>
                        <a:rPr lang="ru-RU" dirty="0" smtClean="0"/>
                        <a:t>кража</a:t>
                      </a:r>
                      <a:endParaRPr lang="ru-RU" dirty="0"/>
                    </a:p>
                  </a:txBody>
                  <a:tcPr/>
                </a:tc>
                <a:tc>
                  <a:txBody>
                    <a:bodyPr/>
                    <a:lstStyle/>
                    <a:p>
                      <a:pPr algn="ctr"/>
                      <a:r>
                        <a:rPr lang="ru-RU" dirty="0" smtClean="0"/>
                        <a:t>мошенничество</a:t>
                      </a:r>
                      <a:endParaRPr lang="ru-RU" dirty="0"/>
                    </a:p>
                  </a:txBody>
                  <a:tcPr/>
                </a:tc>
                <a:tc>
                  <a:txBody>
                    <a:bodyPr/>
                    <a:lstStyle/>
                    <a:p>
                      <a:pPr algn="ctr"/>
                      <a:r>
                        <a:rPr lang="ru-RU" dirty="0" smtClean="0"/>
                        <a:t>разбой</a:t>
                      </a:r>
                      <a:endParaRPr lang="ru-RU" dirty="0"/>
                    </a:p>
                  </a:txBody>
                  <a:tcPr/>
                </a:tc>
                <a:tc>
                  <a:txBody>
                    <a:bodyPr/>
                    <a:lstStyle/>
                    <a:p>
                      <a:pPr algn="ctr"/>
                      <a:r>
                        <a:rPr lang="ru-RU" dirty="0" smtClean="0"/>
                        <a:t>вымогательство</a:t>
                      </a:r>
                      <a:endParaRPr lang="ru-RU" dirty="0"/>
                    </a:p>
                  </a:txBody>
                  <a:tcPr/>
                </a:tc>
              </a:tr>
              <a:tr h="370840">
                <a:tc>
                  <a:txBody>
                    <a:bodyPr/>
                    <a:lstStyle/>
                    <a:p>
                      <a:r>
                        <a:rPr lang="ru-RU" dirty="0" smtClean="0"/>
                        <a:t>Гуси-лебеди</a:t>
                      </a:r>
                      <a:endParaRPr lang="ru-RU" dirty="0"/>
                    </a:p>
                  </a:txBody>
                  <a:tcPr/>
                </a:tc>
                <a:tc>
                  <a:txBody>
                    <a:bodyPr/>
                    <a:lstStyle/>
                    <a:p>
                      <a:r>
                        <a:rPr lang="ru-RU" dirty="0" smtClean="0"/>
                        <a:t>Сказка о золотом петушке</a:t>
                      </a:r>
                      <a:endParaRPr lang="ru-RU" dirty="0"/>
                    </a:p>
                  </a:txBody>
                  <a:tcPr/>
                </a:tc>
                <a:tc>
                  <a:txBody>
                    <a:bodyPr/>
                    <a:lstStyle/>
                    <a:p>
                      <a:r>
                        <a:rPr lang="ru-RU" dirty="0" err="1" smtClean="0"/>
                        <a:t>Бременские</a:t>
                      </a:r>
                      <a:r>
                        <a:rPr lang="ru-RU" dirty="0" smtClean="0"/>
                        <a:t> музыканты</a:t>
                      </a:r>
                      <a:endParaRPr lang="ru-RU" dirty="0"/>
                    </a:p>
                  </a:txBody>
                  <a:tcPr/>
                </a:tc>
                <a:tc>
                  <a:txBody>
                    <a:bodyPr/>
                    <a:lstStyle/>
                    <a:p>
                      <a:r>
                        <a:rPr lang="ru-RU" dirty="0" smtClean="0"/>
                        <a:t>Сказка о рыбаке и рыбке</a:t>
                      </a:r>
                      <a:endParaRPr lang="ru-RU" dirty="0"/>
                    </a:p>
                  </a:txBody>
                  <a:tcPr/>
                </a:tc>
              </a:tr>
              <a:tr h="370840">
                <a:tc>
                  <a:txBody>
                    <a:bodyPr/>
                    <a:lstStyle/>
                    <a:p>
                      <a:r>
                        <a:rPr lang="ru-RU" dirty="0" smtClean="0"/>
                        <a:t>Волшебная лампа Аладдина</a:t>
                      </a:r>
                      <a:endParaRPr lang="ru-RU" dirty="0"/>
                    </a:p>
                  </a:txBody>
                  <a:tcPr/>
                </a:tc>
                <a:tc>
                  <a:txBody>
                    <a:bodyPr/>
                    <a:lstStyle/>
                    <a:p>
                      <a:r>
                        <a:rPr lang="ru-RU" dirty="0" smtClean="0"/>
                        <a:t>Приключения Буратино</a:t>
                      </a:r>
                      <a:endParaRPr lang="ru-RU" dirty="0"/>
                    </a:p>
                  </a:txBody>
                  <a:tcPr/>
                </a:tc>
                <a:tc>
                  <a:txBody>
                    <a:bodyPr/>
                    <a:lstStyle/>
                    <a:p>
                      <a:r>
                        <a:rPr lang="ru-RU" dirty="0" smtClean="0"/>
                        <a:t>Три поросенка</a:t>
                      </a:r>
                      <a:endParaRPr lang="ru-RU" dirty="0"/>
                    </a:p>
                  </a:txBody>
                  <a:tcPr/>
                </a:tc>
                <a:tc>
                  <a:txBody>
                    <a:bodyPr/>
                    <a:lstStyle/>
                    <a:p>
                      <a:r>
                        <a:rPr lang="ru-RU" dirty="0" smtClean="0"/>
                        <a:t>Золушка</a:t>
                      </a:r>
                      <a:endParaRPr lang="ru-RU" dirty="0"/>
                    </a:p>
                  </a:txBody>
                  <a:tcPr/>
                </a:tc>
              </a:tr>
              <a:tr h="370840">
                <a:tc>
                  <a:txBody>
                    <a:bodyPr/>
                    <a:lstStyle/>
                    <a:p>
                      <a:endParaRPr lang="ru-RU"/>
                    </a:p>
                  </a:txBody>
                  <a:tcPr/>
                </a:tc>
                <a:tc>
                  <a:txBody>
                    <a:bodyPr/>
                    <a:lstStyle/>
                    <a:p>
                      <a:r>
                        <a:rPr lang="ru-RU" dirty="0" smtClean="0"/>
                        <a:t>Каникулы в</a:t>
                      </a:r>
                    </a:p>
                    <a:p>
                      <a:r>
                        <a:rPr lang="ru-RU" dirty="0" err="1" smtClean="0"/>
                        <a:t>Простоквашино</a:t>
                      </a:r>
                      <a:endParaRPr lang="ru-RU" dirty="0"/>
                    </a:p>
                  </a:txBody>
                  <a:tcPr/>
                </a:tc>
                <a:tc>
                  <a:txBody>
                    <a:bodyPr/>
                    <a:lstStyle/>
                    <a:p>
                      <a:r>
                        <a:rPr lang="ru-RU" dirty="0" smtClean="0"/>
                        <a:t>Снежная королева</a:t>
                      </a:r>
                      <a:endParaRPr lang="ru-RU" dirty="0"/>
                    </a:p>
                  </a:txBody>
                  <a:tcPr/>
                </a:tc>
                <a:tc>
                  <a:txBody>
                    <a:bodyPr/>
                    <a:lstStyle/>
                    <a:p>
                      <a:r>
                        <a:rPr lang="ru-RU" dirty="0" smtClean="0"/>
                        <a:t>Царевна-лягушка</a:t>
                      </a:r>
                      <a:endParaRPr lang="ru-RU" dirty="0"/>
                    </a:p>
                  </a:txBody>
                  <a:tcPr/>
                </a:tc>
              </a:tr>
            </a:tbl>
          </a:graphicData>
        </a:graphic>
      </p:graphicFrame>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style>
          <a:lnRef idx="1">
            <a:schemeClr val="accent6"/>
          </a:lnRef>
          <a:fillRef idx="3">
            <a:schemeClr val="accent6"/>
          </a:fillRef>
          <a:effectRef idx="2">
            <a:schemeClr val="accent6"/>
          </a:effectRef>
          <a:fontRef idx="minor">
            <a:schemeClr val="lt1"/>
          </a:fontRef>
        </p:style>
        <p:txBody>
          <a:bodyPr>
            <a:normAutofit/>
          </a:bodyPr>
          <a:lstStyle/>
          <a:p>
            <a:r>
              <a:rPr lang="ru-RU" sz="5400" dirty="0" smtClean="0">
                <a:solidFill>
                  <a:srgbClr val="002060"/>
                </a:solidFill>
              </a:rPr>
              <a:t>-это применение мер государственного принуждения, за противоправное деяние</a:t>
            </a:r>
            <a:endParaRPr lang="ru-RU" sz="5400" dirty="0">
              <a:solidFill>
                <a:srgbClr val="002060"/>
              </a:solidFill>
            </a:endParaRPr>
          </a:p>
        </p:txBody>
      </p:sp>
      <p:sp>
        <p:nvSpPr>
          <p:cNvPr id="2" name="Заголовок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ru-RU" dirty="0" smtClean="0">
                <a:solidFill>
                  <a:srgbClr val="C00000"/>
                </a:solidFill>
              </a:rPr>
              <a:t>Юридическая ответственность</a:t>
            </a:r>
            <a:endParaRPr lang="ru-RU" dirty="0">
              <a:solidFill>
                <a:srgbClr val="C00000"/>
              </a:solidFill>
            </a:endParaRPr>
          </a:p>
        </p:txBody>
      </p:sp>
    </p:spTree>
  </p:cSld>
  <p:clrMapOvr>
    <a:masterClrMapping/>
  </p:clrMapOvr>
  <p:transition>
    <p:dissolv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C00000"/>
                </a:solidFill>
              </a:rPr>
              <a:t>Преступления против личности</a:t>
            </a:r>
            <a:endParaRPr lang="ru-RU" dirty="0">
              <a:solidFill>
                <a:srgbClr val="C00000"/>
              </a:solidFill>
            </a:endParaRPr>
          </a:p>
        </p:txBody>
      </p:sp>
      <p:graphicFrame>
        <p:nvGraphicFramePr>
          <p:cNvPr id="4" name="Содержимое 3"/>
          <p:cNvGraphicFramePr>
            <a:graphicFrameLocks noGrp="1"/>
          </p:cNvGraphicFramePr>
          <p:nvPr>
            <p:ph idx="1"/>
          </p:nvPr>
        </p:nvGraphicFramePr>
        <p:xfrm>
          <a:off x="457200" y="1600200"/>
          <a:ext cx="8229600" cy="202184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r>
                        <a:rPr lang="ru-RU" dirty="0" smtClean="0"/>
                        <a:t>оскорбление</a:t>
                      </a:r>
                      <a:endParaRPr lang="ru-RU" dirty="0"/>
                    </a:p>
                  </a:txBody>
                  <a:tcPr/>
                </a:tc>
                <a:tc>
                  <a:txBody>
                    <a:bodyPr/>
                    <a:lstStyle/>
                    <a:p>
                      <a:r>
                        <a:rPr lang="ru-RU" dirty="0" smtClean="0"/>
                        <a:t>клевета</a:t>
                      </a:r>
                      <a:endParaRPr lang="ru-RU" dirty="0"/>
                    </a:p>
                  </a:txBody>
                  <a:tcPr/>
                </a:tc>
                <a:tc>
                  <a:txBody>
                    <a:bodyPr/>
                    <a:lstStyle/>
                    <a:p>
                      <a:r>
                        <a:rPr lang="ru-RU" dirty="0" smtClean="0"/>
                        <a:t>хулиганство</a:t>
                      </a:r>
                      <a:endParaRPr lang="ru-RU" dirty="0"/>
                    </a:p>
                  </a:txBody>
                  <a:tcPr/>
                </a:tc>
                <a:tc>
                  <a:txBody>
                    <a:bodyPr/>
                    <a:lstStyle/>
                    <a:p>
                      <a:r>
                        <a:rPr lang="ru-RU" dirty="0" smtClean="0"/>
                        <a:t>убийство</a:t>
                      </a:r>
                      <a:endParaRPr lang="ru-RU" dirty="0"/>
                    </a:p>
                  </a:txBody>
                  <a:tcPr/>
                </a:tc>
              </a:tr>
              <a:tr h="370840">
                <a:tc>
                  <a:txBody>
                    <a:bodyPr/>
                    <a:lstStyle/>
                    <a:p>
                      <a:r>
                        <a:rPr lang="ru-RU" dirty="0" smtClean="0"/>
                        <a:t>Двенадцать месяцев</a:t>
                      </a:r>
                      <a:endParaRPr lang="ru-RU" dirty="0"/>
                    </a:p>
                  </a:txBody>
                  <a:tcPr/>
                </a:tc>
                <a:tc>
                  <a:txBody>
                    <a:bodyPr/>
                    <a:lstStyle/>
                    <a:p>
                      <a:r>
                        <a:rPr lang="ru-RU" dirty="0" smtClean="0"/>
                        <a:t>Сказка о царе </a:t>
                      </a:r>
                      <a:r>
                        <a:rPr lang="ru-RU" dirty="0" err="1" smtClean="0"/>
                        <a:t>Салтане</a:t>
                      </a:r>
                      <a:endParaRPr lang="ru-RU" dirty="0"/>
                    </a:p>
                  </a:txBody>
                  <a:tcPr/>
                </a:tc>
                <a:tc>
                  <a:txBody>
                    <a:bodyPr/>
                    <a:lstStyle/>
                    <a:p>
                      <a:r>
                        <a:rPr lang="ru-RU" dirty="0" smtClean="0"/>
                        <a:t>Малыш и </a:t>
                      </a:r>
                      <a:r>
                        <a:rPr lang="ru-RU" dirty="0" err="1" smtClean="0"/>
                        <a:t>Карлсон</a:t>
                      </a:r>
                      <a:endParaRPr lang="ru-RU" dirty="0"/>
                    </a:p>
                  </a:txBody>
                  <a:tcPr/>
                </a:tc>
                <a:tc>
                  <a:txBody>
                    <a:bodyPr/>
                    <a:lstStyle/>
                    <a:p>
                      <a:r>
                        <a:rPr lang="ru-RU" dirty="0" smtClean="0"/>
                        <a:t>Колобок</a:t>
                      </a:r>
                      <a:endParaRPr lang="ru-RU" dirty="0"/>
                    </a:p>
                  </a:txBody>
                  <a:tcPr/>
                </a:tc>
              </a:tr>
              <a:tr h="370840">
                <a:tc>
                  <a:txBody>
                    <a:bodyPr/>
                    <a:lstStyle/>
                    <a:p>
                      <a:r>
                        <a:rPr lang="ru-RU" dirty="0" smtClean="0"/>
                        <a:t>Каникулы в </a:t>
                      </a:r>
                      <a:r>
                        <a:rPr lang="ru-RU" dirty="0" err="1" smtClean="0"/>
                        <a:t>Простоквашино</a:t>
                      </a:r>
                      <a:endParaRPr lang="ru-RU" dirty="0"/>
                    </a:p>
                  </a:txBody>
                  <a:tcPr/>
                </a:tc>
                <a:tc>
                  <a:txBody>
                    <a:bodyPr/>
                    <a:lstStyle/>
                    <a:p>
                      <a:endParaRPr lang="ru-RU" dirty="0"/>
                    </a:p>
                  </a:txBody>
                  <a:tcPr/>
                </a:tc>
                <a:tc>
                  <a:txBody>
                    <a:bodyPr/>
                    <a:lstStyle/>
                    <a:p>
                      <a:r>
                        <a:rPr lang="ru-RU" dirty="0" smtClean="0"/>
                        <a:t>Снежная королева</a:t>
                      </a:r>
                      <a:endParaRPr lang="ru-RU" dirty="0"/>
                    </a:p>
                  </a:txBody>
                  <a:tcPr/>
                </a:tc>
                <a:tc>
                  <a:txBody>
                    <a:bodyPr/>
                    <a:lstStyle/>
                    <a:p>
                      <a:r>
                        <a:rPr lang="ru-RU" dirty="0" smtClean="0"/>
                        <a:t>Красная Шапочка</a:t>
                      </a:r>
                      <a:endParaRPr lang="ru-RU" dirty="0"/>
                    </a:p>
                  </a:txBody>
                  <a:tcPr/>
                </a:tc>
              </a:tr>
              <a:tr h="370840">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dirty="0"/>
                    </a:p>
                  </a:txBody>
                  <a:tcPr/>
                </a:tc>
              </a:tr>
            </a:tbl>
          </a:graphicData>
        </a:graphic>
      </p:graphicFrame>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ru-RU" dirty="0" smtClean="0">
                <a:solidFill>
                  <a:srgbClr val="C00000"/>
                </a:solidFill>
              </a:rPr>
              <a:t>Домашнее задание</a:t>
            </a:r>
            <a:endParaRPr lang="ru-RU" dirty="0">
              <a:solidFill>
                <a:srgbClr val="C00000"/>
              </a:solidFill>
            </a:endParaRPr>
          </a:p>
        </p:txBody>
      </p:sp>
      <p:sp>
        <p:nvSpPr>
          <p:cNvPr id="3" name="Содержимое 2"/>
          <p:cNvSpPr>
            <a:spLocks noGrp="1"/>
          </p:cNvSpPr>
          <p:nvPr>
            <p:ph idx="1"/>
          </p:nvPr>
        </p:nvSpPr>
        <p:spPr/>
        <p:style>
          <a:lnRef idx="0">
            <a:schemeClr val="accent6"/>
          </a:lnRef>
          <a:fillRef idx="3">
            <a:schemeClr val="accent6"/>
          </a:fillRef>
          <a:effectRef idx="3">
            <a:schemeClr val="accent6"/>
          </a:effectRef>
          <a:fontRef idx="minor">
            <a:schemeClr val="lt1"/>
          </a:fontRef>
        </p:style>
        <p:txBody>
          <a:bodyPr/>
          <a:lstStyle/>
          <a:p>
            <a:r>
              <a:rPr lang="ru-RU" dirty="0" smtClean="0">
                <a:solidFill>
                  <a:srgbClr val="002060"/>
                </a:solidFill>
              </a:rPr>
              <a:t>Эссе «Смертная казнь- за и против»</a:t>
            </a:r>
            <a:endParaRPr lang="ru-RU" dirty="0" smtClean="0">
              <a:solidFill>
                <a:srgbClr val="002060"/>
              </a:solidFill>
            </a:endParaRPr>
          </a:p>
          <a:p>
            <a:pPr>
              <a:buNone/>
            </a:pPr>
            <a:r>
              <a:rPr lang="ru-RU" dirty="0" smtClean="0">
                <a:solidFill>
                  <a:srgbClr val="002060"/>
                </a:solidFill>
              </a:rPr>
              <a:t>самостоятельное предварительное </a:t>
            </a:r>
            <a:r>
              <a:rPr lang="ru-RU" dirty="0" smtClean="0">
                <a:solidFill>
                  <a:srgbClr val="002060"/>
                </a:solidFill>
              </a:rPr>
              <a:t>изучение параграфа 21</a:t>
            </a:r>
            <a:endParaRPr lang="ru-RU" dirty="0" smtClean="0">
              <a:solidFill>
                <a:srgbClr val="002060"/>
              </a:solidFill>
            </a:endParaRPr>
          </a:p>
          <a:p>
            <a:r>
              <a:rPr lang="ru-RU" dirty="0" smtClean="0">
                <a:solidFill>
                  <a:srgbClr val="002060"/>
                </a:solidFill>
              </a:rPr>
              <a:t>Задание </a:t>
            </a:r>
            <a:r>
              <a:rPr lang="ru-RU" smtClean="0">
                <a:solidFill>
                  <a:srgbClr val="002060"/>
                </a:solidFill>
              </a:rPr>
              <a:t>№2(письменно)</a:t>
            </a:r>
            <a:endParaRPr lang="ru-RU" dirty="0">
              <a:solidFill>
                <a:srgbClr val="002060"/>
              </a:solidFill>
            </a:endParaRPr>
          </a:p>
        </p:txBody>
      </p:sp>
    </p:spTree>
  </p:cSld>
  <p:clrMapOvr>
    <a:masterClrMapping/>
  </p:clrMapOvr>
  <p:transition>
    <p:dissolv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ru-RU" dirty="0" smtClean="0">
                <a:solidFill>
                  <a:srgbClr val="C00000"/>
                </a:solidFill>
              </a:rPr>
              <a:t>Из кошелька мудреца</a:t>
            </a:r>
            <a:endParaRPr lang="ru-RU" dirty="0">
              <a:solidFill>
                <a:srgbClr val="C00000"/>
              </a:solidFill>
            </a:endParaRPr>
          </a:p>
        </p:txBody>
      </p:sp>
      <p:sp>
        <p:nvSpPr>
          <p:cNvPr id="3" name="Содержимое 2"/>
          <p:cNvSpPr>
            <a:spLocks noGrp="1"/>
          </p:cNvSpPr>
          <p:nvPr>
            <p:ph idx="1"/>
          </p:nvPr>
        </p:nvSpPr>
        <p:spPr/>
        <p:style>
          <a:lnRef idx="0">
            <a:schemeClr val="accent6"/>
          </a:lnRef>
          <a:fillRef idx="3">
            <a:schemeClr val="accent6"/>
          </a:fillRef>
          <a:effectRef idx="3">
            <a:schemeClr val="accent6"/>
          </a:effectRef>
          <a:fontRef idx="minor">
            <a:schemeClr val="lt1"/>
          </a:fontRef>
        </p:style>
        <p:txBody>
          <a:bodyPr/>
          <a:lstStyle/>
          <a:p>
            <a:pPr>
              <a:buNone/>
            </a:pPr>
            <a:r>
              <a:rPr lang="ru-RU" sz="4000" dirty="0" smtClean="0">
                <a:solidFill>
                  <a:srgbClr val="002060"/>
                </a:solidFill>
              </a:rPr>
              <a:t>«Мужество- не в силе руки и не в искусстве владения мечом.</a:t>
            </a:r>
          </a:p>
          <a:p>
            <a:pPr>
              <a:buNone/>
            </a:pPr>
            <a:r>
              <a:rPr lang="ru-RU" sz="4000" dirty="0" smtClean="0">
                <a:solidFill>
                  <a:srgbClr val="002060"/>
                </a:solidFill>
              </a:rPr>
              <a:t>   Мужество в том, чтобы владеть собой и быть справедливым.»</a:t>
            </a:r>
          </a:p>
          <a:p>
            <a:pPr>
              <a:buNone/>
            </a:pPr>
            <a:r>
              <a:rPr lang="ru-RU" dirty="0" smtClean="0">
                <a:solidFill>
                  <a:srgbClr val="002060"/>
                </a:solidFill>
              </a:rPr>
              <a:t>                                                                    </a:t>
            </a:r>
            <a:r>
              <a:rPr lang="ru-RU" sz="4000" b="1" dirty="0" smtClean="0">
                <a:solidFill>
                  <a:srgbClr val="002060"/>
                </a:solidFill>
              </a:rPr>
              <a:t>Саади</a:t>
            </a:r>
            <a:endParaRPr lang="ru-RU" sz="4000" b="1" dirty="0">
              <a:solidFill>
                <a:srgbClr val="002060"/>
              </a:solidFill>
            </a:endParaRPr>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fontScale="90000"/>
          </a:bodyPr>
          <a:lstStyle/>
          <a:p>
            <a:r>
              <a:rPr lang="ru-RU" dirty="0" smtClean="0">
                <a:solidFill>
                  <a:srgbClr val="FF0000"/>
                </a:solidFill>
              </a:rPr>
              <a:t>Принципы юридической ответственности</a:t>
            </a:r>
            <a:endParaRPr lang="ru-RU" dirty="0">
              <a:solidFill>
                <a:srgbClr val="FF0000"/>
              </a:solidFill>
            </a:endParaRPr>
          </a:p>
        </p:txBody>
      </p:sp>
      <p:graphicFrame>
        <p:nvGraphicFramePr>
          <p:cNvPr id="4" name="Содержимое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fontScale="90000"/>
          </a:bodyPr>
          <a:lstStyle/>
          <a:p>
            <a:r>
              <a:rPr lang="ru-RU" dirty="0" smtClean="0">
                <a:solidFill>
                  <a:srgbClr val="C00000"/>
                </a:solidFill>
              </a:rPr>
              <a:t>Принципы юридической ответственности</a:t>
            </a:r>
            <a:endParaRPr lang="ru-RU" dirty="0">
              <a:solidFill>
                <a:srgbClr val="C00000"/>
              </a:solidFill>
            </a:endParaRPr>
          </a:p>
        </p:txBody>
      </p:sp>
      <p:sp>
        <p:nvSpPr>
          <p:cNvPr id="3" name="Содержимое 2"/>
          <p:cNvSpPr>
            <a:spLocks noGrp="1"/>
          </p:cNvSpPr>
          <p:nvPr>
            <p:ph idx="1"/>
          </p:nvPr>
        </p:nvSpPr>
        <p:spPr/>
        <p:style>
          <a:lnRef idx="1">
            <a:schemeClr val="accent6"/>
          </a:lnRef>
          <a:fillRef idx="3">
            <a:schemeClr val="accent6"/>
          </a:fillRef>
          <a:effectRef idx="2">
            <a:schemeClr val="accent6"/>
          </a:effectRef>
          <a:fontRef idx="minor">
            <a:schemeClr val="lt1"/>
          </a:fontRef>
        </p:style>
        <p:txBody>
          <a:bodyPr>
            <a:normAutofit/>
          </a:bodyPr>
          <a:lstStyle/>
          <a:p>
            <a:r>
              <a:rPr lang="ru-RU" sz="4400" dirty="0" smtClean="0">
                <a:solidFill>
                  <a:srgbClr val="002060"/>
                </a:solidFill>
              </a:rPr>
              <a:t>Законность</a:t>
            </a:r>
          </a:p>
          <a:p>
            <a:r>
              <a:rPr lang="ru-RU" sz="4400" dirty="0" smtClean="0">
                <a:solidFill>
                  <a:srgbClr val="002060"/>
                </a:solidFill>
              </a:rPr>
              <a:t>Справедливость</a:t>
            </a:r>
          </a:p>
          <a:p>
            <a:r>
              <a:rPr lang="ru-RU" sz="4400" dirty="0" smtClean="0">
                <a:solidFill>
                  <a:srgbClr val="002060"/>
                </a:solidFill>
              </a:rPr>
              <a:t>Неотвратимость</a:t>
            </a:r>
          </a:p>
          <a:p>
            <a:r>
              <a:rPr lang="ru-RU" sz="4400" dirty="0" smtClean="0">
                <a:solidFill>
                  <a:srgbClr val="002060"/>
                </a:solidFill>
              </a:rPr>
              <a:t>Индивидуальность</a:t>
            </a:r>
            <a:endParaRPr lang="ru-RU" sz="4400" dirty="0">
              <a:solidFill>
                <a:srgbClr val="002060"/>
              </a:solidFill>
            </a:endParaRPr>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fontScale="90000"/>
          </a:bodyPr>
          <a:lstStyle/>
          <a:p>
            <a:r>
              <a:rPr lang="ru-RU" dirty="0" smtClean="0">
                <a:solidFill>
                  <a:srgbClr val="FF0000"/>
                </a:solidFill>
              </a:rPr>
              <a:t>Виды юридической ответственности</a:t>
            </a:r>
            <a:endParaRPr lang="ru-RU" dirty="0">
              <a:solidFill>
                <a:srgbClr val="FF0000"/>
              </a:solidFill>
            </a:endParaRPr>
          </a:p>
        </p:txBody>
      </p:sp>
      <p:sp>
        <p:nvSpPr>
          <p:cNvPr id="3" name="Содержимое 2"/>
          <p:cNvSpPr>
            <a:spLocks noGrp="1"/>
          </p:cNvSpPr>
          <p:nvPr>
            <p:ph idx="1"/>
          </p:nvPr>
        </p:nvSpPr>
        <p:spPr/>
        <p:txBody>
          <a:bodyPr/>
          <a:lstStyle/>
          <a:p>
            <a:pPr>
              <a:buFont typeface="Wingdings" pitchFamily="2" charset="2"/>
              <a:buChar char="Ø"/>
            </a:pPr>
            <a:endParaRPr lang="ru-RU" dirty="0" smtClean="0"/>
          </a:p>
          <a:p>
            <a:pPr>
              <a:buFont typeface="Wingdings" pitchFamily="2" charset="2"/>
              <a:buChar char="Ø"/>
            </a:pPr>
            <a:r>
              <a:rPr lang="ru-RU" dirty="0" smtClean="0"/>
              <a:t> </a:t>
            </a:r>
          </a:p>
          <a:p>
            <a:pPr>
              <a:buFont typeface="Wingdings" pitchFamily="2" charset="2"/>
              <a:buChar char="Ø"/>
            </a:pPr>
            <a:r>
              <a:rPr lang="ru-RU" dirty="0" smtClean="0"/>
              <a:t> </a:t>
            </a:r>
          </a:p>
          <a:p>
            <a:pPr>
              <a:buFont typeface="Wingdings" pitchFamily="2" charset="2"/>
              <a:buChar char="Ø"/>
            </a:pPr>
            <a:r>
              <a:rPr lang="ru-RU" dirty="0" smtClean="0"/>
              <a:t> </a:t>
            </a:r>
          </a:p>
          <a:p>
            <a:pPr>
              <a:buFont typeface="Wingdings" pitchFamily="2" charset="2"/>
              <a:buChar char="Ø"/>
            </a:pPr>
            <a:r>
              <a:rPr lang="ru-RU" dirty="0" smtClean="0"/>
              <a:t> </a:t>
            </a:r>
          </a:p>
          <a:p>
            <a:pPr>
              <a:buFont typeface="Wingdings" pitchFamily="2" charset="2"/>
              <a:buChar char="Ø"/>
            </a:pPr>
            <a:r>
              <a:rPr lang="ru-RU" dirty="0" smtClean="0"/>
              <a:t> </a:t>
            </a:r>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fontScale="90000"/>
          </a:bodyPr>
          <a:lstStyle/>
          <a:p>
            <a:r>
              <a:rPr lang="ru-RU" dirty="0" smtClean="0">
                <a:solidFill>
                  <a:srgbClr val="C00000"/>
                </a:solidFill>
              </a:rPr>
              <a:t>Виды юридической ответственности</a:t>
            </a:r>
            <a:endParaRPr lang="ru-RU" dirty="0">
              <a:solidFill>
                <a:srgbClr val="C00000"/>
              </a:solidFill>
            </a:endParaRPr>
          </a:p>
        </p:txBody>
      </p:sp>
      <p:sp>
        <p:nvSpPr>
          <p:cNvPr id="3" name="Содержимое 2"/>
          <p:cNvSpPr>
            <a:spLocks noGrp="1"/>
          </p:cNvSpPr>
          <p:nvPr>
            <p:ph idx="1"/>
          </p:nvPr>
        </p:nvSpPr>
        <p:spPr/>
        <p:style>
          <a:lnRef idx="1">
            <a:schemeClr val="accent6"/>
          </a:lnRef>
          <a:fillRef idx="3">
            <a:schemeClr val="accent6"/>
          </a:fillRef>
          <a:effectRef idx="2">
            <a:schemeClr val="accent6"/>
          </a:effectRef>
          <a:fontRef idx="minor">
            <a:schemeClr val="lt1"/>
          </a:fontRef>
        </p:style>
        <p:txBody>
          <a:bodyPr>
            <a:normAutofit/>
          </a:bodyPr>
          <a:lstStyle/>
          <a:p>
            <a:pPr>
              <a:buFont typeface="Wingdings" pitchFamily="2" charset="2"/>
              <a:buChar char="Ø"/>
            </a:pPr>
            <a:r>
              <a:rPr lang="ru-RU" sz="3600" dirty="0" smtClean="0">
                <a:solidFill>
                  <a:srgbClr val="002060"/>
                </a:solidFill>
              </a:rPr>
              <a:t>Уголовная </a:t>
            </a:r>
          </a:p>
          <a:p>
            <a:pPr>
              <a:buFont typeface="Wingdings" pitchFamily="2" charset="2"/>
              <a:buChar char="Ø"/>
            </a:pPr>
            <a:r>
              <a:rPr lang="ru-RU" sz="3600" dirty="0" smtClean="0">
                <a:solidFill>
                  <a:srgbClr val="002060"/>
                </a:solidFill>
              </a:rPr>
              <a:t>Гражданско-правовая</a:t>
            </a:r>
          </a:p>
          <a:p>
            <a:pPr>
              <a:buFont typeface="Wingdings" pitchFamily="2" charset="2"/>
              <a:buChar char="Ø"/>
            </a:pPr>
            <a:r>
              <a:rPr lang="ru-RU" sz="3600" dirty="0" smtClean="0">
                <a:solidFill>
                  <a:srgbClr val="002060"/>
                </a:solidFill>
              </a:rPr>
              <a:t>Административная</a:t>
            </a:r>
          </a:p>
          <a:p>
            <a:pPr>
              <a:buFont typeface="Wingdings" pitchFamily="2" charset="2"/>
              <a:buChar char="Ø"/>
            </a:pPr>
            <a:r>
              <a:rPr lang="ru-RU" sz="3600" dirty="0" smtClean="0">
                <a:solidFill>
                  <a:srgbClr val="002060"/>
                </a:solidFill>
              </a:rPr>
              <a:t>Дисциплинарная</a:t>
            </a:r>
          </a:p>
          <a:p>
            <a:pPr>
              <a:buFont typeface="Wingdings" pitchFamily="2" charset="2"/>
              <a:buChar char="Ø"/>
            </a:pPr>
            <a:r>
              <a:rPr lang="ru-RU" sz="3600" dirty="0" smtClean="0">
                <a:solidFill>
                  <a:srgbClr val="002060"/>
                </a:solidFill>
              </a:rPr>
              <a:t>Материальная</a:t>
            </a:r>
            <a:endParaRPr lang="ru-RU" sz="3600" dirty="0">
              <a:solidFill>
                <a:srgbClr val="002060"/>
              </a:solidFill>
            </a:endParaRPr>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fontScale="90000"/>
          </a:bodyPr>
          <a:lstStyle/>
          <a:p>
            <a:r>
              <a:rPr lang="ru-RU" dirty="0" smtClean="0">
                <a:solidFill>
                  <a:srgbClr val="FF0000"/>
                </a:solidFill>
              </a:rPr>
              <a:t>Признаки юридической ответственности</a:t>
            </a:r>
            <a:endParaRPr lang="ru-RU" dirty="0">
              <a:solidFill>
                <a:srgbClr val="FF0000"/>
              </a:solidFill>
            </a:endParaRPr>
          </a:p>
        </p:txBody>
      </p:sp>
      <p:sp>
        <p:nvSpPr>
          <p:cNvPr id="3" name="Текст 2"/>
          <p:cNvSpPr>
            <a:spLocks noGrp="1"/>
          </p:cNvSpPr>
          <p:nvPr>
            <p:ph type="body" idx="1"/>
          </p:nvPr>
        </p:nvSpPr>
        <p:spPr/>
        <p:txBody>
          <a:bodyPr/>
          <a:lstStyle/>
          <a:p>
            <a:r>
              <a:rPr lang="ru-RU" dirty="0" smtClean="0"/>
              <a:t>  </a:t>
            </a:r>
            <a:endParaRPr lang="ru-RU" dirty="0"/>
          </a:p>
        </p:txBody>
      </p:sp>
      <p:sp>
        <p:nvSpPr>
          <p:cNvPr id="4" name="Содержимое 3"/>
          <p:cNvSpPr>
            <a:spLocks noGrp="1"/>
          </p:cNvSpPr>
          <p:nvPr>
            <p:ph sz="half" idx="2"/>
          </p:nvPr>
        </p:nvSpPr>
        <p:spPr/>
        <p:txBody>
          <a:bodyPr/>
          <a:lstStyle/>
          <a:p>
            <a:pPr>
              <a:buNone/>
            </a:pPr>
            <a:r>
              <a:rPr lang="ru-RU" dirty="0" smtClean="0"/>
              <a:t> </a:t>
            </a:r>
            <a:endParaRPr lang="ru-RU" dirty="0"/>
          </a:p>
        </p:txBody>
      </p:sp>
      <p:sp>
        <p:nvSpPr>
          <p:cNvPr id="5" name="Текст 4"/>
          <p:cNvSpPr>
            <a:spLocks noGrp="1"/>
          </p:cNvSpPr>
          <p:nvPr>
            <p:ph type="body" sz="quarter" idx="3"/>
          </p:nvPr>
        </p:nvSpPr>
        <p:spPr/>
        <p:txBody>
          <a:bodyPr/>
          <a:lstStyle/>
          <a:p>
            <a:r>
              <a:rPr lang="ru-RU" dirty="0" smtClean="0"/>
              <a:t> </a:t>
            </a:r>
            <a:endParaRPr lang="ru-RU" dirty="0"/>
          </a:p>
        </p:txBody>
      </p:sp>
      <p:sp>
        <p:nvSpPr>
          <p:cNvPr id="6" name="Содержимое 5"/>
          <p:cNvSpPr>
            <a:spLocks noGrp="1"/>
          </p:cNvSpPr>
          <p:nvPr>
            <p:ph sz="quarter" idx="4"/>
          </p:nvPr>
        </p:nvSpPr>
        <p:spPr/>
        <p:txBody>
          <a:bodyPr/>
          <a:lstStyle/>
          <a:p>
            <a:pPr>
              <a:buNone/>
            </a:pPr>
            <a:r>
              <a:rPr lang="ru-RU" dirty="0" smtClean="0"/>
              <a:t> </a:t>
            </a:r>
            <a:endParaRPr lang="ru-RU" dirty="0"/>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fontScale="90000"/>
          </a:bodyPr>
          <a:lstStyle/>
          <a:p>
            <a:r>
              <a:rPr lang="ru-RU" dirty="0" smtClean="0">
                <a:solidFill>
                  <a:srgbClr val="C00000"/>
                </a:solidFill>
              </a:rPr>
              <a:t>Признаки юридической ответственности</a:t>
            </a:r>
            <a:endParaRPr lang="ru-RU" dirty="0">
              <a:solidFill>
                <a:srgbClr val="C00000"/>
              </a:solidFill>
            </a:endParaRPr>
          </a:p>
        </p:txBody>
      </p:sp>
      <p:sp>
        <p:nvSpPr>
          <p:cNvPr id="3" name="Содержимое 2"/>
          <p:cNvSpPr>
            <a:spLocks noGrp="1"/>
          </p:cNvSpPr>
          <p:nvPr>
            <p:ph sz="half" idx="1"/>
          </p:nvPr>
        </p:nvSpPr>
        <p:spPr>
          <a:xfrm>
            <a:off x="500034" y="1500174"/>
            <a:ext cx="4000528" cy="4643470"/>
          </a:xfrm>
        </p:spPr>
        <p:style>
          <a:lnRef idx="1">
            <a:schemeClr val="accent6"/>
          </a:lnRef>
          <a:fillRef idx="3">
            <a:schemeClr val="accent6"/>
          </a:fillRef>
          <a:effectRef idx="2">
            <a:schemeClr val="accent6"/>
          </a:effectRef>
          <a:fontRef idx="minor">
            <a:schemeClr val="lt1"/>
          </a:fontRef>
        </p:style>
        <p:txBody>
          <a:bodyPr/>
          <a:lstStyle/>
          <a:p>
            <a:r>
              <a:rPr lang="ru-RU" dirty="0" smtClean="0">
                <a:solidFill>
                  <a:srgbClr val="002060"/>
                </a:solidFill>
              </a:rPr>
              <a:t>Наступает после совершения правонарушения </a:t>
            </a:r>
          </a:p>
          <a:p>
            <a:endParaRPr lang="ru-RU" dirty="0">
              <a:solidFill>
                <a:srgbClr val="002060"/>
              </a:solidFill>
            </a:endParaRPr>
          </a:p>
          <a:p>
            <a:r>
              <a:rPr lang="ru-RU" dirty="0" smtClean="0">
                <a:solidFill>
                  <a:srgbClr val="002060"/>
                </a:solidFill>
              </a:rPr>
              <a:t> Связана с государственным принуждением </a:t>
            </a:r>
            <a:endParaRPr lang="ru-RU" dirty="0">
              <a:solidFill>
                <a:srgbClr val="002060"/>
              </a:solidFill>
            </a:endParaRPr>
          </a:p>
        </p:txBody>
      </p:sp>
      <p:sp>
        <p:nvSpPr>
          <p:cNvPr id="4" name="Содержимое 3"/>
          <p:cNvSpPr>
            <a:spLocks noGrp="1"/>
          </p:cNvSpPr>
          <p:nvPr>
            <p:ph sz="half" idx="2"/>
          </p:nvPr>
        </p:nvSpPr>
        <p:spPr>
          <a:xfrm>
            <a:off x="4643438" y="1500174"/>
            <a:ext cx="4043362" cy="4625989"/>
          </a:xfrm>
        </p:spPr>
        <p:style>
          <a:lnRef idx="1">
            <a:schemeClr val="accent6"/>
          </a:lnRef>
          <a:fillRef idx="3">
            <a:schemeClr val="accent6"/>
          </a:fillRef>
          <a:effectRef idx="2">
            <a:schemeClr val="accent6"/>
          </a:effectRef>
          <a:fontRef idx="minor">
            <a:schemeClr val="lt1"/>
          </a:fontRef>
        </p:style>
        <p:txBody>
          <a:bodyPr/>
          <a:lstStyle/>
          <a:p>
            <a:r>
              <a:rPr lang="ru-RU" dirty="0" smtClean="0">
                <a:solidFill>
                  <a:srgbClr val="002060"/>
                </a:solidFill>
              </a:rPr>
              <a:t>Имеет негативные последствия</a:t>
            </a:r>
          </a:p>
          <a:p>
            <a:endParaRPr lang="ru-RU" dirty="0">
              <a:solidFill>
                <a:srgbClr val="002060"/>
              </a:solidFill>
            </a:endParaRPr>
          </a:p>
          <a:p>
            <a:endParaRPr lang="ru-RU" dirty="0" smtClean="0">
              <a:solidFill>
                <a:srgbClr val="002060"/>
              </a:solidFill>
            </a:endParaRPr>
          </a:p>
          <a:p>
            <a:r>
              <a:rPr lang="ru-RU" dirty="0" smtClean="0">
                <a:solidFill>
                  <a:srgbClr val="002060"/>
                </a:solidFill>
              </a:rPr>
              <a:t>Реализуется в процессе правовой деятельности </a:t>
            </a:r>
            <a:endParaRPr lang="ru-RU" dirty="0">
              <a:solidFill>
                <a:srgbClr val="002060"/>
              </a:solidFill>
            </a:endParaRPr>
          </a:p>
          <a:p>
            <a:endParaRPr lang="ru-RU" dirty="0"/>
          </a:p>
        </p:txBody>
      </p:sp>
    </p:spTree>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409</TotalTime>
  <Words>955</Words>
  <Application>Microsoft Office PowerPoint</Application>
  <PresentationFormat>Экран (4:3)</PresentationFormat>
  <Paragraphs>177</Paragraphs>
  <Slides>32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32</vt:i4>
      </vt:variant>
    </vt:vector>
  </HeadingPairs>
  <TitlesOfParts>
    <vt:vector size="33" baseType="lpstr">
      <vt:lpstr>Тема Office</vt:lpstr>
      <vt:lpstr> Величайшее поощрение преступления- безнаказанность                                                                                      Цицерон  </vt:lpstr>
      <vt:lpstr>Юридическая ответственность</vt:lpstr>
      <vt:lpstr>Юридическая ответственность</vt:lpstr>
      <vt:lpstr>Принципы юридической ответственности</vt:lpstr>
      <vt:lpstr>Принципы юридической ответственности</vt:lpstr>
      <vt:lpstr>Виды юридической ответственности</vt:lpstr>
      <vt:lpstr>Виды юридической ответственности</vt:lpstr>
      <vt:lpstr>Признаки юридической ответственности</vt:lpstr>
      <vt:lpstr>Признаки юридической ответственности</vt:lpstr>
      <vt:lpstr>Проверь себя Какие правонарушения совершили приведенные лица?</vt:lpstr>
      <vt:lpstr>Из предложенных ситуаций выбери те, за которые наступает уголовная ответственность</vt:lpstr>
      <vt:lpstr>Что может быть причиной наступления уголовной ответственности?</vt:lpstr>
      <vt:lpstr>Причины наступления уголовной ответственности</vt:lpstr>
      <vt:lpstr> Какая из причин наступления уголовной ответственности описана?</vt:lpstr>
      <vt:lpstr>Терминологический словарь   составьте два предложения с данными понятиями</vt:lpstr>
      <vt:lpstr>Тренинг «Детектор лжи»   </vt:lpstr>
      <vt:lpstr>       1. Переходишь ли ты дорогу на красный свет? 2. Вернешь ли ты деньги кассиру, если он сдал тебе лишние деньги? 3. Всегда ли вовремя ты возвращаешь долги? 4. Сдашь ли ты найденную вещь в бюро находок? 5. Можешь ли ты обидеть слабого человека? 6. Случалось ли тебе сквернословить? 7. Возникало ли у тебя желание опрокинуть урну на улице, в парке? 8. Рисовал ли ты когда-либо на стене дома и т. д. 9. Приходилось ли тебе отбирать деньги у младших? </vt:lpstr>
      <vt:lpstr>Ролевая игра   «Мнение специалиста» Судья- Абаскулиев Руслан Прокурор- Рамазанов Гайдар Адвокат-Мамедов Эльгар Следователь- Шахбазов Михрали Юрист-Магомедов Тайиб </vt:lpstr>
      <vt:lpstr>Рабочий лист №1 юрист</vt:lpstr>
      <vt:lpstr>Рабочий лист №2 следователь</vt:lpstr>
      <vt:lpstr>Рабочий лист №3 прокурор Виды преступлений </vt:lpstr>
      <vt:lpstr>Рабочий лист №4 адвокат</vt:lpstr>
      <vt:lpstr>Рабочий лист №5 судья</vt:lpstr>
      <vt:lpstr>Преступление-</vt:lpstr>
      <vt:lpstr>Состав преступления</vt:lpstr>
      <vt:lpstr>Состав преступления</vt:lpstr>
      <vt:lpstr>Виды преступлений</vt:lpstr>
      <vt:lpstr>Мульти-криминалистика</vt:lpstr>
      <vt:lpstr>Преступления против собственности</vt:lpstr>
      <vt:lpstr>Преступления против личности</vt:lpstr>
      <vt:lpstr>Домашнее задание</vt:lpstr>
      <vt:lpstr>Из кошелька мудреца</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Юридическая ответственность</dc:title>
  <dc:creator>UserXP</dc:creator>
  <cp:lastModifiedBy>User</cp:lastModifiedBy>
  <cp:revision>45</cp:revision>
  <dcterms:created xsi:type="dcterms:W3CDTF">2011-01-28T07:35:01Z</dcterms:created>
  <dcterms:modified xsi:type="dcterms:W3CDTF">2011-03-10T22:27:03Z</dcterms:modified>
</cp:coreProperties>
</file>