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горь" initials="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9FE3"/>
    <a:srgbClr val="B6AFD3"/>
    <a:srgbClr val="C2B2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1FDD-6CB2-45DA-82E2-B48145E492C4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41AD7-0BDE-4E93-9706-365C6E4DB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41AD7-0BDE-4E93-9706-365C6E4DB65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F5E81B-F49A-49AB-8BCD-5EE4B3C5BE81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E6EFE-86E9-4D16-A4C1-44530FCFD36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53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Конституционный статус личности</a:t>
            </a:r>
            <a:endParaRPr lang="ru-RU" sz="6600" cap="all" dirty="0">
              <a:ln w="0"/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9" name="Содержимое 8" descr="760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2643182"/>
            <a:ext cx="4667272" cy="3500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14298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 ТАКЖЕ</a:t>
            </a:r>
            <a:endParaRPr lang="ru-RU" sz="3600" dirty="0"/>
          </a:p>
        </p:txBody>
      </p:sp>
      <p:pic>
        <p:nvPicPr>
          <p:cNvPr id="5" name="Рисунок 4" descr="196886-y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928802"/>
            <a:ext cx="3333752" cy="32147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5143512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Органы </a:t>
            </a:r>
            <a:r>
              <a:rPr lang="ru-RU" sz="3200" dirty="0" smtClean="0"/>
              <a:t>субъектов</a:t>
            </a:r>
            <a:endParaRPr lang="ru-RU" sz="3200" dirty="0" smtClean="0"/>
          </a:p>
          <a:p>
            <a:r>
              <a:rPr lang="ru-RU" sz="3200" dirty="0" smtClean="0"/>
              <a:t>Федерации</a:t>
            </a:r>
            <a:endParaRPr lang="ru-RU" sz="3200" dirty="0"/>
          </a:p>
        </p:txBody>
      </p:sp>
      <p:pic>
        <p:nvPicPr>
          <p:cNvPr id="7" name="Рисунок 6" descr="1250928194_3d-humans-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785926"/>
            <a:ext cx="3548066" cy="26432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57752" y="5072074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Органы местного</a:t>
            </a:r>
          </a:p>
          <a:p>
            <a:r>
              <a:rPr lang="ru-RU" sz="3200" dirty="0" smtClean="0"/>
              <a:t>самоуправления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termar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500306"/>
            <a:ext cx="5167338" cy="4004889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928670"/>
            <a:ext cx="8329642" cy="1204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Современная Россия является </a:t>
            </a:r>
            <a:br>
              <a:rPr lang="ru-RU" dirty="0" smtClean="0"/>
            </a:br>
            <a:r>
              <a:rPr lang="ru-RU" dirty="0" smtClean="0"/>
              <a:t>частью мирового сообщества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477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85720" y="1285860"/>
            <a:ext cx="3071834" cy="3714776"/>
          </a:xfrm>
        </p:spPr>
      </p:pic>
      <p:pic>
        <p:nvPicPr>
          <p:cNvPr id="12" name="Содержимое 11" descr="dddddd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43636" y="1285860"/>
            <a:ext cx="3000364" cy="3214710"/>
          </a:xfrm>
        </p:spPr>
      </p:pic>
      <p:pic>
        <p:nvPicPr>
          <p:cNvPr id="13" name="Рисунок 12" descr="stock-photo--d-puppet-building-the-house-ov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40" y="2643182"/>
            <a:ext cx="3000396" cy="28628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85720" y="4929198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Семейное право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578645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Гражданское право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500826" y="4429132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Трудовое право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857232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ПРАВА  ЧЕЛОВЕКА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Права выражают свободу </a:t>
            </a:r>
            <a:br>
              <a:rPr lang="ru-RU" dirty="0" smtClean="0"/>
            </a:br>
            <a:r>
              <a:rPr lang="ru-RU" dirty="0" smtClean="0"/>
              <a:t>каждой личности</a:t>
            </a:r>
            <a:endParaRPr lang="ru-RU" dirty="0"/>
          </a:p>
        </p:txBody>
      </p:sp>
      <p:pic>
        <p:nvPicPr>
          <p:cNvPr id="4" name="Содержимое 3" descr="plastilinovie-tantsi-80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143248"/>
            <a:ext cx="4714876" cy="3524493"/>
          </a:xfrm>
        </p:spPr>
      </p:pic>
      <p:pic>
        <p:nvPicPr>
          <p:cNvPr id="5" name="Рисунок 4" descr="3d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714488"/>
            <a:ext cx="3840512" cy="3840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Государство и Гражданин</a:t>
            </a:r>
            <a:br>
              <a:rPr lang="ru-RU" dirty="0" smtClean="0"/>
            </a:br>
            <a:r>
              <a:rPr lang="ru-RU" dirty="0" smtClean="0"/>
              <a:t>имеют права по отношению</a:t>
            </a:r>
            <a:br>
              <a:rPr lang="ru-RU" dirty="0" smtClean="0"/>
            </a:br>
            <a:r>
              <a:rPr lang="ru-RU" dirty="0" smtClean="0"/>
              <a:t>друг к другу </a:t>
            </a:r>
            <a:endParaRPr lang="ru-RU" dirty="0"/>
          </a:p>
        </p:txBody>
      </p:sp>
      <p:pic>
        <p:nvPicPr>
          <p:cNvPr id="4" name="Содержимое 3" descr="400_F_458425_NRKiohaTU17Ekzj7MOun2HJqjT8E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9609" y="2857495"/>
            <a:ext cx="4514093" cy="4000505"/>
          </a:xfrm>
        </p:spPr>
      </p:pic>
      <p:sp>
        <p:nvSpPr>
          <p:cNvPr id="5" name="TextBox 4"/>
          <p:cNvSpPr txBox="1"/>
          <p:nvPr/>
        </p:nvSpPr>
        <p:spPr>
          <a:xfrm>
            <a:off x="1500166" y="3143248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Государство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364331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Гражданин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Самостоятельное осуществление</a:t>
            </a:r>
            <a:br>
              <a:rPr lang="ru-RU" dirty="0" smtClean="0"/>
            </a:br>
            <a:r>
              <a:rPr lang="ru-RU" dirty="0" smtClean="0"/>
              <a:t>прав и обязанностей с 18 лет</a:t>
            </a:r>
            <a:endParaRPr lang="ru-RU" dirty="0"/>
          </a:p>
        </p:txBody>
      </p:sp>
      <p:pic>
        <p:nvPicPr>
          <p:cNvPr id="4" name="Содержимое 3" descr="f_4aa8fa8aee8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299467"/>
            <a:ext cx="5214974" cy="4558533"/>
          </a:xfrm>
        </p:spPr>
      </p:pic>
      <p:sp>
        <p:nvSpPr>
          <p:cNvPr id="6" name="TextBox 5"/>
          <p:cNvSpPr txBox="1"/>
          <p:nvPr/>
        </p:nvSpPr>
        <p:spPr>
          <a:xfrm>
            <a:off x="2786050" y="3214686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«18 лет»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Обязанности каждого </a:t>
            </a:r>
            <a:br>
              <a:rPr lang="ru-RU" dirty="0" smtClean="0"/>
            </a:br>
            <a:r>
              <a:rPr lang="ru-RU" dirty="0" smtClean="0"/>
              <a:t>Гражданина перед</a:t>
            </a:r>
            <a:br>
              <a:rPr lang="ru-RU" dirty="0" smtClean="0"/>
            </a:br>
            <a:r>
              <a:rPr lang="ru-RU" dirty="0" smtClean="0"/>
              <a:t>Государством</a:t>
            </a:r>
            <a:endParaRPr lang="ru-RU" dirty="0"/>
          </a:p>
        </p:txBody>
      </p:sp>
      <p:pic>
        <p:nvPicPr>
          <p:cNvPr id="4" name="Содержимое 3" descr="196445-ya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714620"/>
            <a:ext cx="3571868" cy="3531611"/>
          </a:xfrm>
        </p:spPr>
      </p:pic>
      <p:pic>
        <p:nvPicPr>
          <p:cNvPr id="5" name="Рисунок 4" descr="shutterstock_23332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214422"/>
            <a:ext cx="3437594" cy="2428892"/>
          </a:xfrm>
          <a:prstGeom prst="rect">
            <a:avLst/>
          </a:prstGeom>
        </p:spPr>
      </p:pic>
      <p:pic>
        <p:nvPicPr>
          <p:cNvPr id="6" name="Рисунок 5" descr="196439-ya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714752"/>
            <a:ext cx="3071834" cy="2728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57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Гарантии по реализации </a:t>
            </a:r>
            <a:br>
              <a:rPr lang="ru-RU" dirty="0" smtClean="0"/>
            </a:br>
            <a:r>
              <a:rPr lang="ru-RU" dirty="0" smtClean="0"/>
              <a:t>основных прав и свобод согласно </a:t>
            </a:r>
            <a:br>
              <a:rPr lang="ru-RU" dirty="0" smtClean="0"/>
            </a:br>
            <a:r>
              <a:rPr lang="ru-RU" dirty="0" smtClean="0"/>
              <a:t>ст.45 Конституции Р.Ф возлагаются на Государство и всю систему государственных органов</a:t>
            </a:r>
            <a:endParaRPr lang="ru-RU" dirty="0"/>
          </a:p>
        </p:txBody>
      </p:sp>
      <p:pic>
        <p:nvPicPr>
          <p:cNvPr id="4" name="Рисунок 3" descr="199396-y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714752"/>
            <a:ext cx="5024462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Защищают права и свободы личности </a:t>
            </a:r>
            <a:endParaRPr lang="ru-RU" dirty="0"/>
          </a:p>
        </p:txBody>
      </p:sp>
      <p:pic>
        <p:nvPicPr>
          <p:cNvPr id="4" name="Содержимое 3" descr="072e8bbc70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5"/>
            <a:ext cx="2214578" cy="3214709"/>
          </a:xfrm>
        </p:spPr>
      </p:pic>
      <p:sp>
        <p:nvSpPr>
          <p:cNvPr id="5" name="TextBox 4"/>
          <p:cNvSpPr txBox="1"/>
          <p:nvPr/>
        </p:nvSpPr>
        <p:spPr>
          <a:xfrm>
            <a:off x="214282" y="5429264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Президент</a:t>
            </a:r>
            <a:endParaRPr lang="ru-RU" sz="3200" dirty="0"/>
          </a:p>
        </p:txBody>
      </p:sp>
      <p:pic>
        <p:nvPicPr>
          <p:cNvPr id="6" name="Рисунок 5" descr="903930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571876"/>
            <a:ext cx="3048000" cy="25717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00364" y="2714620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Федеральное</a:t>
            </a:r>
          </a:p>
          <a:p>
            <a:r>
              <a:rPr lang="ru-RU" sz="3200" dirty="0" smtClean="0"/>
              <a:t>Собрание</a:t>
            </a:r>
            <a:endParaRPr lang="ru-RU" sz="3200" dirty="0"/>
          </a:p>
        </p:txBody>
      </p:sp>
      <p:pic>
        <p:nvPicPr>
          <p:cNvPr id="9" name="Рисунок 8" descr="1266338103_vo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6498" y="1857364"/>
            <a:ext cx="2837502" cy="2360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57884" y="4429132"/>
            <a:ext cx="3000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Правительство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51</Words>
  <Application>Microsoft Office PowerPoint</Application>
  <PresentationFormat>Экран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Конституционный статус личности</vt:lpstr>
      <vt:lpstr>Современная Россия является  частью мирового сообщества</vt:lpstr>
      <vt:lpstr>Слайд 3</vt:lpstr>
      <vt:lpstr>Права выражают свободу  каждой личности</vt:lpstr>
      <vt:lpstr>Государство и Гражданин имеют права по отношению друг к другу </vt:lpstr>
      <vt:lpstr>Самостоятельное осуществление прав и обязанностей с 18 лет</vt:lpstr>
      <vt:lpstr>Обязанности каждого  Гражданина перед Государством</vt:lpstr>
      <vt:lpstr>Гарантии по реализации  основных прав и свобод согласно  ст.45 Конституции Р.Ф возлагаются на Государство и всю систему государственных органов</vt:lpstr>
      <vt:lpstr>Защищают права и свободы личности 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лдплл</dc:title>
  <dc:creator>Игорь</dc:creator>
  <cp:lastModifiedBy>Admin</cp:lastModifiedBy>
  <cp:revision>17</cp:revision>
  <dcterms:created xsi:type="dcterms:W3CDTF">2002-02-19T20:41:09Z</dcterms:created>
  <dcterms:modified xsi:type="dcterms:W3CDTF">2011-04-25T00:21:48Z</dcterms:modified>
</cp:coreProperties>
</file>