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9" r:id="rId2"/>
    <p:sldId id="257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5944" autoAdjust="0"/>
  </p:normalViewPr>
  <p:slideViewPr>
    <p:cSldViewPr>
      <p:cViewPr varScale="1">
        <p:scale>
          <a:sx n="62" d="100"/>
          <a:sy n="62" d="100"/>
        </p:scale>
        <p:origin x="-8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57166"/>
            <a:ext cx="8145371" cy="304698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Конвенция о</a:t>
            </a:r>
          </a:p>
          <a:p>
            <a:pPr algn="ctr"/>
            <a:r>
              <a:rPr lang="ru-RU" sz="9600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правах ребенка</a:t>
            </a:r>
            <a:endParaRPr lang="ru-RU" sz="9600" dirty="0">
              <a:solidFill>
                <a:schemeClr val="accent6">
                  <a:lumMod val="2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286256"/>
            <a:ext cx="8143932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 i="1" dirty="0" smtClean="0">
                <a:solidFill>
                  <a:srgbClr val="99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Принята 20 ноября 1989 года ООН (Организацией Объединенных Наций)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85728"/>
            <a:ext cx="8001056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Конвенция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1" y="2143116"/>
            <a:ext cx="8715437" cy="44012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международное соглашение, как правило, по  какому – то специальному вопросу, имеющее обязательную силу для тех государств, которые к нему присоединились (подписали, ратифицировали).</a:t>
            </a:r>
            <a:endParaRPr lang="ru-RU" sz="40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8572560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Права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2071678"/>
            <a:ext cx="8715436" cy="44935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200" b="1" dirty="0" smtClean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 на жизнь.</a:t>
            </a:r>
          </a:p>
          <a:p>
            <a:pPr>
              <a:tabLst>
                <a:tab pos="457200" algn="l"/>
              </a:tabLst>
            </a:pPr>
            <a:r>
              <a:rPr lang="ru-RU" sz="2200" b="1" dirty="0" smtClean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 на имя при рождении.</a:t>
            </a:r>
          </a:p>
          <a:p>
            <a:pPr>
              <a:tabLst>
                <a:tab pos="457200" algn="l"/>
              </a:tabLst>
            </a:pPr>
            <a:r>
              <a:rPr lang="ru-RU" sz="2200" b="1" dirty="0" smtClean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 на медицинскую помощь.</a:t>
            </a:r>
          </a:p>
          <a:p>
            <a:pPr>
              <a:tabLst>
                <a:tab pos="457200" algn="l"/>
              </a:tabLst>
            </a:pPr>
            <a:r>
              <a:rPr lang="ru-RU" sz="2200" b="1" dirty="0" smtClean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 на образование.</a:t>
            </a:r>
          </a:p>
          <a:p>
            <a:pPr>
              <a:tabLst>
                <a:tab pos="457200" algn="l"/>
              </a:tabLst>
            </a:pPr>
            <a:r>
              <a:rPr lang="ru-RU" sz="2200" b="1" dirty="0" smtClean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 на отдых и досуг.</a:t>
            </a:r>
          </a:p>
          <a:p>
            <a:pPr>
              <a:tabLst>
                <a:tab pos="457200" algn="l"/>
              </a:tabLst>
            </a:pPr>
            <a:r>
              <a:rPr lang="ru-RU" sz="2200" b="1" dirty="0" smtClean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 на индивидуальность.</a:t>
            </a:r>
          </a:p>
          <a:p>
            <a:pPr>
              <a:tabLst>
                <a:tab pos="457200" algn="l"/>
              </a:tabLst>
            </a:pPr>
            <a:r>
              <a:rPr lang="ru-RU" sz="2200" b="1" dirty="0" smtClean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ru-RU" sz="2200" b="1" dirty="0" smtClean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свободно выражать свои взгляды.</a:t>
            </a:r>
          </a:p>
          <a:p>
            <a:pPr>
              <a:tabLst>
                <a:tab pos="457200" algn="l"/>
              </a:tabLst>
            </a:pPr>
            <a:r>
              <a:rPr lang="ru-RU" sz="2200" b="1" dirty="0" smtClean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 на специальную охрану и защиту.</a:t>
            </a:r>
          </a:p>
          <a:p>
            <a:pPr marL="182563" indent="-182563">
              <a:tabLst>
                <a:tab pos="457200" algn="l"/>
              </a:tabLst>
            </a:pPr>
            <a:r>
              <a:rPr lang="ru-RU" sz="2200" b="1" dirty="0" smtClean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ru-RU" sz="2200" b="1" dirty="0" smtClean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всестороннее развитие и </a:t>
            </a:r>
            <a:r>
              <a:rPr lang="ru-RU" sz="2200" b="1" dirty="0" smtClean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уважение человеческого достоинства</a:t>
            </a:r>
            <a:r>
              <a:rPr lang="ru-RU" sz="2200" b="1" dirty="0" smtClean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tabLst>
                <a:tab pos="457200" algn="l"/>
              </a:tabLst>
            </a:pPr>
            <a:r>
              <a:rPr lang="ru-RU" sz="2200" b="1" dirty="0" smtClean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 на защиту своих </a:t>
            </a:r>
            <a:r>
              <a:rPr lang="ru-RU" sz="2200" b="1" dirty="0" smtClean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 и </a:t>
            </a:r>
            <a:r>
              <a:rPr lang="ru-RU" sz="2200" b="1" dirty="0" smtClean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законных интересов родителями.</a:t>
            </a:r>
          </a:p>
          <a:p>
            <a:pPr>
              <a:tabLst>
                <a:tab pos="457200" algn="l"/>
              </a:tabLst>
            </a:pPr>
            <a:r>
              <a:rPr lang="ru-RU" sz="2200" b="1" dirty="0" smtClean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 на личную жизнь, семейную </a:t>
            </a:r>
            <a:r>
              <a:rPr lang="ru-RU" sz="2200" b="1" dirty="0" smtClean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жизнь.</a:t>
            </a:r>
          </a:p>
          <a:p>
            <a:pPr>
              <a:tabLst>
                <a:tab pos="457200" algn="l"/>
              </a:tabLst>
            </a:pPr>
            <a:r>
              <a:rPr lang="ru-RU" sz="2200" b="1" dirty="0" smtClean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 на неприкосновенность </a:t>
            </a:r>
            <a:r>
              <a:rPr lang="ru-RU" sz="2200" b="1" dirty="0" smtClean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жилища, тайну переписки</a:t>
            </a:r>
            <a:endParaRPr lang="ru-RU" sz="22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2622193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2214554"/>
          <a:ext cx="7286680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</a:tblGrid>
              <a:tr h="311264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1126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22128" y="2571744"/>
          <a:ext cx="255033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</a:tblGrid>
              <a:tr h="311264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86318" y="3686856"/>
          <a:ext cx="692234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</a:tblGrid>
              <a:tr h="31126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13482" y="4772940"/>
          <a:ext cx="400767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</a:tblGrid>
              <a:tr h="31126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486916" y="6235540"/>
          <a:ext cx="291467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  <a:gridCol w="364334"/>
              </a:tblGrid>
              <a:tr h="311264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194152" y="2200040"/>
          <a:ext cx="364334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334"/>
              </a:tblGrid>
              <a:tr h="311264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65188" y="2217432"/>
          <a:ext cx="364334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334"/>
              </a:tblGrid>
              <a:tr h="311264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3112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57554" y="214290"/>
            <a:ext cx="5572164" cy="15696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 С </a:t>
            </a: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лет, в свободное от </a:t>
            </a: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учебы время и </a:t>
            </a: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согласия родителей, подросток имеет право </a:t>
            </a: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не </a:t>
            </a: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4 часов в день.  </a:t>
            </a:r>
            <a:endParaRPr lang="ru-RU" sz="2400" b="1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7554" y="216266"/>
            <a:ext cx="5572164" cy="15696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5) С какого возраста наступает уголовная ответственность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особо тяжкие преступления? </a:t>
            </a:r>
          </a:p>
          <a:p>
            <a:endParaRPr lang="ru-RU" sz="2400" b="1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7554" y="214290"/>
            <a:ext cx="5572164" cy="15696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 С </a:t>
            </a: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17 лет для каждого юноши добавляется обязанность 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встать на </a:t>
            </a: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учет.</a:t>
            </a:r>
          </a:p>
          <a:p>
            <a:endParaRPr lang="ru-RU" sz="2400" b="1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7554" y="216266"/>
            <a:ext cx="5572164" cy="15696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получить среднее образование, сколько классов должен закончить каждый</a:t>
            </a: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b="1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7554" y="214290"/>
            <a:ext cx="5572164" cy="15696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согласия родителей подросток с 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лет может </a:t>
            </a: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заниматься … деятельностью.</a:t>
            </a:r>
          </a:p>
          <a:p>
            <a:endParaRPr lang="ru-RU" sz="2400" b="1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7554" y="216266"/>
            <a:ext cx="5572164" cy="15696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По </a:t>
            </a: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конвенции им является лицо </a:t>
            </a: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достигшее </a:t>
            </a: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18 –летнего возраста</a:t>
            </a: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/>
            <a:endParaRPr lang="ru-RU" sz="2400" b="1" dirty="0" smtClean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b="1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500042"/>
            <a:ext cx="2571767" cy="169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214282" y="5715016"/>
            <a:ext cx="6357125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мог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 пожаловаться, что нарушено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его право на неприкосновенность жилища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786322"/>
            <a:ext cx="635798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сказке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нарушено право на личную неприкосновенность, жизнь и свободу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12500" r="12499"/>
          <a:stretch>
            <a:fillRect/>
          </a:stretch>
        </p:blipFill>
        <p:spPr bwMode="auto">
          <a:xfrm>
            <a:off x="6715140" y="3357562"/>
            <a:ext cx="1982403" cy="264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LeftFacing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214282" y="3857628"/>
            <a:ext cx="635798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акие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литературные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герои воспользовались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правом на свободу мирных собраний?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t="19354" b="16129"/>
          <a:stretch>
            <a:fillRect/>
          </a:stretch>
        </p:blipFill>
        <p:spPr bwMode="auto">
          <a:xfrm>
            <a:off x="357158" y="857232"/>
            <a:ext cx="295273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LeftFacing"/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214282" y="2928934"/>
            <a:ext cx="635798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 нарушено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 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том, что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каждый человек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должен быть защищен законом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85728"/>
            <a:ext cx="2143140" cy="236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214290"/>
            <a:ext cx="3709798" cy="11079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  <a:sp3d extrusionH="57150">
              <a:bevelT w="69850" h="38100" prst="cross"/>
            </a:sp3d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643050"/>
            <a:ext cx="8286808" cy="35394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Шестнадцатилетний подросток 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пришел устраиваться 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работу. С ним составляют трудовой договор, назначают день выхода на работу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Вопрос: 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ли 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 несовершеннолетний 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трудоустроиться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571472" y="5715016"/>
            <a:ext cx="1214446" cy="857256"/>
          </a:xfrm>
          <a:prstGeom prst="stripedRightArrow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34" y="1643050"/>
            <a:ext cx="8286808" cy="35394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улице шестнадцатилетние парни пристают к прохожим, нарушают общественный порядок и спокойствие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32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Вопрос: 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вы оцениваете данные действия и можно ли этих подростков наказать?</a:t>
            </a:r>
            <a:endParaRPr lang="ru-RU" sz="32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643050"/>
            <a:ext cx="8286808" cy="35394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Несколько школьников залезли в гараж, но ничего не взяв и не сделав, ушли. Кто-то их видел и рассказал об этом в милиции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Вопрос: Будут ли ребята наказаны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32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3" y="150791"/>
            <a:ext cx="4429156" cy="655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285992"/>
            <a:ext cx="8612038" cy="1323439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работу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258</TotalTime>
  <Words>431</Words>
  <PresentationFormat>Экран (4:3)</PresentationFormat>
  <Paragraphs>111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RODION</cp:lastModifiedBy>
  <cp:revision>27</cp:revision>
  <dcterms:modified xsi:type="dcterms:W3CDTF">2010-12-06T17:18:08Z</dcterms:modified>
</cp:coreProperties>
</file>