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67" r:id="rId7"/>
    <p:sldId id="274" r:id="rId8"/>
    <p:sldId id="264" r:id="rId9"/>
    <p:sldId id="269" r:id="rId10"/>
    <p:sldId id="271" r:id="rId11"/>
    <p:sldId id="273" r:id="rId12"/>
    <p:sldId id="265" r:id="rId13"/>
    <p:sldId id="268" r:id="rId14"/>
    <p:sldId id="266" r:id="rId15"/>
    <p:sldId id="270" r:id="rId16"/>
    <p:sldId id="260" r:id="rId17"/>
    <p:sldId id="25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423"/>
    <a:srgbClr val="03495C"/>
    <a:srgbClr val="0B5395"/>
    <a:srgbClr val="177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FAF-5AD3-4B1A-9EF8-94DEA5F8F84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721E-52C5-4510-9DA7-60BB02D72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FAF-5AD3-4B1A-9EF8-94DEA5F8F84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721E-52C5-4510-9DA7-60BB02D72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FAF-5AD3-4B1A-9EF8-94DEA5F8F84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721E-52C5-4510-9DA7-60BB02D72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FAF-5AD3-4B1A-9EF8-94DEA5F8F84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721E-52C5-4510-9DA7-60BB02D72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FAF-5AD3-4B1A-9EF8-94DEA5F8F84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721E-52C5-4510-9DA7-60BB02D72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FAF-5AD3-4B1A-9EF8-94DEA5F8F84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721E-52C5-4510-9DA7-60BB02D72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FAF-5AD3-4B1A-9EF8-94DEA5F8F84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721E-52C5-4510-9DA7-60BB02D72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FAF-5AD3-4B1A-9EF8-94DEA5F8F84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721E-52C5-4510-9DA7-60BB02D72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FAF-5AD3-4B1A-9EF8-94DEA5F8F84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721E-52C5-4510-9DA7-60BB02D72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FAF-5AD3-4B1A-9EF8-94DEA5F8F84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C721E-52C5-4510-9DA7-60BB02D723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7FAF-5AD3-4B1A-9EF8-94DEA5F8F84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DC721E-52C5-4510-9DA7-60BB02D723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727FAF-5AD3-4B1A-9EF8-94DEA5F8F84D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DC721E-52C5-4510-9DA7-60BB02D723E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4.xml"/><Relationship Id="rId7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8.xml"/><Relationship Id="rId10" Type="http://schemas.openxmlformats.org/officeDocument/2006/relationships/slide" Target="slide16.xml"/><Relationship Id="rId4" Type="http://schemas.openxmlformats.org/officeDocument/2006/relationships/slide" Target="slide5.xml"/><Relationship Id="rId9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7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slide" Target="slide9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http://pribajkal.ru/CHS/ch_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788024" y="4437112"/>
            <a:ext cx="4355976" cy="1944216"/>
          </a:xfrm>
          <a:prstGeom prst="rect">
            <a:avLst/>
          </a:prstGeom>
          <a:solidFill>
            <a:schemeClr val="bg2">
              <a:lumMod val="75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4221088"/>
            <a:ext cx="4246240" cy="14401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Чрезвычайные ситуации</a:t>
            </a:r>
            <a:endParaRPr lang="ru-RU" sz="4400" dirty="0">
              <a:ln w="12700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1656" y="5589240"/>
            <a:ext cx="5182344" cy="118554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1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Учебник для учащихся 5-8 классов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Составитель: Прокопова Н.В.</a:t>
            </a:r>
            <a:endParaRPr lang="ru-RU" sz="1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401080" cy="621508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Авария -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это опасное техногенное происшествие, создающее на объекте угрозу жизни и здоровью людей и приводящее к разрушению зданий, сооружений, оборудования и транспортных средств, нарушению производственного или транспортного процесса, а также к нанесению ущерба окружающей природной среде. 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Классификация производственных аварий по их тяжести и масштабности. 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Происшествия - мелкие аварии с незначительным ущербом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Аварии с большим ущербом называют - крупными авариями 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	 Катастрофа - крупномасштабные аварии, повлекшие за собой     многочисленные человеческие жертвы, значитель­ный материальный ущерб и другие тяжелые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последствия</a:t>
            </a:r>
          </a:p>
          <a:p>
            <a:pPr algn="just"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Статистические данные </a:t>
            </a:r>
          </a:p>
          <a:p>
            <a:pPr algn="just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Более 72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человек в России проживает в зонах, где может возникнуть непосредственная угроза жизни и здоровью при авариях на потенциально опасных объектах </a:t>
            </a:r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4214810" y="6215082"/>
            <a:ext cx="431478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ашивка 5">
            <a:hlinkClick r:id="rId3" action="ppaction://hlinksldjump"/>
          </p:cNvPr>
          <p:cNvSpPr/>
          <p:nvPr/>
        </p:nvSpPr>
        <p:spPr>
          <a:xfrm>
            <a:off x="4643438" y="6215082"/>
            <a:ext cx="285752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справка 6">
            <a:hlinkClick r:id="rId4" action="ppaction://hlinksldjump" highlightClick="1"/>
          </p:cNvPr>
          <p:cNvSpPr/>
          <p:nvPr/>
        </p:nvSpPr>
        <p:spPr>
          <a:xfrm>
            <a:off x="8429652" y="14285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71480"/>
            <a:ext cx="8825012" cy="5753120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ЧС по масштабу распространения и тяжести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последствий</a:t>
            </a:r>
          </a:p>
          <a:p>
            <a:pPr marL="0" indent="0" algn="just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Локальная (объектовая) .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ЧС, в которых поражающие факторы и воздействие источника ЧС не выходят за пределы производственного участка или объекта и могут быть ликвидированы собственными силами и средствами.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Местная.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 местным ЧС относят такие, в которых поражающие факторы и воздействие источника ЧС не выходят за пределы населенного пункта, города (района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Территориальная.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 территориальным ЧС относятся такие, в которых поражающие факторы и воздействие источника ЧС не выходят за пределы субъекта Российской Федерации (республики, края области, автономного образования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Региональная.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 региональным ЧС относят такие, в которых поражающие факторы и воздействие источника ЧС охватывают территорию двух-трех субъектов Российской Федерации.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Федеральная.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 федеральным ЧС относят такие, в которых поражающие факторы и воздействие источника ЧС выходят за пределы четырех и более субъек­тов Российской Федерации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Глобальная.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Существует также понятие — глобальная ЧС, в которой поражающие факторы и воздействие чрезвычайной ситуации выходят за пределы государства.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4214810" y="6093296"/>
            <a:ext cx="431478" cy="4789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ашивка 4">
            <a:hlinkClick r:id="rId3" action="ppaction://hlinksldjump"/>
          </p:cNvPr>
          <p:cNvSpPr/>
          <p:nvPr/>
        </p:nvSpPr>
        <p:spPr>
          <a:xfrm rot="10800000">
            <a:off x="3851920" y="6093296"/>
            <a:ext cx="366880" cy="4635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rId4" action="ppaction://hlinksldjump" highlightClick="1"/>
          </p:cNvPr>
          <p:cNvSpPr/>
          <p:nvPr/>
        </p:nvSpPr>
        <p:spPr>
          <a:xfrm>
            <a:off x="8429652" y="14285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ашивка 8">
            <a:hlinkClick r:id="rId5" action="ppaction://hlinksldjump"/>
          </p:cNvPr>
          <p:cNvSpPr/>
          <p:nvPr/>
        </p:nvSpPr>
        <p:spPr>
          <a:xfrm>
            <a:off x="4646288" y="6093296"/>
            <a:ext cx="362890" cy="478976"/>
          </a:xfrm>
          <a:prstGeom prst="chevron">
            <a:avLst>
              <a:gd name="adj" fmla="val 572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4. Чрезвычайные ситуаций социального характера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888119"/>
            <a:ext cx="4714908" cy="4389120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Чрезвычайные ситуации социального характера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наступают вследствие ведения военных действий, при террористических актах, при эпидемиях.</a:t>
            </a:r>
          </a:p>
          <a:p>
            <a:pPr marL="0" lvl="0" indent="0" algn="just">
              <a:spcBef>
                <a:spcPts val="0"/>
              </a:spcBef>
            </a:pPr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ru-RU" sz="2000" b="1" u="sng" dirty="0" smtClean="0"/>
          </a:p>
          <a:p>
            <a:pPr marL="0" indent="0"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Опасные ситуации социального характера.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Они связаны с нарушениями людьми правил общественной безопасности и общественного порядка. Эти ситуации зачастую носят криминальный характер.</a:t>
            </a:r>
          </a:p>
          <a:p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4211960" y="6215082"/>
            <a:ext cx="431478" cy="3822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ашивка 4">
            <a:hlinkClick r:id="rId3" action="ppaction://hlinksldjump"/>
          </p:cNvPr>
          <p:cNvSpPr/>
          <p:nvPr/>
        </p:nvSpPr>
        <p:spPr>
          <a:xfrm>
            <a:off x="4617185" y="6215082"/>
            <a:ext cx="360040" cy="38227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справка 6">
            <a:hlinkClick r:id="rId4" action="ppaction://hlinksldjump" highlightClick="1"/>
          </p:cNvPr>
          <p:cNvSpPr/>
          <p:nvPr/>
        </p:nvSpPr>
        <p:spPr>
          <a:xfrm>
            <a:off x="8460432" y="11663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http://bokesha.files.wordpress.com/2010/04/entehakatamnaldawlaaaa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276872"/>
            <a:ext cx="3733800" cy="248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92885"/>
            <a:ext cx="8115328" cy="71438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/>
            </a:r>
            <a:br>
              <a:rPr lang="ru-RU" sz="2800" b="1" dirty="0" smtClean="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</a:br>
            <a:r>
              <a:rPr lang="ru-RU" sz="2800" dirty="0" smtClean="0">
                <a:ln w="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4.1.ЧС социального характера классифицируются по следующим признакам:</a:t>
            </a:r>
            <a:endParaRPr lang="ru-RU" sz="2800" dirty="0">
              <a:ln w="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86346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причинам возникновения –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непреднамеренные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вызванные случайными обстоятельствами, не зависящими от действий конкретных людей или общественных сил (чаще всего связаны со стихийными бедствиями, неурожаями, эпидемиями и пр.), и преднамеренные,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спровоцированные действиями людей и общественными группировками (межнациональные и политические конфликты, войны и т. п.);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продолжительности действия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кратковременные (террористический акт, покушение, бандитский налет и т. д.) и долговременные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(инфляция, безработица, межэтнический конфликт, война и т. п.);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скорости распространения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взрывные, стремительные, быстро распространяющиеся (политические и военные конфликты) и умеренные, плавно распространяющиеся (предпосылки социальной революции или войны);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масштабам распространения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локальные, объектовые, местные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охватывающие небольшой населенный пункт, объект городского хозяйства, городской квартал, район (забастовки, демонстрации протеста, массовые беспорядки на объектах культуры, спорта и т. д.), и региональные, национальные, глобальные, распространяющиеся на огромные территории (экономические кризисы, межнациональные и военные конфликты, войны и т. д.);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возможности предотвращения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неизбежные (как правило, стихийные бедствия и эпидемии) и предотвращаемые (социально-политические и военные конфликты, крупномасштабные войны и пр.).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верх 3">
            <a:hlinkClick r:id="rId3" action="ppaction://hlinksldjump"/>
          </p:cNvPr>
          <p:cNvSpPr/>
          <p:nvPr/>
        </p:nvSpPr>
        <p:spPr>
          <a:xfrm>
            <a:off x="4214810" y="6215082"/>
            <a:ext cx="431478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ашивка 5">
            <a:hlinkClick r:id="rId4" action="ppaction://hlinksldjump"/>
          </p:cNvPr>
          <p:cNvSpPr/>
          <p:nvPr/>
        </p:nvSpPr>
        <p:spPr>
          <a:xfrm>
            <a:off x="4643438" y="6215082"/>
            <a:ext cx="360610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справка 6">
            <a:hlinkClick r:id="rId5" action="ppaction://hlinksldjump" highlightClick="1"/>
          </p:cNvPr>
          <p:cNvSpPr/>
          <p:nvPr/>
        </p:nvSpPr>
        <p:spPr>
          <a:xfrm>
            <a:off x="8429652" y="14285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надо знать?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снизить нежелательные последствия опасной и чрезвычайной ситуации, необходимо постоянно учиться   вести   себя безопасно, то есть предвидеть опасности, уметь их избегать, знать, как вести себя в опасной ситуации.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Для того чтобы научиться безопасному поведению, необходимо: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решать ситуационные задачи, продумывая свое поведение в различных условиях;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постоянно совершенствовать свои физические качества, занимаясь физической культурой и спортом, закаливанием организма;</a:t>
            </a:r>
          </a:p>
          <a:p>
            <a:pPr lvl="0"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постоянно воспитывать в себе волевые качества и уравновешенность, которые помогут сохранить спокойствие в сложной обстановке и найти рациональный путь выхода из нее.</a:t>
            </a:r>
          </a:p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Некоторые люди считают, что с ними никогда не случится ничего плохого, что все неприятности существуют не для них. До определенного времени так может и быть. Однако самые тяжелые последствия опасной ситуации постигают человека, который ее не ожидал и не был готов к грамотным действиям.</a:t>
            </a:r>
          </a:p>
          <a:p>
            <a:pPr lvl="0"/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4214810" y="6215082"/>
            <a:ext cx="431478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ашивка 5">
            <a:hlinkClick r:id="rId3" action="ppaction://hlinksldjump"/>
          </p:cNvPr>
          <p:cNvSpPr/>
          <p:nvPr/>
        </p:nvSpPr>
        <p:spPr>
          <a:xfrm rot="10800000">
            <a:off x="3929058" y="6215082"/>
            <a:ext cx="289742" cy="341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rId4" action="ppaction://hlinksldjump" highlightClick="1"/>
          </p:cNvPr>
          <p:cNvSpPr/>
          <p:nvPr/>
        </p:nvSpPr>
        <p:spPr>
          <a:xfrm>
            <a:off x="8460432" y="11663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ашивка 9">
            <a:hlinkClick r:id="rId5" action="ppaction://hlinksldjump"/>
          </p:cNvPr>
          <p:cNvSpPr/>
          <p:nvPr/>
        </p:nvSpPr>
        <p:spPr>
          <a:xfrm>
            <a:off x="4716016" y="6237312"/>
            <a:ext cx="288032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Помните!</a:t>
            </a:r>
            <a:endParaRPr lang="ru-RU" sz="4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Чтобы обеспечить себе благополучную жизнь и максимально использовать все блага жизни в городе, человек должен не только соблюдать ряд общепринятых правил поведения, но и целенаправленно готовиться к безопасному поведению в различных опасных и чрезвычайных ситуациях, владеть определенными знаниями, умениями и навыками в области безопасности жизнедеятельности.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справка 5">
            <a:hlinkClick r:id="rId2" action="ppaction://hlinksldjump" highlightClick="1"/>
          </p:cNvPr>
          <p:cNvSpPr/>
          <p:nvPr/>
        </p:nvSpPr>
        <p:spPr>
          <a:xfrm>
            <a:off x="8429652" y="14285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>
            <a:hlinkClick r:id="rId3" action="ppaction://hlinksldjump"/>
          </p:cNvPr>
          <p:cNvSpPr/>
          <p:nvPr/>
        </p:nvSpPr>
        <p:spPr>
          <a:xfrm>
            <a:off x="4214810" y="6215082"/>
            <a:ext cx="431478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ашивка 7">
            <a:hlinkClick r:id="" action="ppaction://hlinkshowjump?jump=lastslideviewed"/>
          </p:cNvPr>
          <p:cNvSpPr/>
          <p:nvPr/>
        </p:nvSpPr>
        <p:spPr>
          <a:xfrm rot="10800000">
            <a:off x="3929058" y="6215082"/>
            <a:ext cx="289742" cy="341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 со стрелкой вправо 9">
            <a:hlinkClick r:id="" action="ppaction://hlinkshowjump?jump=endshow"/>
          </p:cNvPr>
          <p:cNvSpPr/>
          <p:nvPr/>
        </p:nvSpPr>
        <p:spPr>
          <a:xfrm>
            <a:off x="8172400" y="6309320"/>
            <a:ext cx="720080" cy="432048"/>
          </a:xfrm>
          <a:prstGeom prst="right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Помощь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63688" y="1481328"/>
            <a:ext cx="6923112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Вызов помощи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Назад     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Вперед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Выход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Последний показанный слайд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Возврат к содержанию      </a:t>
            </a:r>
          </a:p>
        </p:txBody>
      </p:sp>
      <p:sp>
        <p:nvSpPr>
          <p:cNvPr id="4" name="Стрелка углом вверх 3">
            <a:hlinkClick r:id="" action="ppaction://hlinkshowjump?jump=lastslideviewed"/>
          </p:cNvPr>
          <p:cNvSpPr/>
          <p:nvPr/>
        </p:nvSpPr>
        <p:spPr>
          <a:xfrm>
            <a:off x="4860032" y="5877272"/>
            <a:ext cx="576064" cy="64807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справка 6">
            <a:hlinkClick r:id="" action="ppaction://noaction" highlightClick="1"/>
          </p:cNvPr>
          <p:cNvSpPr/>
          <p:nvPr/>
        </p:nvSpPr>
        <p:spPr>
          <a:xfrm>
            <a:off x="971600" y="155679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>
            <a:off x="1142976" y="3714752"/>
            <a:ext cx="432048" cy="21602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>
            <a:off x="1142976" y="4214818"/>
            <a:ext cx="360040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 со стрелкой вправо 10"/>
          <p:cNvSpPr/>
          <p:nvPr/>
        </p:nvSpPr>
        <p:spPr>
          <a:xfrm>
            <a:off x="1142976" y="3143248"/>
            <a:ext cx="360040" cy="288032"/>
          </a:xfrm>
          <a:prstGeom prst="right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ашивка 11"/>
          <p:cNvSpPr/>
          <p:nvPr/>
        </p:nvSpPr>
        <p:spPr>
          <a:xfrm>
            <a:off x="1142976" y="2571744"/>
            <a:ext cx="288032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>
            <a:hlinkClick r:id="rId2" action="ppaction://hlinksldjump"/>
          </p:cNvPr>
          <p:cNvSpPr/>
          <p:nvPr/>
        </p:nvSpPr>
        <p:spPr>
          <a:xfrm rot="10800000">
            <a:off x="1043608" y="2060848"/>
            <a:ext cx="288032" cy="3406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носка со стрелкой вправо 13">
            <a:hlinkClick r:id="" action="ppaction://hlinkshowjump?jump=endshow"/>
          </p:cNvPr>
          <p:cNvSpPr/>
          <p:nvPr/>
        </p:nvSpPr>
        <p:spPr>
          <a:xfrm>
            <a:off x="8172400" y="6309320"/>
            <a:ext cx="720080" cy="432048"/>
          </a:xfrm>
          <a:prstGeom prst="right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Библиография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Учебник«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Основы безопасности жизнедеятельности» для 5 класса А.Т. Смирнов, Б.О. Хренников. Просвещение, 2008 г.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http: //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www.school.edu.ru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Российский общеобразовательный портал;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http://manuals-online.kiev.ua/?p=5170</a:t>
            </a:r>
          </a:p>
          <a:p>
            <a:endParaRPr lang="ru-RU" dirty="0"/>
          </a:p>
        </p:txBody>
      </p:sp>
      <p:sp>
        <p:nvSpPr>
          <p:cNvPr id="5" name="Управляющая кнопка: справка 4">
            <a:hlinkClick r:id="rId2" action="ppaction://hlinksldjump" highlightClick="1"/>
          </p:cNvPr>
          <p:cNvSpPr/>
          <p:nvPr/>
        </p:nvSpPr>
        <p:spPr>
          <a:xfrm>
            <a:off x="8460432" y="11663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>
            <a:hlinkClick r:id="rId3" action="ppaction://hlinksldjump"/>
          </p:cNvPr>
          <p:cNvSpPr/>
          <p:nvPr/>
        </p:nvSpPr>
        <p:spPr>
          <a:xfrm>
            <a:off x="4214810" y="6143644"/>
            <a:ext cx="431478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ашивка 7">
            <a:hlinkClick r:id="rId4" action="ppaction://hlinksldjump"/>
          </p:cNvPr>
          <p:cNvSpPr/>
          <p:nvPr/>
        </p:nvSpPr>
        <p:spPr>
          <a:xfrm rot="10800000">
            <a:off x="3929058" y="6143644"/>
            <a:ext cx="289742" cy="41319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 со стрелкой вправо 8">
            <a:hlinkClick r:id="" action="ppaction://hlinkshowjump?jump=endshow"/>
          </p:cNvPr>
          <p:cNvSpPr/>
          <p:nvPr/>
        </p:nvSpPr>
        <p:spPr>
          <a:xfrm>
            <a:off x="8172400" y="6309320"/>
            <a:ext cx="720080" cy="432048"/>
          </a:xfrm>
          <a:prstGeom prst="right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0006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90703"/>
            <a:ext cx="8031266" cy="487659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Clr>
                <a:schemeClr val="accent1"/>
              </a:buClr>
              <a:buFont typeface="+mj-lt"/>
              <a:buAutoNum type="arabicPeriod"/>
            </a:pPr>
            <a:r>
              <a:rPr lang="ru-RU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hlinkClick r:id="rId3" action="ppaction://hlinksldjump"/>
              </a:rPr>
              <a:t>Чрезвычайные ситуации определения </a:t>
            </a:r>
          </a:p>
          <a:p>
            <a:pPr marL="457200" indent="-457200">
              <a:buClr>
                <a:srgbClr val="0B5395"/>
              </a:buClr>
              <a:buFont typeface="+mj-lt"/>
              <a:buAutoNum type="arabicPeriod"/>
            </a:pPr>
            <a:r>
              <a:rPr lang="ru-RU" sz="2200" dirty="0" smtClean="0">
                <a:ln w="0"/>
                <a:solidFill>
                  <a:schemeClr val="tx1"/>
                </a:solidFill>
                <a:latin typeface="Times New Roman" pitchFamily="18" charset="0"/>
                <a:hlinkClick r:id="rId4" action="ppaction://hlinksldjump"/>
              </a:rPr>
              <a:t>Чрезвычайные ситуации природного характера </a:t>
            </a:r>
            <a:endParaRPr lang="ru-RU" sz="2200" dirty="0" smtClean="0">
              <a:ln w="0"/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>
              <a:buClr>
                <a:srgbClr val="0B5395"/>
              </a:buClr>
              <a:buFont typeface="+mj-lt"/>
              <a:buAutoNum type="arabicPeriod" startAt="3"/>
            </a:pPr>
            <a:r>
              <a:rPr lang="ru-RU" sz="2200" dirty="0" smtClean="0">
                <a:ln w="0"/>
                <a:solidFill>
                  <a:schemeClr val="tx1"/>
                </a:solidFill>
                <a:latin typeface="Times New Roman" pitchFamily="18" charset="0"/>
                <a:hlinkClick r:id="rId5" action="ppaction://hlinksldjump"/>
              </a:rPr>
              <a:t>Чрезвычайные ситуации техногенного характера    </a:t>
            </a:r>
            <a:endParaRPr lang="ru-RU" sz="2200" dirty="0" smtClean="0">
              <a:ln w="0"/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>
              <a:buClr>
                <a:schemeClr val="accent1"/>
              </a:buClr>
              <a:buFont typeface="+mj-lt"/>
              <a:buAutoNum type="arabicPeriod" startAt="4"/>
            </a:pPr>
            <a:r>
              <a:rPr lang="ru-RU" sz="2200" dirty="0" smtClean="0">
                <a:ln w="0"/>
                <a:solidFill>
                  <a:schemeClr val="tx1"/>
                </a:solidFill>
                <a:latin typeface="Times New Roman" pitchFamily="18" charset="0"/>
                <a:hlinkClick r:id="rId6" action="ppaction://hlinksldjump"/>
              </a:rPr>
              <a:t>Чрезвычайные ситуации социального характера</a:t>
            </a:r>
            <a:endParaRPr lang="ru-RU" sz="2200" dirty="0" smtClean="0">
              <a:ln w="0"/>
              <a:solidFill>
                <a:schemeClr val="tx1"/>
              </a:solidFill>
              <a:latin typeface="Times New Roman" pitchFamily="18" charset="0"/>
            </a:endParaRPr>
          </a:p>
          <a:p>
            <a:pPr marL="457200" indent="-457200">
              <a:buClr>
                <a:schemeClr val="accent1"/>
              </a:buClr>
              <a:buFont typeface="+mj-lt"/>
              <a:buAutoNum type="arabicPeriod" startAt="5"/>
            </a:pPr>
            <a:r>
              <a:rPr lang="ru-RU" sz="2200" dirty="0" smtClean="0">
                <a:ln w="0"/>
                <a:solidFill>
                  <a:schemeClr val="tx1"/>
                </a:solidFill>
                <a:latin typeface="Times New Roman" pitchFamily="18" charset="0"/>
                <a:hlinkClick r:id="rId7" action="ppaction://hlinksldjump"/>
              </a:rPr>
              <a:t>Что надо знать?</a:t>
            </a:r>
            <a:endParaRPr lang="ru-RU" sz="2200" dirty="0">
              <a:ln w="0"/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" name="Выноска со стрелкой вправо 3">
            <a:hlinkClick r:id="" action="ppaction://hlinkshowjump?jump=endshow"/>
          </p:cNvPr>
          <p:cNvSpPr/>
          <p:nvPr/>
        </p:nvSpPr>
        <p:spPr>
          <a:xfrm>
            <a:off x="8172400" y="6309320"/>
            <a:ext cx="720080" cy="432048"/>
          </a:xfrm>
          <a:prstGeom prst="right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Багетная рамка 4">
            <a:hlinkClick r:id="rId8" action="ppaction://hlinksldjump"/>
          </p:cNvPr>
          <p:cNvSpPr/>
          <p:nvPr/>
        </p:nvSpPr>
        <p:spPr>
          <a:xfrm>
            <a:off x="357158" y="6072206"/>
            <a:ext cx="1656184" cy="64807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hlinkClick r:id="rId8" action="ppaction://hlinksldjump"/>
              </a:rPr>
              <a:t>О составителе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6" name="Багетная рамка 5">
            <a:hlinkClick r:id="rId9" action="ppaction://hlinksldjump"/>
          </p:cNvPr>
          <p:cNvSpPr/>
          <p:nvPr/>
        </p:nvSpPr>
        <p:spPr>
          <a:xfrm>
            <a:off x="2214546" y="6072206"/>
            <a:ext cx="1872208" cy="648072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accent1">
                    <a:lumMod val="75000"/>
                  </a:schemeClr>
                </a:solidFill>
              </a:rPr>
              <a:t>Библиография</a:t>
            </a:r>
            <a:endParaRPr lang="ru-RU" sz="1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Управляющая кнопка: справка 6">
            <a:hlinkClick r:id="rId10" action="ppaction://hlinksldjump" highlightClick="1"/>
          </p:cNvPr>
          <p:cNvSpPr/>
          <p:nvPr/>
        </p:nvSpPr>
        <p:spPr>
          <a:xfrm>
            <a:off x="8460432" y="11663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составителе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Прокопова Наталья Васильевна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курса заочной формы обучения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Специальности ПО БЖ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Нижневартовского Государственного Университета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ЕСТЕСТВЕННО-ГЕОГРАФИЧЕСКИЙ ФАКУЛЬТЕТ</a:t>
            </a:r>
          </a:p>
          <a:p>
            <a:endParaRPr lang="ru-RU" dirty="0"/>
          </a:p>
        </p:txBody>
      </p:sp>
      <p:sp>
        <p:nvSpPr>
          <p:cNvPr id="5" name="Управляющая кнопка: справка 4">
            <a:hlinkClick r:id="rId2" action="ppaction://hlinksldjump" highlightClick="1"/>
          </p:cNvPr>
          <p:cNvSpPr/>
          <p:nvPr/>
        </p:nvSpPr>
        <p:spPr>
          <a:xfrm>
            <a:off x="8460432" y="11663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4214810" y="6215082"/>
            <a:ext cx="431478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 rot="10800000">
            <a:off x="3929058" y="6215082"/>
            <a:ext cx="289742" cy="341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Нашивка 7">
            <a:hlinkClick r:id="rId4" action="ppaction://hlinksldjump"/>
          </p:cNvPr>
          <p:cNvSpPr/>
          <p:nvPr/>
        </p:nvSpPr>
        <p:spPr>
          <a:xfrm>
            <a:off x="4643438" y="6215082"/>
            <a:ext cx="285752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ыноска со стрелкой вправо 8">
            <a:hlinkClick r:id="" action="ppaction://hlinkshowjump?jump=endshow"/>
          </p:cNvPr>
          <p:cNvSpPr/>
          <p:nvPr/>
        </p:nvSpPr>
        <p:spPr>
          <a:xfrm>
            <a:off x="8172400" y="6309320"/>
            <a:ext cx="720080" cy="432048"/>
          </a:xfrm>
          <a:prstGeom prst="right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5295708" y="1340768"/>
            <a:ext cx="3707904" cy="4032448"/>
          </a:xfrm>
        </p:spPr>
        <p:txBody>
          <a:bodyPr anchor="t">
            <a:normAutofit fontScale="55000" lnSpcReduction="20000"/>
          </a:bodyPr>
          <a:lstStyle/>
          <a:p>
            <a:pPr marL="365125" indent="-7938" algn="just">
              <a:buNone/>
            </a:pPr>
            <a:endParaRPr lang="ru-RU" sz="2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-79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Чрезвычайная ситуация -  </a:t>
            </a:r>
            <a:br>
              <a:rPr lang="ru-RU" sz="4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это обстановка, сложившаяся в результате аварии или опасного природного явления, которые повлекли человеческие жертвы, нанесли ущерб здоровью людей или окружающей природной среде. </a:t>
            </a:r>
          </a:p>
          <a:p>
            <a:pPr marL="365125" indent="-7938">
              <a:buNone/>
            </a:pPr>
            <a:endParaRPr lang="ru-RU" dirty="0"/>
          </a:p>
        </p:txBody>
      </p:sp>
      <p:sp>
        <p:nvSpPr>
          <p:cNvPr id="4" name="Управляющая кнопка: справка 3">
            <a:hlinkClick r:id="rId2" action="ppaction://hlinksldjump" highlightClick="1"/>
          </p:cNvPr>
          <p:cNvSpPr/>
          <p:nvPr/>
        </p:nvSpPr>
        <p:spPr>
          <a:xfrm>
            <a:off x="8460432" y="11663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верх 8">
            <a:hlinkClick r:id="rId3" action="ppaction://hlinksldjump"/>
          </p:cNvPr>
          <p:cNvSpPr/>
          <p:nvPr/>
        </p:nvSpPr>
        <p:spPr>
          <a:xfrm>
            <a:off x="4214810" y="6215082"/>
            <a:ext cx="431478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Нашивка 11">
            <a:hlinkClick r:id="rId4" action="ppaction://hlinksldjump"/>
          </p:cNvPr>
          <p:cNvSpPr/>
          <p:nvPr/>
        </p:nvSpPr>
        <p:spPr>
          <a:xfrm>
            <a:off x="4716016" y="6237312"/>
            <a:ext cx="412624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http://www.obzh.ru/pre/images/ris_1-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57062" cy="6093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5039" y="465528"/>
            <a:ext cx="8229600" cy="1143000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Чрезвычайные ситуации природного характера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59832" y="1847088"/>
            <a:ext cx="5554960" cy="411004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Опасные ситуации природного характера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возникнуть из-за невнимательного отношения человека к особенностям природных условий в регионе его проживания, из-за нарушения правил поведения в природных условиях в различное время года.</a:t>
            </a:r>
          </a:p>
          <a:p>
            <a:endParaRPr lang="ru-RU" dirty="0"/>
          </a:p>
        </p:txBody>
      </p:sp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3997646" y="6286520"/>
            <a:ext cx="360040" cy="3822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справка 4">
            <a:hlinkClick r:id="rId3" action="ppaction://hlinksldjump" highlightClick="1"/>
          </p:cNvPr>
          <p:cNvSpPr/>
          <p:nvPr/>
        </p:nvSpPr>
        <p:spPr>
          <a:xfrm>
            <a:off x="8460432" y="11663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Нашивка 5">
            <a:hlinkClick r:id="rId4" action="ppaction://hlinksldjump"/>
          </p:cNvPr>
          <p:cNvSpPr/>
          <p:nvPr/>
        </p:nvSpPr>
        <p:spPr>
          <a:xfrm>
            <a:off x="4427984" y="6306777"/>
            <a:ext cx="443710" cy="341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125" y="1847088"/>
            <a:ext cx="2232248" cy="136112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125" y="4683270"/>
            <a:ext cx="2232248" cy="167418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125" y="3208214"/>
            <a:ext cx="2232248" cy="147505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4836" y="3284984"/>
            <a:ext cx="3128963" cy="252423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4" y="836716"/>
            <a:ext cx="3113685" cy="244826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42862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2.1. Природные факторы: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5040560" cy="4320480"/>
          </a:xfrm>
        </p:spPr>
        <p:txBody>
          <a:bodyPr>
            <a:noAutofit/>
          </a:bodyPr>
          <a:lstStyle/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метеорологические 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(температура, ветер, осадки или их отсутствие — засуха);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геофизические 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(бури, землетрясения, цунами, магнитные аномалии);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фауна 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(ядовитые и опасные животные, переносчики возбудителей болезни, пищевые ресурсы);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флора 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(ядовитые и лекарственные растения, пищевые ресурсы, состояние воздуха, </a:t>
            </a:r>
            <a:r>
              <a:rPr lang="ru-RU" sz="1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биоиндикация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экологически вредных агентов);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микрофлора 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воздуха, воды, почвы, животных, растений;</a:t>
            </a:r>
          </a:p>
          <a:p>
            <a:pPr marL="180975" indent="-180975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биологические компоненты объектов </a:t>
            </a:r>
            <a:r>
              <a:rPr lang="ru-RU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(токсины, белки, — продукты обмена веществ);</a:t>
            </a:r>
          </a:p>
        </p:txBody>
      </p:sp>
      <p:sp>
        <p:nvSpPr>
          <p:cNvPr id="8" name="Стрелка вверх 7">
            <a:hlinkClick r:id="rId4" action="ppaction://hlinksldjump"/>
          </p:cNvPr>
          <p:cNvSpPr/>
          <p:nvPr/>
        </p:nvSpPr>
        <p:spPr>
          <a:xfrm>
            <a:off x="4214810" y="6093296"/>
            <a:ext cx="431478" cy="47897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ашивка 8">
            <a:hlinkClick r:id="rId5" action="ppaction://hlinksldjump"/>
          </p:cNvPr>
          <p:cNvSpPr/>
          <p:nvPr/>
        </p:nvSpPr>
        <p:spPr>
          <a:xfrm rot="10800000">
            <a:off x="3929058" y="6093296"/>
            <a:ext cx="289742" cy="46354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справка 10">
            <a:hlinkClick r:id="rId6" action="ppaction://hlinksldjump" highlightClick="1"/>
          </p:cNvPr>
          <p:cNvSpPr/>
          <p:nvPr/>
        </p:nvSpPr>
        <p:spPr>
          <a:xfrm>
            <a:off x="8429652" y="14285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ашивка 9">
            <a:hlinkClick r:id="" action="ppaction://hlinkshowjump?jump=nextslide"/>
          </p:cNvPr>
          <p:cNvSpPr/>
          <p:nvPr/>
        </p:nvSpPr>
        <p:spPr>
          <a:xfrm>
            <a:off x="4717156" y="6093296"/>
            <a:ext cx="288032" cy="48040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4008" y="908720"/>
            <a:ext cx="4258816" cy="4968552"/>
          </a:xfrm>
        </p:spPr>
        <p:txBody>
          <a:bodyPr>
            <a:normAutofit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гидрографические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(наводнения, заболачивание, подтопление, способность подземных и поверхностных вод к самоочищению);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геологические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(состав пород, наличие радона, величина радиации, карст, полезные ископаемые, тектонические разломы);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почвенные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(микроэлементы, способность к самоочищению, пылеобразование, кислотно-щелочное равновесие, состав и структура почвы);</a:t>
            </a:r>
          </a:p>
          <a:p>
            <a:endParaRPr lang="ru-RU" dirty="0"/>
          </a:p>
        </p:txBody>
      </p:sp>
      <p:sp>
        <p:nvSpPr>
          <p:cNvPr id="9" name="Нашивка 8">
            <a:hlinkClick r:id="rId2" action="ppaction://hlinksldjump"/>
          </p:cNvPr>
          <p:cNvSpPr/>
          <p:nvPr/>
        </p:nvSpPr>
        <p:spPr>
          <a:xfrm rot="10800000">
            <a:off x="3563888" y="6165304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вверх 9">
            <a:hlinkClick r:id="rId3" action="ppaction://hlinksldjump"/>
          </p:cNvPr>
          <p:cNvSpPr/>
          <p:nvPr/>
        </p:nvSpPr>
        <p:spPr>
          <a:xfrm>
            <a:off x="4067944" y="6165304"/>
            <a:ext cx="484632" cy="4766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ашивка 1">
            <a:hlinkClick r:id="rId4" action="ppaction://hlinksldjump"/>
          </p:cNvPr>
          <p:cNvSpPr/>
          <p:nvPr/>
        </p:nvSpPr>
        <p:spPr>
          <a:xfrm>
            <a:off x="4644008" y="6165305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0" name="Picture 2" descr="http://www.hydro-state.ru/gallery/radionavigatsionnyi-otryad_56-2-4038401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20" y="1052736"/>
            <a:ext cx="4387035" cy="329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3. Чрезвычайные ситуации техногенного характера 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428992" y="1357298"/>
            <a:ext cx="5572164" cy="2071702"/>
          </a:xfrm>
        </p:spPr>
        <p:txBody>
          <a:bodyPr>
            <a:normAutofit fontScale="55000" lnSpcReduction="20000"/>
          </a:bodyPr>
          <a:lstStyle/>
          <a:p>
            <a:pPr marL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Чрезвычайные ситуации техногенного характера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могут быть вызваны промышленной аварией, взрывом, транспортной аварией, пожаром, гидродинамической аварией.</a:t>
            </a:r>
          </a:p>
          <a:p>
            <a:endParaRPr lang="ru-RU" dirty="0"/>
          </a:p>
        </p:txBody>
      </p:sp>
      <p:sp>
        <p:nvSpPr>
          <p:cNvPr id="7" name="Управляющая кнопка: справка 6">
            <a:hlinkClick r:id="rId2" action="ppaction://hlinksldjump" highlightClick="1"/>
          </p:cNvPr>
          <p:cNvSpPr/>
          <p:nvPr/>
        </p:nvSpPr>
        <p:spPr>
          <a:xfrm>
            <a:off x="8460432" y="11663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http://900igr.net/datai/obg/CHS-tekhnogennogo-kharaktera/0001-001-CHS-tekhnogennogo-kharakter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7" y="1268760"/>
            <a:ext cx="3146999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Стрелка вверх 10">
            <a:hlinkClick r:id="rId4" action="ppaction://hlinksldjump"/>
          </p:cNvPr>
          <p:cNvSpPr/>
          <p:nvPr/>
        </p:nvSpPr>
        <p:spPr>
          <a:xfrm>
            <a:off x="4214810" y="6215082"/>
            <a:ext cx="431478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ашивка 12">
            <a:hlinkClick r:id="rId5" action="ppaction://hlinksldjump"/>
          </p:cNvPr>
          <p:cNvSpPr/>
          <p:nvPr/>
        </p:nvSpPr>
        <p:spPr>
          <a:xfrm>
            <a:off x="4643438" y="6215082"/>
            <a:ext cx="285752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AutoShape 2" descr="Картинки по запросу картинки чст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картинки чстх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Картинки по запросу картинки чстх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902" y="4149080"/>
            <a:ext cx="3168352" cy="266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3.1. Классификация ЧС техногенного характера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&amp;Ocy;&amp;bcy;&amp;shchcy;&amp;acy;&amp;yacy; &amp;kcy;&amp;lcy;&amp;acy;&amp;scy;&amp;scy;&amp;icy;&amp;fcy;&amp;icy;&amp;kcy;&amp;acy;&amp;tscy;&amp;icy;&amp;yacy; &amp;chcy;&amp;rcy;&amp;iecy;&amp;zcy;&amp;vcy;&amp;ycy;&amp;chcy;&amp;acy;&amp;jcy;&amp;ncy;&amp;ycy;&amp;khcy; &amp;scy;&amp;icy;&amp;tcy;&amp;ucy;&amp;acy;&amp;tscy;&amp;icy;&amp;jcy; &amp;tcy;&amp;iecy;&amp;khcy;&amp;ncy;&amp;ocy;&amp;gcy;&amp;iecy;&amp;ncy;&amp;ncy;&amp;ocy;&amp;gcy;&amp;ocy; &amp;khcy;&amp;acy;&amp;rcy;&amp;acy;&amp;kcy;&amp;tcy;&amp;iecy;&amp;rcy;&amp;a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00174"/>
            <a:ext cx="60960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верх 4">
            <a:hlinkClick r:id="rId3" action="ppaction://hlinksldjump"/>
          </p:cNvPr>
          <p:cNvSpPr/>
          <p:nvPr/>
        </p:nvSpPr>
        <p:spPr>
          <a:xfrm>
            <a:off x="4214810" y="6215082"/>
            <a:ext cx="431478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ашивка 6">
            <a:hlinkClick r:id="rId4" action="ppaction://hlinksldjump"/>
          </p:cNvPr>
          <p:cNvSpPr/>
          <p:nvPr/>
        </p:nvSpPr>
        <p:spPr>
          <a:xfrm>
            <a:off x="4643438" y="6215082"/>
            <a:ext cx="285752" cy="35719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справка 7">
            <a:hlinkClick r:id="rId5" action="ppaction://hlinksldjump" highlightClick="1"/>
          </p:cNvPr>
          <p:cNvSpPr/>
          <p:nvPr/>
        </p:nvSpPr>
        <p:spPr>
          <a:xfrm>
            <a:off x="8429652" y="142852"/>
            <a:ext cx="574872" cy="43204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0B539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812</TotalTime>
  <Words>782</Words>
  <Application>Microsoft Office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Чрезвычайные ситуации</vt:lpstr>
      <vt:lpstr>Содержание</vt:lpstr>
      <vt:lpstr>О составителе</vt:lpstr>
      <vt:lpstr>Презентация PowerPoint</vt:lpstr>
      <vt:lpstr>Чрезвычайные ситуации природного характера</vt:lpstr>
      <vt:lpstr>2.1. Природные факторы:</vt:lpstr>
      <vt:lpstr>Презентация PowerPoint</vt:lpstr>
      <vt:lpstr>       3. Чрезвычайные ситуации техногенного характера  </vt:lpstr>
      <vt:lpstr>3.1. Классификация ЧС техногенного характера </vt:lpstr>
      <vt:lpstr>Презентация PowerPoint</vt:lpstr>
      <vt:lpstr>Презентация PowerPoint</vt:lpstr>
      <vt:lpstr>4. Чрезвычайные ситуаций социального характера</vt:lpstr>
      <vt:lpstr>          4.1.ЧС социального характера классифицируются по следующим признакам:</vt:lpstr>
      <vt:lpstr>Что надо знать?</vt:lpstr>
      <vt:lpstr>Помните!</vt:lpstr>
      <vt:lpstr>Помощь</vt:lpstr>
      <vt:lpstr>Библиография</vt:lpstr>
    </vt:vector>
  </TitlesOfParts>
  <Company>NGGU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Чрезвычайные ситуации</dc:title>
  <dc:creator>student</dc:creator>
  <cp:lastModifiedBy>вика</cp:lastModifiedBy>
  <cp:revision>88</cp:revision>
  <dcterms:created xsi:type="dcterms:W3CDTF">2012-11-26T09:49:15Z</dcterms:created>
  <dcterms:modified xsi:type="dcterms:W3CDTF">2015-02-12T07:00:48Z</dcterms:modified>
</cp:coreProperties>
</file>