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70" r:id="rId12"/>
    <p:sldId id="267" r:id="rId13"/>
    <p:sldId id="269" r:id="rId14"/>
    <p:sldId id="271" r:id="rId15"/>
    <p:sldId id="272" r:id="rId16"/>
    <p:sldId id="273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5" autoAdjust="0"/>
    <p:restoredTop sz="94660"/>
  </p:normalViewPr>
  <p:slideViewPr>
    <p:cSldViewPr>
      <p:cViewPr varScale="1">
        <p:scale>
          <a:sx n="125" d="100"/>
          <a:sy n="125" d="100"/>
        </p:scale>
        <p:origin x="96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6F9E8-9212-4DF1-BDE9-B637A23A7EDB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D1E7F-6C6F-4776-94F2-6A4724C6A1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5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2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8.xml"/><Relationship Id="rId7" Type="http://schemas.openxmlformats.org/officeDocument/2006/relationships/slide" Target="slide4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12.xml"/><Relationship Id="rId4" Type="http://schemas.openxmlformats.org/officeDocument/2006/relationships/slide" Target="slide10.xml"/><Relationship Id="rId9" Type="http://schemas.openxmlformats.org/officeDocument/2006/relationships/hyperlink" Target="&#1090;&#1077;&#1089;&#1090;%20&#1087;&#1086;%20&#1080;&#1085;&#1092;&#1086;&#1088;&#1084;&#1072;&#1090;&#1080;&#1082;&#1080;%20&#1042;&#1088;&#1072;&#1073;&#1080;&#1081;%20&#1069;.&#1042;.xls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file:///\\yandex.ru\clck\jsredir%3ffrom=yandex.ru;yandsearch;web;;&amp;text=&amp;etext=455.u2MNKx1BzetBEsK7uelSNyvC7M-wCKKIMc06b3AgKxyUSRLBUkZylcGQ-llqPbHy6eGGRl-2IesRGxXoCcrJGwU_U0r0rvpLeK84ihUk685xFhDtFMVlHpUckrV3P5MGuyotvP83jI6H7ydBn1LdvQ.fee4fe55b2080c8c9681f1366de347cee39dd9f4&amp;uuid=&amp;state=AiuY0DBWFJ4ePaEse6rgeKdnI0e4oXuRYo0IEhrXr7wt19SiAlQ79qNpplvk7L__9dWLDE4VtoN2uRIc3nZIAprffGspZWXpFxlnVMPXvwkBM5-Zh3WHW45Dtj-i_3oT1FebtbskAwRDWMrpR-i-cdXtQioeiOHq7lka2bpRzUL38PUwNu2giHXctM78ODJyPO5lF7KTvGGkphEHfZomToNzH79X0WsENrifUcB6el8cwleH0gog_CQroary8Tkipn35V9iT2wOcfPW82L6IS7rq9uL9uymjjU_6vK5qBK-t-w80_u6L-20VLJG4IKb2EEq-ul-CTkQ8_3fH_iI05A9_ahEt6Yj4OauGJQZ9I2R8RtdEvMNToxXla5oIdvB1YyGZCRqihd0&amp;data=UlNrNmk5WktYejR0eWJFYk1LdmtxZ3Flck1JWTZPalkxcGxNTFRFMzB4TzRlNkxnRGhqQXBuVHJYd1J6cTdYSmJ1cUtuVkhPY3JHTkhoSU9hZE9Sd283MjhmcVVwU3ZucUpycWdhVllNbFN0R3l4TkdqSlR5aDRNTmJaMDlnaXk&amp;b64e=2&amp;sign=2499bef918236d9b39d56115890da881&amp;keyno=0&amp;l10n=ru&amp;cts=1411443019401&amp;mc=0" TargetMode="External"/><Relationship Id="rId13" Type="http://schemas.openxmlformats.org/officeDocument/2006/relationships/hyperlink" Target="file:///\\yandex.ru\clck\jsredir%3ffrom=yandex.ru;yandsearch;web;;&amp;text=&amp;etext=455.RoB6QGY4qyigUg4XM2UT0irZn6RiKFBcRAZkO4_BjMzoKIBPb3-6FbFoOreLIIpWGn5uWqGwTXIxIybdVMJGqZB6clhMlcI2ThvUVK7ouTO1kVd2CJqBtvSuRzYrhLHipysOZQurxXCqdjgt9nOzJA.e066e734a1e94f5a256705e272e5cefe15c916b8&amp;uuid=&amp;state=AiuY0DBWFJ4ePaEse6rgeKdnI0e4oXuRYo0IEhrXr7wuW4NtZ-NwkX8sBHxJldSQmm0qntOQa2t7FzrZCVJod7C1iQuTs0Q3tGjFUWSI_HqVJHNF-863_AmzfVjrE0ZTUMZH67TGMJILzlfiVt_rm3l5tyhRzrQMpuLbAb3JVKNZ3bdjPpQGe3TA5zDxVFX0bPqPL336WEUzJPaX5VZjZaqboImy7oX-4yTVX0eA0EDZje7jK06tVWHbkBdhYcyYsXq9HAi10zSuxto7IAIgIAff83zBk_77Zy1cqwS_sfF0hdfVPEuG56gI8VRuZWtzs96GWiSfJurXL9JXV_EGC7dsmWL2YORt_4dQiprNf1iyHhsB30khDjpahjubWTF4U7s8pQ04Mdo&amp;data=UlNrNmk5WktYejR0eWJFYk1LdmtxdGRjWnUwNGJ6TEg2OFRydmM4bFR6MmdVM2Q1YUVrdmVpSVgyM3RGSVktWmxVMGU1WE5XOXhvY3BxSU1aUU9tUDNKUlFZY0FLMlJzelpmRXdvTTA1VEZBc0thX1JWcGtza3l2RzNIcVA2OU1ISFBZWU02bzNoMA&amp;b64e=2&amp;sign=49434ec92d75c50bf18cd7dce6a305cd&amp;keyno=0&amp;l10n=ru&amp;cts=1411443048475&amp;mc=0" TargetMode="External"/><Relationship Id="rId18" Type="http://schemas.openxmlformats.org/officeDocument/2006/relationships/hyperlink" Target="http://www.sunhome.ru/foto" TargetMode="External"/><Relationship Id="rId3" Type="http://schemas.openxmlformats.org/officeDocument/2006/relationships/hyperlink" Target="file:///\\yandex.ru\clck\jsredir%3ffrom=yandex.ru;yandsearch;web;;&amp;text=&amp;etext=455.1uiaVSFa1_L_VRJ3-aslHRJVvR9v-woAssKGapzPptjllSAXt4f5jldxPigXJKdVyPYM72cifz6PPCcb2cq_4hEIQkst_mbS4nca-K1akg5yAFoDs8ZOvfLZ74-FZaUINjuOCymEvUKvvsHdY5JFcQ.6f41e903788e022fd1884cce5cf437a1b1366820&amp;uuid=&amp;state=AiuY0DBWFJ4ePaEse6rgeKdnI0e4oXuRYo0IEhrXr7w0L24O5Xv8RnUVwmxyeTliDoqUKrGrVaSE3E8GPe4C5R2iHM-d1VaAu0a6eo3P6CQQtYFoo2BKAfzlfvf_3mGqlayIM9auhOO8Bu9AIg9f148jpWyS_BMWvCK28-gqXKSlZmvzB8QvKGbHUpYCCyiQiM9Q8ezfkmEwC8nDL-Ed7NeTHmgbyeTRErUn23ItR6AuP4IKefQeNM-gYh0Npn5ohLDO3_HI7jLQwxJ1NJGalFjf5lMwizfBIdLB_Bz1bVyyIGOTgJ8rLd6M9WB7YZePnGNHvLFNk6P6lcx0T09nEfKBAED0LUrGKodY_anGhejKn5hdL1PiFCwpIWHaS6ir3K1VfDz4nd8&amp;data=UlNrNmk5WktYejR0eWJFYk1Ldmtxdm5iOVVpR3hIZ2d0OWc3a1dEenk2OTI5TGphM0hiYTY2aGVuMzJ5Q1dNVnhkOTBCSFlsNHIxNHNVQnBsb3pCelZ5dmtUcjVzNkZ1WGZXdUVQWGhjci1VR0hGTHFHd3MwUER1NzBfSm5ER2d2Y0RCb1FwcFhtYw&amp;b64e=2&amp;sign=b52ad30e9cd3eababbc7165201e871fb&amp;keyno=0&amp;l10n=ru&amp;cts=1411442930937&amp;mc=0" TargetMode="External"/><Relationship Id="rId21" Type="http://schemas.openxmlformats.org/officeDocument/2006/relationships/hyperlink" Target="file:///\\yandex.ru\clck\jsredir?from=yandex.ru;yandsearch;web;;&amp;text=&amp;etext=456.LGsMu6_M8OrVyp7XMh1F_5DJGXYNbYWjEvPvbHM05AcGZ7qhJNP5kaoigcqPgiT1jSX2qtbNDJ-7zRBp88BoxzynpQWupDknC4ryzOd5kKYrFlmjrwxRWmcibkchNbjU.2814cc60c563c08fa2c1a89c0914de7a6885436e&amp;uuid=&amp;state=AiuY0DBWFJ4ePaEse6rgeKdnI0e4oXuRYo0IEhrXr7xvsdyOxc0wFG76QRAU16jx6Lau4K5JrwfOUVEPrdsdDAFNF8BSwOmL2iQtQ-ifF9U5TzhenpFNyVRNFy3H59ghhMGZt0XGzRj1ttEUmne-vaea4Q-CKGjUnyPs2NhX3eDitsWn4aK_KK4jPYAAQFmjQCbv8AGjZYn21XV6aXcMxzlkqRRYaU2VBONDX9AuX1dwFtPi-XPuxjW78hRVfIjI3IkSQ1VriszDu--mwqDVrjm7cYQKn_ENGy7wGv-QBoED5rMPvBUNUc7LBh_nguBpfuQhd05cST50-ksmL_Kzwk8briWf30UHR9Glv1hOpZ2V-bNuAx0V9tzK8TxlwcJcKle0sJIHqhM&amp;data=UlNrNmk5WktYejR0eWJFYk1LdmtxcWNHS3loU2RWT1VSS0lYaVh6TjB2cTJGRTl1U2d0UndkeW5DUkdRWmliQXlPQkYtcDkyeHB1RnFKQ1V3ODhxdGZkRUVJaWwwQ0hSbXZZaExjYVBFRmJBUTZZb1ZoelZKZw&amp;b64e=2&amp;sign=badcc5ea88cfcd71f4505eb21e59051f&amp;keyno=0&amp;l10n=ru&amp;cts=1411443207444&amp;mc=0" TargetMode="External"/><Relationship Id="rId7" Type="http://schemas.openxmlformats.org/officeDocument/2006/relationships/hyperlink" Target="http://www.bibliotekar.ru/" TargetMode="External"/><Relationship Id="rId12" Type="http://schemas.openxmlformats.org/officeDocument/2006/relationships/hyperlink" Target="http://ostrana.ru/news" TargetMode="External"/><Relationship Id="rId17" Type="http://schemas.openxmlformats.org/officeDocument/2006/relationships/hyperlink" Target="http://www.sunhome.ru/" TargetMode="External"/><Relationship Id="rId2" Type="http://schemas.openxmlformats.org/officeDocument/2006/relationships/hyperlink" Target="http://mosmama.ru/" TargetMode="External"/><Relationship Id="rId16" Type="http://schemas.openxmlformats.org/officeDocument/2006/relationships/hyperlink" Target="file:///\\yandex.ru\clck\jsredir%3ffrom=yandex.ru;yandsearch;web;;&amp;text=&amp;etext=455.f8_tmkfMECOVVd1AUr9WbzoABXOPtzw38i602kbM6bEDm1IdFhwmrsi8jIOVJy4HbWNLkB9asdxASsiWaQpPmNBft9Uo10_SHkgPjmPF2ZQfda-QC3e0wKv5dsGGBNUi1GcyjV_JfBtZw3xjn3DQmQ.2a9114cc556b90ef23782dbed6b2b94ca8186adb&amp;uuid=&amp;state=AiuY0DBWFJ4ePaEse6rgeKdnI0e4oXuRYo0IEhrXr7xFz7azk5YTGReGmg56knCRhDCEKIJ46ecyMdow491cOXcUmACNUSwGEuQVwUMZknVnYU2cSQH5pIYq-EGcaXSGSXbOAHjpOQpKlefG_4mMt8dYpVfvbcUg0Pnk8vfqHeSHHrosFMcelsnLjQFchv8AnEgxtbTBqsUgnPKrTddWSgMQ70OhTYaij9uZ4It6UKWN6TC4Yr-TgMhP9VZt75LAFnvI2w0fed4lFJZEk7Zc5GsbbQ4l2wiFlNL2SLKlF3drwX48IwOhx6SMYpBkUwi8X9r99wD-WsscK9xNo4p-VncpCaeZyBg820FvlqAWQk6v4eS0r2lqzamoxixoB6WXmoQH_l2HMVg&amp;data=UlNrNmk5WktYejR0eWJFYk1LdmtxblUxaE4wMk1PNnRjR2wzZEpTMnUxQWFuY3ktLXB1WlBpVmNVRGc5VU1QU2VDbWs0cFBaM0djaml1MjY3WUZpTXB2cFhQRjNLeXoxT3ZMX0VTZTBtekRVaE5iMi1RdHVJellWT3BqUVFXMDk0LTZEeFJBNFEyQQ&amp;b64e=2&amp;sign=95a304c94b855c99f8d0366f2331b22a&amp;keyno=0&amp;l10n=ru&amp;cts=1411443075502&amp;mc=0" TargetMode="External"/><Relationship Id="rId20" Type="http://schemas.openxmlformats.org/officeDocument/2006/relationships/hyperlink" Target="http://malutka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\\yandex.ru\clck\jsredir%3ffrom=yandex.ru;yandsearch;web;;&amp;text=&amp;etext=455.UO7geVlDKC1B77zFB7Ii7VJUOh_s04N0AgfDT9vKhgdOuZnFe2I3lzNAeak6eybddVOTH59VNa2Xdv9ttwZ28dNyWxpd5xClnH1Im_fvhVqzcynK6ISiZMACXeZcupTVfB46Kg1f-QDBBge53gc6TA.0d4c484367c919a1a6bd334612a25f94db122152&amp;uuid=&amp;state=AiuY0DBWFJ4ePaEse6rgeKdnI0e4oXuRYo0IEhrXr7xElMJtilWySm_LvlXe2Q3rYClFlADZdYq24_0MFMb0hwa30ov1ACQ3Wj43ivvrPKQlxLsU0CD10ZpGICr2qjQQogPxh5QyDCWYeFjYC73Zs7IryWPvqQ9MGx5JoFh_d9ymMPtWtR2yebxqsHJUQxVqkSQ71qkbm1g1JdmH8_TMHichdJIQDYwFe2d-cjcRub5jYeqqY7ewOamChm81tdi0JlWIA7JHHZd-sYX1DalQHVzGiDmaK1Ssn4reHUvcKIQdSYQNVBE2v_qH-2_vmpiCuTGHe1S1fMRS4aIXCCSBsnb3eShNlo6y9kWwLpfxdDPN6H7P4tVmbE7a5hvf8yw3v9wKtHmCc2U&amp;data=UlNrNmk5WktYejR0eWJFYk1LdmtxaTlJdXg5U3dxdW96eUlkN0J0ek5DRzVJaDQxbGdhMEVldnpQV2FaQTlxTDVkdnI3bUVTbHJ2WGtCcHV3M2I0YnBxTXdjQlRFWlhESWxHdFhUaVh6V0E4ckdqNFhKWG9FSzRUSXMxczVXMzNDTVZhaFFnWHNwZnFVU2poNDNiYnlB&amp;b64e=2&amp;sign=286f2d81d822d5b5b7e5bd96495d4061&amp;keyno=0&amp;l10n=ru&amp;cts=1411443000669&amp;mc=0" TargetMode="External"/><Relationship Id="rId11" Type="http://schemas.openxmlformats.org/officeDocument/2006/relationships/hyperlink" Target="http://ostrana.ru/" TargetMode="External"/><Relationship Id="rId24" Type="http://schemas.openxmlformats.org/officeDocument/2006/relationships/slide" Target="slide5.xml"/><Relationship Id="rId5" Type="http://schemas.openxmlformats.org/officeDocument/2006/relationships/hyperlink" Target="http://via-midgard.info/blogs/" TargetMode="External"/><Relationship Id="rId15" Type="http://schemas.openxmlformats.org/officeDocument/2006/relationships/hyperlink" Target="http://novo-tv7.ru/novosti" TargetMode="External"/><Relationship Id="rId23" Type="http://schemas.openxmlformats.org/officeDocument/2006/relationships/slide" Target="slide2.xml"/><Relationship Id="rId10" Type="http://schemas.openxmlformats.org/officeDocument/2006/relationships/hyperlink" Target="file:///\\yandex.ru\clck\jsredir%3ffrom=yandex.ru;yandsearch;web;;&amp;text=&amp;etext=455.B-v2V3G9m_UjYziKTMRyOI7QLCn_PGc18pfk6T_aMH8xwwFQwWzXUsN5XCQ98ivl-MpCrTypJfYf9Zx7tpEniV2QvlmScVTdoRd-ZkHKYOULEo13VlG_8-SrSiOhMrGdd_ZHywJlCkBh6WaIbsQFZQ.c39939675f18806f8d5e809b057735957916a46a&amp;uuid=&amp;state=AiuY0DBWFJ4ePaEse6rgeKdnI0e4oXuRYo0IEhrXr7xvsdyOxc0wFG76QRAU16jx6Lau4K5JrwfOUVEPrdsdDJrM2r5U0fTckumW0oUofrsktKpOIzDBzHXxzT1RzUhSIWRHpAWl3dB9CKt0p4v_8HbfxpL1_5-1MLs_eEJx9HZ01jARMdEY05mqbfDXdDg80wbGH5kJ2t1ZNKu9iV4oBo3EfBnDBbiUR07wj9txdOo_q1T5U-Wt_kE2S-TNcIl-RWibpBXxkweaOjI0zA6ocuayIZBYvoPs4zAyEV9e8EZKGML1B-CpUh76Mr2dhIWgmIxkswDNi_FbqwzDBZunR6A-RLUgafYZSdijx8L0FbZVGJyf6jpQLrkRUUOMEvRqxRu1VfIbVeI&amp;data=UlNrNmk5WktYejR0eWJFYk1Ldmtxb2NVdmkwMC14UkFZakNRTjdlSlQwMlVxUU1nVXoyOEE4LTRCNDJVTzZmekRQU3ZVYnl6MS1USTRiVlJKR3cyQnJ2eEJ5OTQ2a2MwMUpvN2tqQmxyOFZqSm9YRVBKTW53cXJmVzR4OXQyYW4&amp;b64e=2&amp;sign=0fdeb7c1517140258d597cd59fb49f47&amp;keyno=0&amp;l10n=ru&amp;cts=1411443034741&amp;mc=0" TargetMode="External"/><Relationship Id="rId19" Type="http://schemas.openxmlformats.org/officeDocument/2006/relationships/hyperlink" Target="file:///\\yandex.ru\clck\jsredir%3ffrom=yandex.ru;yandsearch;web;;&amp;text=&amp;etext=456.lpIIv4rTNQ5p6BVABcUcl6Dh81Pku-42qfXeWI_aoFO4Xr9U7mrIA5rLwuTyUKe3m_Nv9jJyFyp33N_pX4m_xeJatKR-ARGJu3Uwub4CbJ2bCJoHscrFzpCXmVgdXOM-.3e0f487831faf0e82ae70bcc627b86e9c536c63a&amp;uuid=&amp;state=AiuY0DBWFJ4ePaEse6rgeKdnI0e4oXuRYo0IEhrXr7yzC-cy8qJC97rqrEOY1rnngR_TlXOtqI5186WO77nUpXRRDWqzpQlsWBvwSGv3Xo-lm9Q6YNDmYi8JqidZK18WAu27Ll_itjgYwQ9z97qtEmnehtP3JU6ZnG-PoytBsljMy9cT-PaHUd8Ev0Yow5a2bgu9i2YBczJX5Kgae5onuxu9fAQcVygJl2aWBjIGzbH2OGiaK3zK3DQowUOGP4iHX7eIfLoIJQvf9ya4GSxJFnRfAPwTRb9qT80izV2IBa3H21r469qfO7C5nNSB3a1fTwF_ilrNU9Usqoj_Dm-2ulVLnezn2qOezNRwcNRC-WwLzjWbf71EgTIuuxYuhecq9ouPDE5Z0N0&amp;data=UlNrNmk5WktYejR0eWJFYk1LdmtxdW5HZHFCU1VnUGFqTmJPbGpWTGtZOWFndnpXd2plMXVkWnRZcmIwMzBVRVlnNkVIZXVsa1M5ZjR0SkJQSTZNOWJPak9yT2I5S2ptVVJYaEhUT0RtendEU3VyR016bUJtY0s1Q3JYSDdlUEk&amp;b64e=2&amp;sign=7bf8700db9900f628663de43deca317a&amp;keyno=0&amp;l10n=ru&amp;cts=1411443164094&amp;mc=0" TargetMode="External"/><Relationship Id="rId4" Type="http://schemas.openxmlformats.org/officeDocument/2006/relationships/hyperlink" Target="http://via-midgard.info/" TargetMode="External"/><Relationship Id="rId9" Type="http://schemas.openxmlformats.org/officeDocument/2006/relationships/hyperlink" Target="http://www.naloglib.net/" TargetMode="External"/><Relationship Id="rId14" Type="http://schemas.openxmlformats.org/officeDocument/2006/relationships/hyperlink" Target="http://novo-tv7.ru/" TargetMode="External"/><Relationship Id="rId22" Type="http://schemas.openxmlformats.org/officeDocument/2006/relationships/hyperlink" Target="file:///\\yandex.ru\clck\jsredir%3ffrom=yandex.ru;yandsearch;web;;&amp;text=&amp;etext=456.LGsMu6_M8OrVyp7XMh1F_5DJGXYNbYWjEvPvbHM05AcGZ7qhJNP5kaoigcqPgiT1jSX2qtbNDJ-7zRBp88BoxzynpQWupDknC4ryzOd5kKYrFlmjrwxRWmcibkchNbjU.2814cc60c563c08fa2c1a89c0914de7a6885436e&amp;uuid=&amp;state=AiuY0DBWFJ4ePaEse6rgeKdnI0e4oXuRYo0IEhrXr7xvsdyOxc0wFG76QRAU16jx6Lau4K5JrwfOUVEPrdsdDAFNF8BSwOmL2iQtQ-ifF9U5TzhenpFNyVRNFy3H59ghhMGZt0XGzRj1ttEUmne-vaea4Q-CKGjUnyPs2NhX3eDitsWn4aK_KK4jPYAAQFmjQCbv8AGjZYn21XV6aXcMxzlkqRRYaU2VBONDX9AuX1dwFtPi-XPuxjW78hRVfIjI3IkSQ1VriszDu--mwqDVrjm7cYQKn_ENGy7wGv-QBoED5rMPvBUNUc7LBh_nguBpfuQhd05cST50-ksmL_Kzwk8briWf30UHR9Glv1hOpZ2V-bNuAx0V9tzK8TxlwcJcKle0sJIHqhM&amp;data=UlNrNmk5WktYejR0eWJFYk1LdmtxcWNHS3loU2RWT1VSS0lYaVh6TjB2cTJGRTl1U2d0UndkeW5DUkdRWmliQXlPQkYtcDkyeHB1RnFKQ1V3ODhxdGZkRUVJaWwwQ0hSbXZZaExjYVBFRmJBUTZZb1ZoelZKZw&amp;b64e=2&amp;sign=badcc5ea88cfcd71f4505eb21e59051f&amp;keyno=0&amp;l10n=ru&amp;cts=1411443207444&amp;mc=0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8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485896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П</a:t>
            </a:r>
            <a:r>
              <a:rPr lang="ru-RU" sz="4400" dirty="0" smtClean="0"/>
              <a:t>равила безопасного поведения на воде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214686"/>
            <a:ext cx="8429684" cy="342902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Для 7 классов.</a:t>
            </a:r>
          </a:p>
          <a:p>
            <a:r>
              <a:rPr lang="ru-RU" dirty="0" smtClean="0"/>
              <a:t>Составитель: </a:t>
            </a:r>
            <a:r>
              <a:rPr lang="ru-RU" dirty="0" err="1" smtClean="0"/>
              <a:t>Врабий</a:t>
            </a:r>
            <a:r>
              <a:rPr lang="ru-RU" dirty="0" smtClean="0"/>
              <a:t> Э.В</a:t>
            </a:r>
            <a:endParaRPr lang="ru-RU" dirty="0"/>
          </a:p>
        </p:txBody>
      </p:sp>
      <p:pic>
        <p:nvPicPr>
          <p:cNvPr id="27650" name="Picture 2" descr="http://www.tomsk.ru/userpic/news/2014/Jun/02/644660_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928934"/>
            <a:ext cx="5097447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Помоги себе сам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1650"/>
              </a:lnSpc>
              <a:spcAft>
                <a:spcPts val="750"/>
              </a:spcAft>
            </a:pPr>
            <a:r>
              <a:rPr lang="ru-RU" sz="28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Если ногу свело судорогой: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650"/>
              </a:lnSpc>
              <a:spcAft>
                <a:spcPts val="750"/>
              </a:spcAft>
            </a:pPr>
            <a:r>
              <a:rPr lang="ru-RU" sz="1800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Едва 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почувствовав судорогу, повернитесь на спину, ложитесь на воду.</a:t>
            </a:r>
            <a:endParaRPr lang="ru-RU" sz="1800" dirty="0">
              <a:latin typeface="+mj-lt"/>
              <a:ea typeface="Calibri"/>
              <a:cs typeface="Times New Roman"/>
            </a:endParaRPr>
          </a:p>
          <a:p>
            <a:pPr>
              <a:lnSpc>
                <a:spcPts val="1650"/>
              </a:lnSpc>
              <a:spcAft>
                <a:spcPts val="750"/>
              </a:spcAft>
            </a:pPr>
            <a:r>
              <a:rPr lang="ru-RU" sz="1800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Если 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свело судорогой переднюю мышцу бедра, распрямите ногу и оттяните носок вперед.</a:t>
            </a:r>
            <a:endParaRPr lang="ru-RU" sz="1800" dirty="0">
              <a:latin typeface="+mj-lt"/>
              <a:ea typeface="Calibri"/>
              <a:cs typeface="Times New Roman"/>
            </a:endParaRPr>
          </a:p>
          <a:p>
            <a:pPr>
              <a:lnSpc>
                <a:spcPts val="1650"/>
              </a:lnSpc>
              <a:spcAft>
                <a:spcPts val="750"/>
              </a:spcAft>
            </a:pPr>
            <a:r>
              <a:rPr lang="ru-RU" sz="1800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Если 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судорога в икроножной мышце или на задней поверхности бедра, выпрямив ногу, тяните носок на себя.</a:t>
            </a:r>
            <a:endParaRPr lang="ru-RU" sz="1800" dirty="0">
              <a:latin typeface="+mj-lt"/>
              <a:ea typeface="Calibri"/>
              <a:cs typeface="Times New Roman"/>
            </a:endParaRPr>
          </a:p>
          <a:p>
            <a:pPr>
              <a:lnSpc>
                <a:spcPts val="1650"/>
              </a:lnSpc>
              <a:spcAft>
                <a:spcPts val="750"/>
              </a:spcAft>
            </a:pPr>
            <a:r>
              <a:rPr lang="ru-RU" sz="1800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Если 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судороги очень сильные и нога сама не распрямляется, попробуйте сделать это руками.</a:t>
            </a:r>
            <a:endParaRPr lang="ru-RU" sz="1800" dirty="0">
              <a:latin typeface="+mj-lt"/>
              <a:ea typeface="Calibri"/>
              <a:cs typeface="Times New Roman"/>
            </a:endParaRPr>
          </a:p>
          <a:p>
            <a:pPr>
              <a:lnSpc>
                <a:spcPts val="1650"/>
              </a:lnSpc>
              <a:spcAft>
                <a:spcPts val="750"/>
              </a:spcAft>
            </a:pPr>
            <a:r>
              <a:rPr lang="ru-RU" sz="1800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Когда 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судороги пройдут, немного отдохните и плывите к берегу, желательно другим стилем, чем тот, при котором случилась судорога.</a:t>
            </a:r>
            <a:endParaRPr lang="ru-RU" sz="1800" dirty="0">
              <a:latin typeface="+mj-lt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справка 3">
            <a:hlinkClick r:id="rId2" action="ppaction://hlinksldjump" highlightClick="1"/>
          </p:cNvPr>
          <p:cNvSpPr/>
          <p:nvPr/>
        </p:nvSpPr>
        <p:spPr>
          <a:xfrm>
            <a:off x="8501090" y="142852"/>
            <a:ext cx="500066" cy="500066"/>
          </a:xfrm>
          <a:prstGeom prst="actionButtonHel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верх 4">
            <a:hlinkClick r:id="rId3" action="ppaction://hlinksldjump"/>
          </p:cNvPr>
          <p:cNvSpPr/>
          <p:nvPr/>
        </p:nvSpPr>
        <p:spPr>
          <a:xfrm>
            <a:off x="500050" y="5720042"/>
            <a:ext cx="714380" cy="642942"/>
          </a:xfrm>
          <a:prstGeom prst="upArrow">
            <a:avLst>
              <a:gd name="adj1" fmla="val 50000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1071538" y="6143644"/>
            <a:ext cx="644400" cy="712800"/>
          </a:xfrm>
          <a:prstGeom prst="rightArrow">
            <a:avLst>
              <a:gd name="adj1" fmla="val 50000"/>
              <a:gd name="adj2" fmla="val 4890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>
                <a:solidFill>
                  <a:prstClr val="black"/>
                </a:solidFill>
              </a:rPr>
              <a:t>Помоги себе сам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872" y="1823224"/>
            <a:ext cx="8229600" cy="3405976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70000"/>
              </a:lnSpc>
              <a:spcAft>
                <a:spcPts val="1500"/>
              </a:spcAft>
              <a:buNone/>
            </a:pPr>
            <a:r>
              <a:rPr lang="ru-RU" sz="4500" b="1" dirty="0">
                <a:latin typeface="+mj-lt"/>
                <a:ea typeface="Times New Roman"/>
                <a:cs typeface="Times New Roman"/>
              </a:rPr>
              <a:t>Если Вы захлебнулись водой:</a:t>
            </a:r>
            <a:endParaRPr lang="ru-RU" sz="4500" b="1" dirty="0">
              <a:latin typeface="+mj-lt"/>
              <a:ea typeface="Calibri"/>
              <a:cs typeface="Times New Roman"/>
            </a:endParaRPr>
          </a:p>
          <a:p>
            <a:pPr marL="0" indent="0">
              <a:lnSpc>
                <a:spcPct val="170000"/>
              </a:lnSpc>
              <a:spcAft>
                <a:spcPts val="1500"/>
              </a:spcAft>
              <a:buNone/>
            </a:pPr>
            <a:r>
              <a:rPr lang="ru-RU" sz="2900" dirty="0">
                <a:latin typeface="+mj-lt"/>
                <a:ea typeface="Times New Roman"/>
                <a:cs typeface="Times New Roman" pitchFamily="18" charset="0"/>
              </a:rPr>
              <a:t>- не паникуйте, постарайтесь развернуться спиной к волне; </a:t>
            </a:r>
            <a:br>
              <a:rPr lang="ru-RU" sz="2900" dirty="0">
                <a:latin typeface="+mj-lt"/>
                <a:ea typeface="Times New Roman"/>
                <a:cs typeface="Times New Roman" pitchFamily="18" charset="0"/>
              </a:rPr>
            </a:br>
            <a:r>
              <a:rPr lang="ru-RU" sz="2900" dirty="0">
                <a:latin typeface="+mj-lt"/>
                <a:ea typeface="Times New Roman"/>
                <a:cs typeface="Times New Roman" pitchFamily="18" charset="0"/>
              </a:rPr>
              <a:t>- прижмите согнутые в локтях руки к нижней части груди и сделайте несколько резких выдохов, помогая себе руками; </a:t>
            </a:r>
            <a:br>
              <a:rPr lang="ru-RU" sz="2900" dirty="0">
                <a:latin typeface="+mj-lt"/>
                <a:ea typeface="Times New Roman"/>
                <a:cs typeface="Times New Roman" pitchFamily="18" charset="0"/>
              </a:rPr>
            </a:br>
            <a:r>
              <a:rPr lang="ru-RU" sz="2900" dirty="0">
                <a:latin typeface="+mj-lt"/>
                <a:ea typeface="Times New Roman"/>
                <a:cs typeface="Times New Roman" pitchFamily="18" charset="0"/>
              </a:rPr>
              <a:t>- затем очистите от воды нос и сделайте несколько глотательных движений; </a:t>
            </a:r>
            <a:br>
              <a:rPr lang="ru-RU" sz="2900" dirty="0">
                <a:latin typeface="+mj-lt"/>
                <a:ea typeface="Times New Roman"/>
                <a:cs typeface="Times New Roman" pitchFamily="18" charset="0"/>
              </a:rPr>
            </a:br>
            <a:r>
              <a:rPr lang="ru-RU" sz="2900" dirty="0">
                <a:latin typeface="+mj-lt"/>
                <a:ea typeface="Times New Roman"/>
                <a:cs typeface="Times New Roman" pitchFamily="18" charset="0"/>
              </a:rPr>
              <a:t>- восстановив дыхание, ложитесь на живот и двигайтесь к берегу; </a:t>
            </a:r>
            <a:br>
              <a:rPr lang="ru-RU" sz="2900" dirty="0">
                <a:latin typeface="+mj-lt"/>
                <a:ea typeface="Times New Roman"/>
                <a:cs typeface="Times New Roman" pitchFamily="18" charset="0"/>
              </a:rPr>
            </a:br>
            <a:r>
              <a:rPr lang="ru-RU" sz="2900" dirty="0">
                <a:latin typeface="+mj-lt"/>
                <a:ea typeface="Times New Roman"/>
                <a:cs typeface="Times New Roman" pitchFamily="18" charset="0"/>
              </a:rPr>
              <a:t>- при необходимости позовите людей на помощь. </a:t>
            </a:r>
            <a:endParaRPr lang="ru-RU" sz="2900" dirty="0">
              <a:latin typeface="+mj-lt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260648"/>
            <a:ext cx="6461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27" y="5678724"/>
            <a:ext cx="85883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трелка вниз 8">
            <a:hlinkClick r:id="rId5" action="ppaction://hlinksldjump"/>
          </p:cNvPr>
          <p:cNvSpPr/>
          <p:nvPr/>
        </p:nvSpPr>
        <p:spPr>
          <a:xfrm rot="5400000">
            <a:off x="-35719" y="6179339"/>
            <a:ext cx="714380" cy="642942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907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9954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Осторожно лед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5194920" cy="438912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600" dirty="0" smtClean="0">
                <a:latin typeface="Helvetica"/>
                <a:ea typeface="Times New Roman"/>
                <a:cs typeface="Times New Roman"/>
              </a:rPr>
              <a:t>ПРАВИЛА </a:t>
            </a:r>
            <a:r>
              <a:rPr lang="ru-RU" sz="3600" dirty="0">
                <a:latin typeface="Helvetica"/>
                <a:ea typeface="Times New Roman"/>
                <a:cs typeface="Times New Roman"/>
              </a:rPr>
              <a:t>БЕЗОПАСНОСТИ ЛЮДЕЙ НА ВОДЕ В ОСЕННЕ-ЗИМНИЙ </a:t>
            </a:r>
            <a:r>
              <a:rPr lang="ru-RU" sz="3600" dirty="0" smtClean="0">
                <a:latin typeface="Helvetica"/>
                <a:ea typeface="Times New Roman"/>
                <a:cs typeface="Times New Roman"/>
              </a:rPr>
              <a:t>ПЕРИОД</a:t>
            </a:r>
          </a:p>
          <a:p>
            <a:pPr marL="0" indent="0">
              <a:buNone/>
            </a:pPr>
            <a:endParaRPr lang="ru-RU" sz="4600" b="1" dirty="0" smtClean="0">
              <a:latin typeface="Helvetica"/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3300" dirty="0">
                <a:latin typeface="Helvetica"/>
                <a:ea typeface="Times New Roman"/>
              </a:rPr>
              <a:t>Осенний лед в период с ноября по декабрь, то есть до наступления устойчивых морозов, непрочен. </a:t>
            </a:r>
          </a:p>
          <a:p>
            <a:pPr marL="0" indent="0">
              <a:buNone/>
            </a:pPr>
            <a:r>
              <a:rPr lang="ru-RU" sz="3300" dirty="0" smtClean="0">
                <a:latin typeface="Helvetica"/>
                <a:ea typeface="Times New Roman"/>
              </a:rPr>
              <a:t>Скрепленный </a:t>
            </a:r>
            <a:r>
              <a:rPr lang="ru-RU" sz="3300" dirty="0">
                <a:latin typeface="Helvetica"/>
                <a:ea typeface="Times New Roman"/>
              </a:rPr>
              <a:t>вечерним или ночным холодом, он еще способен выдерживать небольшую нагрузку, но днем, быстро нагреваясь от просачивающейся через него талой воды, становится пористым и очень слабым, хотя сохраняет достаточную </a:t>
            </a:r>
            <a:r>
              <a:rPr lang="ru-RU" sz="3300" dirty="0" smtClean="0">
                <a:latin typeface="Helvetica"/>
                <a:ea typeface="Times New Roman"/>
              </a:rPr>
              <a:t>толщину.</a:t>
            </a:r>
            <a:r>
              <a:rPr lang="ru-RU" sz="3300" dirty="0">
                <a:latin typeface="Calibri"/>
                <a:ea typeface="Calibri"/>
                <a:cs typeface="Times New Roman"/>
              </a:rPr>
              <a:t/>
            </a:r>
            <a:br>
              <a:rPr lang="ru-RU" sz="3300" dirty="0">
                <a:latin typeface="Calibri"/>
                <a:ea typeface="Calibri"/>
                <a:cs typeface="Times New Roman"/>
              </a:rPr>
            </a:br>
            <a:endParaRPr lang="ru-RU" sz="3300" dirty="0"/>
          </a:p>
        </p:txBody>
      </p:sp>
      <p:sp>
        <p:nvSpPr>
          <p:cNvPr id="4" name="Управляющая кнопка: справка 3">
            <a:hlinkClick r:id="rId2" action="ppaction://hlinksldjump" highlightClick="1"/>
          </p:cNvPr>
          <p:cNvSpPr/>
          <p:nvPr/>
        </p:nvSpPr>
        <p:spPr>
          <a:xfrm>
            <a:off x="8501090" y="142852"/>
            <a:ext cx="500066" cy="500066"/>
          </a:xfrm>
          <a:prstGeom prst="actionButtonHel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верх 4">
            <a:hlinkClick r:id="rId3" action="ppaction://hlinksldjump"/>
          </p:cNvPr>
          <p:cNvSpPr/>
          <p:nvPr/>
        </p:nvSpPr>
        <p:spPr>
          <a:xfrm>
            <a:off x="492725" y="5643577"/>
            <a:ext cx="714380" cy="642942"/>
          </a:xfrm>
          <a:prstGeom prst="upArrow">
            <a:avLst>
              <a:gd name="adj1" fmla="val 50000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1071538" y="6143644"/>
            <a:ext cx="644400" cy="712800"/>
          </a:xfrm>
          <a:prstGeom prst="rightArrow">
            <a:avLst>
              <a:gd name="adj1" fmla="val 50000"/>
              <a:gd name="adj2" fmla="val 4890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335" y="908718"/>
            <a:ext cx="3025544" cy="230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336" y="3284983"/>
            <a:ext cx="3020788" cy="268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tx1"/>
                </a:solidFill>
              </a:rPr>
              <a:t>Осторожно </a:t>
            </a:r>
            <a:r>
              <a:rPr lang="ru-RU" sz="4000" b="1" dirty="0" smtClean="0">
                <a:solidFill>
                  <a:schemeClr val="tx1"/>
                </a:solidFill>
              </a:rPr>
              <a:t>лед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8912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1000"/>
              </a:lnSpc>
              <a:spcAft>
                <a:spcPts val="750"/>
              </a:spcAft>
              <a:buNone/>
            </a:pPr>
            <a:r>
              <a:rPr lang="ru-RU" sz="3400" dirty="0" smtClean="0">
                <a:latin typeface="+mj-lt"/>
                <a:ea typeface="Times New Roman"/>
                <a:cs typeface="Times New Roman"/>
              </a:rPr>
              <a:t>Толщина </a:t>
            </a:r>
            <a:r>
              <a:rPr lang="ru-RU" sz="3400" dirty="0">
                <a:latin typeface="+mj-lt"/>
                <a:ea typeface="Times New Roman"/>
                <a:cs typeface="Times New Roman"/>
              </a:rPr>
              <a:t>льда </a:t>
            </a:r>
            <a:r>
              <a:rPr lang="ru-RU" sz="3400" dirty="0" smtClean="0">
                <a:latin typeface="+mj-lt"/>
                <a:ea typeface="Times New Roman"/>
                <a:cs typeface="Times New Roman"/>
              </a:rPr>
              <a:t>должна соответствие </a:t>
            </a:r>
            <a:r>
              <a:rPr lang="ru-RU" sz="3400" dirty="0">
                <a:latin typeface="+mj-lt"/>
                <a:ea typeface="Times New Roman"/>
                <a:cs typeface="Times New Roman"/>
              </a:rPr>
              <a:t> прилагаемой </a:t>
            </a:r>
            <a:r>
              <a:rPr lang="ru-RU" sz="3400" dirty="0" smtClean="0">
                <a:latin typeface="+mj-lt"/>
                <a:ea typeface="Times New Roman"/>
                <a:cs typeface="Times New Roman"/>
              </a:rPr>
              <a:t>нагрузке:</a:t>
            </a:r>
            <a:endParaRPr lang="ru-RU" sz="3400" dirty="0" smtClean="0">
              <a:latin typeface="+mj-lt"/>
              <a:ea typeface="Calibri"/>
              <a:cs typeface="Times New Roman"/>
            </a:endParaRPr>
          </a:p>
          <a:p>
            <a:pPr>
              <a:lnSpc>
                <a:spcPct val="151000"/>
              </a:lnSpc>
              <a:spcAft>
                <a:spcPts val="750"/>
              </a:spcAft>
            </a:pPr>
            <a:r>
              <a:rPr lang="ru-RU" sz="2800" dirty="0" smtClean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безопасная толщина льда для одного человека  не менее 7 см;</a:t>
            </a:r>
            <a:endParaRPr lang="ru-RU" sz="3600" dirty="0" smtClean="0">
              <a:latin typeface="+mj-lt"/>
              <a:ea typeface="Calibri"/>
              <a:cs typeface="Times New Roman"/>
            </a:endParaRPr>
          </a:p>
          <a:p>
            <a:pPr>
              <a:lnSpc>
                <a:spcPct val="151000"/>
              </a:lnSpc>
              <a:spcAft>
                <a:spcPts val="750"/>
              </a:spcAft>
            </a:pPr>
            <a:r>
              <a:rPr lang="ru-RU" sz="2800" dirty="0" smtClean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безопасная толщина льда для </a:t>
            </a:r>
            <a:r>
              <a:rPr lang="ru-RU" sz="2800" dirty="0" smtClean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катания на катке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 12 см и более;  </a:t>
            </a:r>
            <a:endParaRPr lang="ru-RU" sz="36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51000"/>
              </a:lnSpc>
              <a:spcAft>
                <a:spcPts val="750"/>
              </a:spcAft>
            </a:pPr>
            <a:r>
              <a:rPr lang="ru-RU" sz="2800" dirty="0" smtClean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28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безопасная толщина льда для совершения пешей переправы 15 см и более;  </a:t>
            </a:r>
            <a:endParaRPr lang="ru-RU" sz="3600" dirty="0">
              <a:latin typeface="+mj-lt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справка 3">
            <a:hlinkClick r:id="rId2" action="ppaction://hlinksldjump" highlightClick="1"/>
          </p:cNvPr>
          <p:cNvSpPr/>
          <p:nvPr/>
        </p:nvSpPr>
        <p:spPr>
          <a:xfrm>
            <a:off x="8501090" y="142852"/>
            <a:ext cx="500066" cy="500066"/>
          </a:xfrm>
          <a:prstGeom prst="actionButtonHel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>
            <a:hlinkClick r:id="rId3" action="ppaction://hlinksldjump"/>
          </p:cNvPr>
          <p:cNvSpPr/>
          <p:nvPr/>
        </p:nvSpPr>
        <p:spPr>
          <a:xfrm>
            <a:off x="500034" y="5643578"/>
            <a:ext cx="714380" cy="642942"/>
          </a:xfrm>
          <a:prstGeom prst="upArrow">
            <a:avLst>
              <a:gd name="adj1" fmla="val 50000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814" y="6070238"/>
            <a:ext cx="786452" cy="8596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Осторожно лед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42" y="1935480"/>
            <a:ext cx="8043858" cy="379777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1000"/>
              </a:lnSpc>
              <a:spcAft>
                <a:spcPts val="750"/>
              </a:spcAft>
            </a:pPr>
            <a:r>
              <a:rPr lang="ru-RU" sz="56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 Ни в коем случае нельзя выходить на лед в темное время суток и при плохой видимости (туман, снегопад, дождь).</a:t>
            </a:r>
            <a:endParaRPr lang="ru-RU" sz="5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1000"/>
              </a:lnSpc>
              <a:spcAft>
                <a:spcPts val="750"/>
              </a:spcAft>
            </a:pPr>
            <a:r>
              <a:rPr lang="ru-RU" sz="5600" dirty="0" smtClean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 При </a:t>
            </a:r>
            <a:r>
              <a:rPr lang="ru-RU" sz="56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переходе через реку пользуйтесь ледовыми переправами.</a:t>
            </a:r>
            <a:endParaRPr lang="ru-RU" sz="5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1000"/>
              </a:lnSpc>
              <a:spcAft>
                <a:spcPts val="750"/>
              </a:spcAft>
            </a:pPr>
            <a:r>
              <a:rPr lang="ru-RU" sz="56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 </a:t>
            </a:r>
            <a:r>
              <a:rPr lang="ru-RU" sz="5600" dirty="0" smtClean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Нельзя </a:t>
            </a:r>
            <a:r>
              <a:rPr lang="ru-RU" sz="56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проверять прочность льда ударом ноги. Если после первого сильного удара поленом или лыжной палкой покажется хоть немного воды, - это означает, что лед тонкий, по нему ходить нельзя. В этом случае следует немедленно отойти по своему же следу к берегу, скользящими шагами, не отрывая ног ото льда и расставив их на ширину плеч, чтобы нагрузка распределялась на большую площадь. Точно так же поступают при предостерегающем потрескивании льда и образовании в нем трещин.</a:t>
            </a:r>
            <a:endParaRPr lang="ru-RU" sz="5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1000"/>
              </a:lnSpc>
              <a:spcAft>
                <a:spcPts val="750"/>
              </a:spcAft>
            </a:pPr>
            <a:r>
              <a:rPr lang="ru-RU" sz="56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 При вынужденном переходе водоема безопаснее всего придерживаться проторенных троп или идти по уже проложенной лыжне. Но если их нет, надо перед тем, как спуститься на лед, очень внимательно осмотреться и наметить предстоящий маршрут.</a:t>
            </a:r>
            <a:r>
              <a:rPr lang="ru-RU" sz="49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 </a:t>
            </a:r>
            <a:endParaRPr lang="ru-RU" sz="49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1000"/>
              </a:lnSpc>
              <a:spcAft>
                <a:spcPts val="750"/>
              </a:spcAft>
              <a:buNone/>
            </a:pP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88640"/>
            <a:ext cx="6461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1071538" y="6143644"/>
            <a:ext cx="644400" cy="712800"/>
          </a:xfrm>
          <a:prstGeom prst="rightArrow">
            <a:avLst>
              <a:gd name="adj1" fmla="val 50000"/>
              <a:gd name="adj2" fmla="val 4890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>
            <a:hlinkClick r:id="rId4" action="ppaction://hlinksldjump"/>
          </p:cNvPr>
          <p:cNvSpPr/>
          <p:nvPr/>
        </p:nvSpPr>
        <p:spPr>
          <a:xfrm>
            <a:off x="500034" y="5643578"/>
            <a:ext cx="714380" cy="642942"/>
          </a:xfrm>
          <a:prstGeom prst="upArrow">
            <a:avLst>
              <a:gd name="adj1" fmla="val 50000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>
            <a:hlinkClick r:id="rId5" action="ppaction://hlinksldjump"/>
          </p:cNvPr>
          <p:cNvSpPr/>
          <p:nvPr/>
        </p:nvSpPr>
        <p:spPr>
          <a:xfrm rot="5400000">
            <a:off x="-35719" y="6179339"/>
            <a:ext cx="714380" cy="642942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346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Осторожно лед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013800"/>
          </a:xfrm>
        </p:spPr>
        <p:txBody>
          <a:bodyPr>
            <a:noAutofit/>
          </a:bodyPr>
          <a:lstStyle/>
          <a:p>
            <a:pPr>
              <a:lnSpc>
                <a:spcPct val="151000"/>
              </a:lnSpc>
              <a:spcAft>
                <a:spcPts val="750"/>
              </a:spcAft>
            </a:pPr>
            <a:r>
              <a:rPr lang="ru-RU" sz="1400" dirty="0">
                <a:latin typeface="Helvetica"/>
                <a:ea typeface="Times New Roman"/>
                <a:cs typeface="Times New Roman"/>
              </a:rPr>
              <a:t>Замерзшую реку (озеро) лучше перейти на лыжах, при этом: крепления лыж расстегните, чтобы при необходимости быстро их сбросить; лыжные палки держите в руках, не накидывая петли на кисти рук, чтобы в случае опасности сразу их отбросить.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1000"/>
              </a:lnSpc>
              <a:spcAft>
                <a:spcPts val="750"/>
              </a:spcAft>
            </a:pPr>
            <a:r>
              <a:rPr lang="ru-RU" sz="1400" dirty="0">
                <a:latin typeface="Helvetica"/>
                <a:ea typeface="Times New Roman"/>
                <a:cs typeface="Times New Roman"/>
              </a:rPr>
              <a:t> </a:t>
            </a:r>
            <a:r>
              <a:rPr lang="ru-RU" sz="1400" dirty="0" smtClean="0">
                <a:latin typeface="Helvetica"/>
                <a:ea typeface="Times New Roman"/>
                <a:cs typeface="Times New Roman"/>
              </a:rPr>
              <a:t>Если </a:t>
            </a:r>
            <a:r>
              <a:rPr lang="ru-RU" sz="1400" dirty="0">
                <a:latin typeface="Helvetica"/>
                <a:ea typeface="Times New Roman"/>
                <a:cs typeface="Times New Roman"/>
              </a:rPr>
              <a:t>есть рюкзак, повесьте его на одно плечо, это  позволит легко освободиться от груза в случае, если лед под вами провалится.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1000"/>
              </a:lnSpc>
              <a:spcAft>
                <a:spcPts val="750"/>
              </a:spcAft>
            </a:pPr>
            <a:r>
              <a:rPr lang="ru-RU" sz="1400" dirty="0">
                <a:latin typeface="Helvetica"/>
                <a:ea typeface="Times New Roman"/>
                <a:cs typeface="Times New Roman"/>
              </a:rPr>
              <a:t> </a:t>
            </a:r>
            <a:r>
              <a:rPr lang="ru-RU" sz="1400" dirty="0" smtClean="0">
                <a:latin typeface="Helvetica"/>
                <a:ea typeface="Times New Roman"/>
                <a:cs typeface="Times New Roman"/>
              </a:rPr>
              <a:t>На </a:t>
            </a:r>
            <a:r>
              <a:rPr lang="ru-RU" sz="1400" dirty="0">
                <a:latin typeface="Helvetica"/>
                <a:ea typeface="Times New Roman"/>
                <a:cs typeface="Times New Roman"/>
              </a:rPr>
              <a:t>замерзший водоем необходимо брать с собой прочный шнур длиной 20 – 25 метров с большой глухой петлей на конце и грузом. Груз поможет забросить шнур к провалившемуся в воду товарищу, петля нужна для того, чтобы пострадавший мог надежнее держаться, продев ее под </a:t>
            </a:r>
            <a:r>
              <a:rPr lang="ru-RU" sz="1400" dirty="0" smtClean="0">
                <a:latin typeface="Helvetica"/>
                <a:ea typeface="Times New Roman"/>
                <a:cs typeface="Times New Roman"/>
              </a:rPr>
              <a:t>мышки</a:t>
            </a:r>
            <a:r>
              <a:rPr lang="ru-RU" sz="1400" dirty="0">
                <a:latin typeface="Helvetica"/>
                <a:ea typeface="Times New Roman"/>
                <a:cs typeface="Times New Roman"/>
              </a:rPr>
              <a:t>.</a:t>
            </a:r>
            <a:endParaRPr lang="ru-RU" sz="14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88640"/>
            <a:ext cx="6461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1071538" y="6143644"/>
            <a:ext cx="644400" cy="712800"/>
          </a:xfrm>
          <a:prstGeom prst="rightArrow">
            <a:avLst>
              <a:gd name="adj1" fmla="val 50000"/>
              <a:gd name="adj2" fmla="val 4890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>
            <a:hlinkClick r:id="rId4" action="ppaction://hlinksldjump"/>
          </p:cNvPr>
          <p:cNvSpPr/>
          <p:nvPr/>
        </p:nvSpPr>
        <p:spPr>
          <a:xfrm>
            <a:off x="500034" y="5643578"/>
            <a:ext cx="714380" cy="642942"/>
          </a:xfrm>
          <a:prstGeom prst="upArrow">
            <a:avLst>
              <a:gd name="adj1" fmla="val 50000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>
            <a:hlinkClick r:id="rId5" action="ppaction://hlinksldjump"/>
          </p:cNvPr>
          <p:cNvSpPr/>
          <p:nvPr/>
        </p:nvSpPr>
        <p:spPr>
          <a:xfrm rot="5400000">
            <a:off x="-35719" y="6179339"/>
            <a:ext cx="714380" cy="642942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423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Осторожно лед</a:t>
            </a:r>
            <a:endParaRPr lang="ru-RU" dirty="0"/>
          </a:p>
        </p:txBody>
      </p:sp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260648"/>
            <a:ext cx="6461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1071538" y="6143644"/>
            <a:ext cx="644400" cy="712800"/>
          </a:xfrm>
          <a:prstGeom prst="rightArrow">
            <a:avLst>
              <a:gd name="adj1" fmla="val 50000"/>
              <a:gd name="adj2" fmla="val 4890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>
            <a:hlinkClick r:id="rId5" action="ppaction://hlinksldjump"/>
          </p:cNvPr>
          <p:cNvSpPr/>
          <p:nvPr/>
        </p:nvSpPr>
        <p:spPr>
          <a:xfrm>
            <a:off x="500034" y="5643578"/>
            <a:ext cx="714380" cy="642942"/>
          </a:xfrm>
          <a:prstGeom prst="upArrow">
            <a:avLst>
              <a:gd name="adj1" fmla="val 50000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>
            <a:hlinkClick r:id="rId6" action="ppaction://hlinksldjump"/>
          </p:cNvPr>
          <p:cNvSpPr/>
          <p:nvPr/>
        </p:nvSpPr>
        <p:spPr>
          <a:xfrm rot="5400000">
            <a:off x="-35719" y="6179339"/>
            <a:ext cx="714380" cy="642942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7" descr="Осторожно, тонкий лед!"/>
          <p:cNvPicPr>
            <a:picLocks noGrp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48" y="1847088"/>
            <a:ext cx="7429552" cy="50093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6854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Осторожно лед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6203032" cy="3869784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51000"/>
              </a:lnSpc>
              <a:spcAft>
                <a:spcPts val="750"/>
              </a:spcAft>
              <a:buNone/>
            </a:pPr>
            <a:r>
              <a:rPr lang="ru-RU" sz="5100" dirty="0">
                <a:latin typeface="+mj-lt"/>
                <a:ea typeface="Times New Roman"/>
                <a:cs typeface="Times New Roman"/>
              </a:rPr>
              <a:t>Первая  помощь при утоплении:</a:t>
            </a:r>
            <a:endParaRPr lang="ru-RU" sz="51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51000"/>
              </a:lnSpc>
              <a:spcAft>
                <a:spcPts val="750"/>
              </a:spcAft>
            </a:pPr>
            <a:r>
              <a:rPr lang="ru-RU" sz="3300" dirty="0" smtClean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Перенести </a:t>
            </a:r>
            <a:r>
              <a:rPr lang="ru-RU" sz="33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пострадавшего  на безопасное место, согреть.</a:t>
            </a:r>
            <a:endParaRPr lang="ru-RU" sz="33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51000"/>
              </a:lnSpc>
              <a:spcAft>
                <a:spcPts val="750"/>
              </a:spcAft>
            </a:pPr>
            <a:r>
              <a:rPr lang="ru-RU" sz="3300" dirty="0" smtClean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Повернуть </a:t>
            </a:r>
            <a:r>
              <a:rPr lang="ru-RU" sz="33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утонувшего лицом вниз и опустить голову ниже таза. </a:t>
            </a:r>
            <a:endParaRPr lang="ru-RU" sz="33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51000"/>
              </a:lnSpc>
              <a:spcAft>
                <a:spcPts val="750"/>
              </a:spcAft>
            </a:pPr>
            <a:r>
              <a:rPr lang="ru-RU" sz="3300" dirty="0" smtClean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33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Очистить рот от слизи.  При появлении рвотного и кашлевого рефлексов - добиться полного удаления воды из дыхательных путей и желудка (нельзя терять время на удаления воды из легких и желудка при отсутствии пульса на сонной артерии).</a:t>
            </a:r>
            <a:endParaRPr lang="ru-RU" sz="33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51000"/>
              </a:lnSpc>
              <a:spcAft>
                <a:spcPts val="750"/>
              </a:spcAft>
            </a:pPr>
            <a:r>
              <a:rPr lang="ru-RU" sz="3300" dirty="0" smtClean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33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При   отсутствии   пульса   на  сонной   артерии  сделать наружный массаж сердца и искусственное дыхание.</a:t>
            </a:r>
            <a:endParaRPr lang="ru-RU" sz="33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51000"/>
              </a:lnSpc>
              <a:spcAft>
                <a:spcPts val="750"/>
              </a:spcAft>
            </a:pPr>
            <a:r>
              <a:rPr lang="ru-RU" sz="3300" dirty="0" smtClean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3300" dirty="0">
                <a:solidFill>
                  <a:srgbClr val="333333"/>
                </a:solidFill>
                <a:latin typeface="+mj-lt"/>
                <a:ea typeface="Times New Roman"/>
                <a:cs typeface="Times New Roman"/>
              </a:rPr>
              <a:t>Доставить пострадавшего в медицинское учреждение.</a:t>
            </a:r>
            <a:endParaRPr lang="ru-RU" sz="3300" dirty="0">
              <a:latin typeface="+mj-lt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614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88640"/>
            <a:ext cx="6461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верх 5">
            <a:hlinkClick r:id="rId4" action="ppaction://hlinksldjump"/>
          </p:cNvPr>
          <p:cNvSpPr/>
          <p:nvPr/>
        </p:nvSpPr>
        <p:spPr>
          <a:xfrm>
            <a:off x="500034" y="5643578"/>
            <a:ext cx="714380" cy="642942"/>
          </a:xfrm>
          <a:prstGeom prst="upArrow">
            <a:avLst>
              <a:gd name="adj1" fmla="val 50000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>
            <a:hlinkClick r:id="rId5" action="ppaction://hlinksldjump"/>
          </p:cNvPr>
          <p:cNvSpPr/>
          <p:nvPr/>
        </p:nvSpPr>
        <p:spPr>
          <a:xfrm rot="5400000">
            <a:off x="-35719" y="6179339"/>
            <a:ext cx="714380" cy="642942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56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Содержание: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+mj-lt"/>
                <a:hlinkClick r:id="rId2" action="ppaction://hlinksldjump"/>
              </a:rPr>
              <a:t>Правила безопасного поведения на воде</a:t>
            </a:r>
            <a:endParaRPr lang="ru-RU" sz="3200" dirty="0" smtClean="0">
              <a:latin typeface="+mj-lt"/>
            </a:endParaRPr>
          </a:p>
          <a:p>
            <a:r>
              <a:rPr lang="ru-RU" sz="3200" dirty="0" smtClean="0">
                <a:latin typeface="+mj-lt"/>
                <a:hlinkClick r:id="rId3" action="ppaction://hlinksldjump"/>
              </a:rPr>
              <a:t>Вы оказались в воде</a:t>
            </a:r>
            <a:endParaRPr lang="ru-RU" sz="3200" dirty="0" smtClean="0">
              <a:latin typeface="+mj-lt"/>
            </a:endParaRPr>
          </a:p>
          <a:p>
            <a:r>
              <a:rPr lang="ru-RU" sz="3200" dirty="0" smtClean="0">
                <a:latin typeface="+mj-lt"/>
                <a:hlinkClick r:id="rId4" action="ppaction://hlinksldjump"/>
              </a:rPr>
              <a:t>Помоги себе сам</a:t>
            </a:r>
            <a:endParaRPr lang="ru-RU" sz="3200" dirty="0" smtClean="0">
              <a:latin typeface="+mj-lt"/>
            </a:endParaRPr>
          </a:p>
          <a:p>
            <a:r>
              <a:rPr lang="ru-RU" sz="3200" dirty="0" smtClean="0">
                <a:latin typeface="+mj-lt"/>
                <a:hlinkClick r:id="rId5" action="ppaction://hlinksldjump"/>
              </a:rPr>
              <a:t>Осторожно </a:t>
            </a:r>
            <a:r>
              <a:rPr lang="ru-RU" sz="3200" dirty="0" smtClean="0">
                <a:latin typeface="+mj-lt"/>
                <a:hlinkClick r:id="rId5" action="ppaction://hlinksldjump"/>
              </a:rPr>
              <a:t>лед</a:t>
            </a:r>
            <a:endParaRPr lang="ru-RU" sz="3200" dirty="0" smtClean="0">
              <a:latin typeface="+mj-lt"/>
            </a:endParaRPr>
          </a:p>
          <a:p>
            <a:pPr marL="0" indent="0">
              <a:buNone/>
            </a:pPr>
            <a:endParaRPr lang="ru-RU" sz="3200" dirty="0" smtClean="0">
              <a:latin typeface="+mj-lt"/>
            </a:endParaRPr>
          </a:p>
        </p:txBody>
      </p:sp>
      <p:sp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8029312" y="5690862"/>
            <a:ext cx="714380" cy="642942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агетная рамка 4">
            <a:hlinkClick r:id="rId6" action="ppaction://hlinksldjump"/>
          </p:cNvPr>
          <p:cNvSpPr/>
          <p:nvPr/>
        </p:nvSpPr>
        <p:spPr>
          <a:xfrm>
            <a:off x="2915816" y="5750677"/>
            <a:ext cx="1980000" cy="540000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 авторе</a:t>
            </a:r>
            <a:endParaRPr lang="ru-RU" dirty="0"/>
          </a:p>
        </p:txBody>
      </p:sp>
      <p:sp>
        <p:nvSpPr>
          <p:cNvPr id="6" name="Багетная рамка 5">
            <a:hlinkClick r:id="rId7" action="ppaction://hlinksldjump"/>
          </p:cNvPr>
          <p:cNvSpPr/>
          <p:nvPr/>
        </p:nvSpPr>
        <p:spPr>
          <a:xfrm>
            <a:off x="457200" y="5742333"/>
            <a:ext cx="1980000" cy="540000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Интернет источники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Управляющая кнопка: справка 6">
            <a:hlinkClick r:id="rId8" action="ppaction://hlinksldjump" highlightClick="1"/>
          </p:cNvPr>
          <p:cNvSpPr/>
          <p:nvPr/>
        </p:nvSpPr>
        <p:spPr>
          <a:xfrm>
            <a:off x="8501090" y="142852"/>
            <a:ext cx="500066" cy="500066"/>
          </a:xfrm>
          <a:prstGeom prst="actionButtonHel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агетная рамка 8">
            <a:hlinkClick r:id="rId9" action="ppaction://hlinkfile"/>
          </p:cNvPr>
          <p:cNvSpPr/>
          <p:nvPr/>
        </p:nvSpPr>
        <p:spPr>
          <a:xfrm>
            <a:off x="5220072" y="5758450"/>
            <a:ext cx="1980000" cy="540000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Тестирование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Об авторе</a:t>
            </a:r>
            <a:endParaRPr lang="ru-RU" sz="44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 smtClean="0"/>
              <a:t>Врабий</a:t>
            </a:r>
            <a:r>
              <a:rPr lang="ru-RU" dirty="0" smtClean="0"/>
              <a:t> Эльмира </a:t>
            </a:r>
            <a:r>
              <a:rPr lang="ru-RU" dirty="0" err="1" smtClean="0"/>
              <a:t>Векиловна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Родилась в городе Нижневартовске 27 ноября 1983 года.</a:t>
            </a:r>
          </a:p>
          <a:p>
            <a:pPr marL="0" indent="0">
              <a:buNone/>
            </a:pPr>
            <a:r>
              <a:rPr lang="ru-RU" dirty="0" smtClean="0"/>
              <a:t>Выпускник 2001 года МОСШ № 18.</a:t>
            </a:r>
          </a:p>
          <a:p>
            <a:pPr marL="0" indent="0">
              <a:buNone/>
            </a:pPr>
            <a:r>
              <a:rPr lang="ru-RU" dirty="0" smtClean="0"/>
              <a:t>Закончила в 2008 году институт международного </a:t>
            </a:r>
          </a:p>
          <a:p>
            <a:pPr marL="0" indent="0">
              <a:buNone/>
            </a:pPr>
            <a:r>
              <a:rPr lang="ru-RU" dirty="0" smtClean="0"/>
              <a:t>права и экономики имени А.С Грибоедова г Москва.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Является студентом НГГУ на 4 курсе-41 группа.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трелка вверх 3">
            <a:hlinkClick r:id="rId2" action="ppaction://hlinksldjump"/>
          </p:cNvPr>
          <p:cNvSpPr/>
          <p:nvPr/>
        </p:nvSpPr>
        <p:spPr>
          <a:xfrm>
            <a:off x="428596" y="5643578"/>
            <a:ext cx="714380" cy="642942"/>
          </a:xfrm>
          <a:prstGeom prst="upArrow">
            <a:avLst>
              <a:gd name="adj1" fmla="val 50000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справка 4">
            <a:hlinkClick r:id="rId3" action="ppaction://hlinksldjump" highlightClick="1"/>
          </p:cNvPr>
          <p:cNvSpPr/>
          <p:nvPr/>
        </p:nvSpPr>
        <p:spPr>
          <a:xfrm>
            <a:off x="8501090" y="142852"/>
            <a:ext cx="500066" cy="500066"/>
          </a:xfrm>
          <a:prstGeom prst="actionButtonHel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F:\PC2000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327" y="260648"/>
            <a:ext cx="1887248" cy="227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Интернет источники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  <a:hlinkClick r:id="rId2"/>
              </a:rPr>
              <a:t>mosmama.ru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›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815-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ostorozhno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-rebenok-na-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vode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.html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  <a:hlinkClick r:id="rId4"/>
              </a:rPr>
              <a:t>via-midgard.info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›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5"/>
              </a:rPr>
              <a:t>Блоги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›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…-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ostorozhno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-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voda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.html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7"/>
              </a:rPr>
              <a:t>bibliotekar.ru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›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8" action="ppaction://hlinkfile"/>
              </a:rPr>
              <a:t>evrika2/102.htm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9"/>
              </a:rPr>
              <a:t>naloglib.net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›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10" action="ppaction://hlinkfile"/>
              </a:rPr>
              <a:t>006/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  <a:hlinkClick r:id="rId10" action="ppaction://hlinkfile"/>
              </a:rPr>
              <a:t>ostorozhno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10" action="ppaction://hlinkfile"/>
              </a:rPr>
              <a:t>-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  <a:hlinkClick r:id="rId10" action="ppaction://hlinkfile"/>
              </a:rPr>
              <a:t>voda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  <a:hlinkClick r:id="rId11"/>
              </a:rPr>
              <a:t>ostrana.ru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›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12"/>
              </a:rPr>
              <a:t>Новости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›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13" action="ppaction://hlinkfile"/>
              </a:rPr>
              <a:t>topic/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  <a:hlinkClick r:id="rId13" action="ppaction://hlinkfile"/>
              </a:rPr>
              <a:t>ostorozhno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13" action="ppaction://hlinkfile"/>
              </a:rPr>
              <a:t>_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  <a:hlinkClick r:id="rId13" action="ppaction://hlinkfile"/>
              </a:rPr>
              <a:t>voda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  <a:hlinkClick r:id="rId14"/>
              </a:rPr>
              <a:t>novo-tv7.ru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›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15"/>
              </a:rPr>
              <a:t>В центре внимания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›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16" action="ppaction://hlinkfile"/>
              </a:rPr>
              <a:t>1777-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  <a:hlinkClick r:id="rId16" action="ppaction://hlinkfile"/>
              </a:rPr>
              <a:t>ostorozhno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16" action="ppaction://hlinkfile"/>
              </a:rPr>
              <a:t>-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  <a:hlinkClick r:id="rId16" action="ppaction://hlinkfile"/>
              </a:rPr>
              <a:t>voda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  <a:hlinkClick r:id="rId17"/>
              </a:rPr>
              <a:t>SunHome.ru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›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18"/>
              </a:rPr>
              <a:t>Фото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›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hlinkClick r:id="rId19" action="ppaction://hlinkfile"/>
              </a:rPr>
              <a:t>deti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19" action="ppaction://hlinkfile"/>
              </a:rPr>
              <a:t>_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hlinkClick r:id="rId19" action="ppaction://hlinkfile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19" action="ppaction://hlinkfile"/>
              </a:rPr>
              <a:t>_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hlinkClick r:id="rId19" action="ppaction://hlinkfile"/>
              </a:rPr>
              <a:t>voda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19" action="ppaction://hlinkfile"/>
              </a:rPr>
              <a:t>.html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  <a:hlinkClick r:id="rId20"/>
              </a:rPr>
              <a:t>malutka.net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›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hlinkClick r:id="rId21" action="ppaction://hlinkfile"/>
              </a:rPr>
              <a:t>voda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hlinkClick r:id="rId22" action="ppaction://hlinkfile"/>
              </a:rPr>
              <a:t>-dlya-detei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Стрелка вверх 4">
            <a:hlinkClick r:id="rId23" action="ppaction://hlinksldjump"/>
          </p:cNvPr>
          <p:cNvSpPr/>
          <p:nvPr/>
        </p:nvSpPr>
        <p:spPr>
          <a:xfrm>
            <a:off x="428596" y="5643578"/>
            <a:ext cx="714380" cy="642942"/>
          </a:xfrm>
          <a:prstGeom prst="upArrow">
            <a:avLst>
              <a:gd name="adj1" fmla="val 50000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справка 5">
            <a:hlinkClick r:id="rId24" action="ppaction://hlinksldjump" highlightClick="1"/>
          </p:cNvPr>
          <p:cNvSpPr/>
          <p:nvPr/>
        </p:nvSpPr>
        <p:spPr>
          <a:xfrm>
            <a:off x="8501090" y="142852"/>
            <a:ext cx="500066" cy="500066"/>
          </a:xfrm>
          <a:prstGeom prst="actionButtonHel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В помощь</a:t>
            </a:r>
            <a:endParaRPr lang="ru-RU" sz="4400" dirty="0"/>
          </a:p>
        </p:txBody>
      </p:sp>
      <p:sp>
        <p:nvSpPr>
          <p:cNvPr id="5" name="Управляющая кнопка: справка 4">
            <a:hlinkClick r:id="" action="ppaction://noaction" highlightClick="1"/>
          </p:cNvPr>
          <p:cNvSpPr/>
          <p:nvPr/>
        </p:nvSpPr>
        <p:spPr>
          <a:xfrm>
            <a:off x="714348" y="3214686"/>
            <a:ext cx="500066" cy="500066"/>
          </a:xfrm>
          <a:prstGeom prst="actionButtonHel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множение 9"/>
          <p:cNvSpPr/>
          <p:nvPr/>
        </p:nvSpPr>
        <p:spPr>
          <a:xfrm>
            <a:off x="642910" y="1500174"/>
            <a:ext cx="714380" cy="642942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642910" y="2357430"/>
            <a:ext cx="714380" cy="642942"/>
          </a:xfrm>
          <a:prstGeom prst="upArrow">
            <a:avLst>
              <a:gd name="adj1" fmla="val 50000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500166" y="1643050"/>
            <a:ext cx="2173287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dirty="0" smtClean="0"/>
              <a:t>Выход из учебника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500166" y="2571744"/>
            <a:ext cx="1865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Переход к меню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714480" y="3500438"/>
            <a:ext cx="1060227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dirty="0" smtClean="0"/>
              <a:t>Помощь</a:t>
            </a:r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714348" y="3857628"/>
            <a:ext cx="712800" cy="642942"/>
          </a:xfrm>
          <a:prstGeom prst="rightArrow">
            <a:avLst>
              <a:gd name="adj1" fmla="val 50000"/>
              <a:gd name="adj2" fmla="val 4890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5400000">
            <a:off x="607191" y="4607727"/>
            <a:ext cx="714380" cy="642942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714480" y="4214818"/>
            <a:ext cx="211256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dirty="0" smtClean="0"/>
              <a:t>Следующий слайд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785918" y="5000636"/>
            <a:ext cx="2253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Предыдущий слайд</a:t>
            </a:r>
            <a:endParaRPr lang="ru-RU" dirty="0"/>
          </a:p>
        </p:txBody>
      </p:sp>
      <p:sp>
        <p:nvSpPr>
          <p:cNvPr id="6" name="Багетная рамка 5">
            <a:hlinkClick r:id="" action="ppaction://hlinkshowjump?jump=lastslideviewed"/>
          </p:cNvPr>
          <p:cNvSpPr/>
          <p:nvPr/>
        </p:nvSpPr>
        <p:spPr>
          <a:xfrm>
            <a:off x="5724128" y="5369968"/>
            <a:ext cx="2592288" cy="86734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 к просмотру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928670"/>
            <a:ext cx="6043626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Правила безопасного поведения на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воде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2143116"/>
            <a:ext cx="6257940" cy="335758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 2" pitchFamily="18" charset="2"/>
              <a:buChar char=""/>
            </a:pPr>
            <a:r>
              <a:rPr lang="ru-RU" sz="8000" dirty="0" smtClean="0">
                <a:solidFill>
                  <a:srgbClr val="000000"/>
                </a:solidFill>
                <a:latin typeface="+mj-lt"/>
                <a:ea typeface="Times New Roman"/>
                <a:cs typeface="Times New Roman" pitchFamily="18" charset="0"/>
              </a:rPr>
              <a:t>Обязательно научись плавать и отдыхать на воде.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 2" pitchFamily="18" charset="2"/>
              <a:buChar char=""/>
            </a:pPr>
            <a:r>
              <a:rPr lang="ru-RU" sz="8000" dirty="0" smtClean="0">
                <a:solidFill>
                  <a:srgbClr val="000000"/>
                </a:solidFill>
                <a:latin typeface="+mj-lt"/>
                <a:ea typeface="Times New Roman"/>
                <a:cs typeface="Times New Roman" pitchFamily="18" charset="0"/>
              </a:rPr>
              <a:t>Желательная </a:t>
            </a:r>
            <a:r>
              <a:rPr lang="ru-RU" sz="8000" dirty="0">
                <a:solidFill>
                  <a:srgbClr val="000000"/>
                </a:solidFill>
                <a:latin typeface="+mj-lt"/>
                <a:ea typeface="Times New Roman"/>
                <a:cs typeface="Times New Roman" pitchFamily="18" charset="0"/>
              </a:rPr>
              <a:t>температура воды не ниже +18° С. </a:t>
            </a:r>
            <a:r>
              <a:rPr lang="ru-RU" sz="8000" dirty="0" smtClean="0">
                <a:solidFill>
                  <a:srgbClr val="000000"/>
                </a:solidFill>
                <a:latin typeface="+mj-lt"/>
                <a:ea typeface="Times New Roman"/>
                <a:cs typeface="Times New Roman" pitchFamily="18" charset="0"/>
              </a:rPr>
              <a:t/>
            </a:r>
            <a:br>
              <a:rPr lang="ru-RU" sz="8000" dirty="0" smtClean="0">
                <a:solidFill>
                  <a:srgbClr val="000000"/>
                </a:solidFill>
                <a:latin typeface="+mj-lt"/>
                <a:ea typeface="Times New Roman"/>
                <a:cs typeface="Times New Roman" pitchFamily="18" charset="0"/>
              </a:rPr>
            </a:br>
            <a:r>
              <a:rPr lang="ru-RU" sz="8000" dirty="0" smtClean="0">
                <a:solidFill>
                  <a:srgbClr val="000000"/>
                </a:solidFill>
                <a:latin typeface="+mj-lt"/>
                <a:ea typeface="Times New Roman"/>
                <a:cs typeface="Times New Roman" pitchFamily="18" charset="0"/>
              </a:rPr>
              <a:t>Глубина </a:t>
            </a:r>
            <a:r>
              <a:rPr lang="ru-RU" sz="8000" dirty="0">
                <a:solidFill>
                  <a:srgbClr val="000000"/>
                </a:solidFill>
                <a:latin typeface="+mj-lt"/>
                <a:ea typeface="Times New Roman"/>
                <a:cs typeface="Times New Roman" pitchFamily="18" charset="0"/>
              </a:rPr>
              <a:t>водоема для не умеющих плавать - не более 1,2 м.</a:t>
            </a:r>
            <a:endParaRPr lang="ru-RU" sz="8000" dirty="0">
              <a:latin typeface="+mj-lt"/>
              <a:ea typeface="Calibri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 2" pitchFamily="18" charset="2"/>
              <a:buChar char=""/>
            </a:pPr>
            <a:r>
              <a:rPr lang="ru-RU" sz="8000" dirty="0" smtClean="0">
                <a:solidFill>
                  <a:srgbClr val="000000"/>
                </a:solidFill>
                <a:latin typeface="+mj-lt"/>
                <a:ea typeface="Times New Roman"/>
                <a:cs typeface="Times New Roman" pitchFamily="18" charset="0"/>
              </a:rPr>
              <a:t>Прежде </a:t>
            </a:r>
            <a:r>
              <a:rPr lang="ru-RU" sz="8000" dirty="0">
                <a:solidFill>
                  <a:srgbClr val="000000"/>
                </a:solidFill>
                <a:latin typeface="+mj-lt"/>
                <a:ea typeface="Times New Roman"/>
                <a:cs typeface="Times New Roman" pitchFamily="18" charset="0"/>
              </a:rPr>
              <a:t>чем войти в воду после солнечных ванн или подвижных игр, необходимо охладиться, отдохнув 15 мин в тени.</a:t>
            </a:r>
            <a:endParaRPr lang="ru-RU" sz="8000" dirty="0">
              <a:latin typeface="+mj-lt"/>
              <a:ea typeface="Calibri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 2" pitchFamily="18" charset="2"/>
              <a:buChar char=""/>
            </a:pPr>
            <a:r>
              <a:rPr lang="ru-RU" sz="8000" dirty="0" smtClean="0">
                <a:solidFill>
                  <a:srgbClr val="000000"/>
                </a:solidFill>
                <a:latin typeface="+mj-lt"/>
                <a:ea typeface="Times New Roman"/>
                <a:cs typeface="Times New Roman" pitchFamily="18" charset="0"/>
              </a:rPr>
              <a:t>Не </a:t>
            </a:r>
            <a:r>
              <a:rPr lang="ru-RU" sz="8000" dirty="0">
                <a:solidFill>
                  <a:srgbClr val="000000"/>
                </a:solidFill>
                <a:latin typeface="+mj-lt"/>
                <a:ea typeface="Times New Roman"/>
                <a:cs typeface="Times New Roman" pitchFamily="18" charset="0"/>
              </a:rPr>
              <a:t>рекомендуется входить в воду сразу после приема пищи. </a:t>
            </a:r>
            <a:r>
              <a:rPr lang="ru-RU" sz="8000" dirty="0" smtClean="0">
                <a:solidFill>
                  <a:srgbClr val="000000"/>
                </a:solidFill>
                <a:latin typeface="+mj-lt"/>
                <a:ea typeface="Times New Roman"/>
                <a:cs typeface="Times New Roman" pitchFamily="18" charset="0"/>
              </a:rPr>
              <a:t/>
            </a:r>
            <a:br>
              <a:rPr lang="ru-RU" sz="8000" dirty="0" smtClean="0">
                <a:solidFill>
                  <a:srgbClr val="000000"/>
                </a:solidFill>
                <a:latin typeface="+mj-lt"/>
                <a:ea typeface="Times New Roman"/>
                <a:cs typeface="Times New Roman" pitchFamily="18" charset="0"/>
              </a:rPr>
            </a:br>
            <a:r>
              <a:rPr lang="ru-RU" sz="8000" dirty="0" smtClean="0">
                <a:solidFill>
                  <a:srgbClr val="000000"/>
                </a:solidFill>
                <a:latin typeface="+mj-lt"/>
                <a:ea typeface="Times New Roman"/>
                <a:cs typeface="Times New Roman" pitchFamily="18" charset="0"/>
              </a:rPr>
              <a:t>После </a:t>
            </a:r>
            <a:r>
              <a:rPr lang="ru-RU" sz="8000" dirty="0">
                <a:solidFill>
                  <a:srgbClr val="000000"/>
                </a:solidFill>
                <a:latin typeface="+mj-lt"/>
                <a:ea typeface="Times New Roman"/>
                <a:cs typeface="Times New Roman" pitchFamily="18" charset="0"/>
              </a:rPr>
              <a:t>него необходимо подождать не менее 1 ч.</a:t>
            </a:r>
            <a:endParaRPr lang="ru-RU" sz="8000" dirty="0">
              <a:latin typeface="+mj-lt"/>
              <a:ea typeface="Calibri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 2" pitchFamily="18" charset="2"/>
              <a:buChar char=""/>
            </a:pPr>
            <a:r>
              <a:rPr lang="ru-RU" sz="8000" dirty="0" smtClean="0">
                <a:solidFill>
                  <a:srgbClr val="000000"/>
                </a:solidFill>
                <a:latin typeface="+mj-lt"/>
                <a:ea typeface="Times New Roman"/>
                <a:cs typeface="Times New Roman" pitchFamily="18" charset="0"/>
              </a:rPr>
              <a:t>Дно </a:t>
            </a:r>
            <a:r>
              <a:rPr lang="ru-RU" sz="8000" dirty="0">
                <a:solidFill>
                  <a:srgbClr val="000000"/>
                </a:solidFill>
                <a:latin typeface="+mj-lt"/>
                <a:ea typeface="Times New Roman"/>
                <a:cs typeface="Times New Roman" pitchFamily="18" charset="0"/>
              </a:rPr>
              <a:t>водоема в месте купания должно быть </a:t>
            </a:r>
            <a:r>
              <a:rPr lang="ru-RU" sz="8000" dirty="0" smtClean="0">
                <a:solidFill>
                  <a:srgbClr val="000000"/>
                </a:solidFill>
                <a:latin typeface="+mj-lt"/>
                <a:ea typeface="Times New Roman"/>
                <a:cs typeface="Times New Roman" pitchFamily="18" charset="0"/>
              </a:rPr>
              <a:t/>
            </a:r>
            <a:br>
              <a:rPr lang="ru-RU" sz="8000" dirty="0" smtClean="0">
                <a:solidFill>
                  <a:srgbClr val="000000"/>
                </a:solidFill>
                <a:latin typeface="+mj-lt"/>
                <a:ea typeface="Times New Roman"/>
                <a:cs typeface="Times New Roman" pitchFamily="18" charset="0"/>
              </a:rPr>
            </a:br>
            <a:r>
              <a:rPr lang="ru-RU" sz="8000" dirty="0" smtClean="0">
                <a:solidFill>
                  <a:srgbClr val="000000"/>
                </a:solidFill>
                <a:latin typeface="+mj-lt"/>
                <a:ea typeface="Times New Roman"/>
                <a:cs typeface="Times New Roman" pitchFamily="18" charset="0"/>
              </a:rPr>
              <a:t>ровным</a:t>
            </a:r>
            <a:r>
              <a:rPr lang="ru-RU" sz="8000" dirty="0">
                <a:solidFill>
                  <a:srgbClr val="000000"/>
                </a:solidFill>
                <a:latin typeface="+mj-lt"/>
                <a:ea typeface="Times New Roman"/>
                <a:cs typeface="Times New Roman" pitchFamily="18" charset="0"/>
              </a:rPr>
              <a:t>, плотным, лучше песчаным</a:t>
            </a:r>
            <a:r>
              <a:rPr lang="ru-RU" sz="8000" dirty="0" smtClean="0">
                <a:solidFill>
                  <a:srgbClr val="000000"/>
                </a:solidFill>
                <a:latin typeface="+mj-lt"/>
                <a:ea typeface="Times New Roman"/>
                <a:cs typeface="Times New Roman" pitchFamily="18" charset="0"/>
              </a:rPr>
              <a:t>.</a:t>
            </a:r>
            <a:endParaRPr lang="ru-RU" sz="8000" dirty="0"/>
          </a:p>
        </p:txBody>
      </p:sp>
      <p:sp>
        <p:nvSpPr>
          <p:cNvPr id="5" name="Управляющая кнопка: справка 4">
            <a:hlinkClick r:id="rId2" action="ppaction://hlinksldjump" highlightClick="1"/>
          </p:cNvPr>
          <p:cNvSpPr/>
          <p:nvPr/>
        </p:nvSpPr>
        <p:spPr>
          <a:xfrm>
            <a:off x="8501090" y="142852"/>
            <a:ext cx="500066" cy="500066"/>
          </a:xfrm>
          <a:prstGeom prst="actionButtonHel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>
            <a:hlinkClick r:id="rId3" action="ppaction://hlinksldjump"/>
          </p:cNvPr>
          <p:cNvSpPr/>
          <p:nvPr/>
        </p:nvSpPr>
        <p:spPr>
          <a:xfrm>
            <a:off x="205735" y="6021288"/>
            <a:ext cx="714380" cy="642942"/>
          </a:xfrm>
          <a:prstGeom prst="upArrow">
            <a:avLst>
              <a:gd name="adj1" fmla="val 50000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937210" y="6198250"/>
            <a:ext cx="712800" cy="642942"/>
          </a:xfrm>
          <a:prstGeom prst="rightArrow">
            <a:avLst>
              <a:gd name="adj1" fmla="val 50000"/>
              <a:gd name="adj2" fmla="val 4890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im1-tub-ru.yandex.net/i?id=6f1e0558c53887d1638fe96f4987672e-111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063" y="5394632"/>
            <a:ext cx="2411765" cy="143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3-tub-ru.yandex.net/i?id=b8504c59f1786c8b82e4dd80be65810e-03-144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1827650" cy="175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643702" y="1357298"/>
            <a:ext cx="2357454" cy="39703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Помните: </a:t>
            </a:r>
            <a:r>
              <a:rPr lang="ru-RU" dirty="0" smtClean="0"/>
              <a:t>подплывать к утопающему опасно - человек в панике может потянуть вас вслед за собой. </a:t>
            </a:r>
          </a:p>
          <a:p>
            <a:r>
              <a:rPr lang="ru-RU" dirty="0" smtClean="0"/>
              <a:t>Не позволяйте хвататься за вас, транспортировать пострадавшего надо так, чтобы его дыхательные пути находились над поверхностью воды.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244" y="642918"/>
            <a:ext cx="8229600" cy="98588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Правила безопасного поведения на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воде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6429420" cy="4929198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0BD0D9"/>
              </a:buClr>
            </a:pPr>
            <a:endParaRPr lang="ru-RU" sz="2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0BD0D9"/>
              </a:buClr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Не 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купайтесь в очень холодной воде. От холода может свести судорогой ногу. При появлении озноба или сильной усталости выйдите из воды, отдохните и согрейтесь.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0BD0D9"/>
              </a:buClr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 Во время купания не хватайте друг друга за руки и за ноги.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0BD0D9"/>
              </a:buClr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Купайтесь только под присмотром взрослых. Избегайте одиночных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купаний.</a:t>
            </a:r>
          </a:p>
          <a:p>
            <a:pPr lvl="0" algn="r">
              <a:lnSpc>
                <a:spcPct val="115000"/>
              </a:lnSpc>
              <a:spcAft>
                <a:spcPts val="1000"/>
              </a:spcAft>
              <a:buClr>
                <a:srgbClr val="0BD0D9"/>
              </a:buClr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Не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подплывайте к моторным, парусным судам,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вёсельным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лодкам, баржам и другим плавательным средствам – это опасно.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справка 3">
            <a:hlinkClick r:id="rId2" action="ppaction://hlinksldjump" highlightClick="1"/>
          </p:cNvPr>
          <p:cNvSpPr/>
          <p:nvPr/>
        </p:nvSpPr>
        <p:spPr>
          <a:xfrm>
            <a:off x="8501090" y="142852"/>
            <a:ext cx="500066" cy="500066"/>
          </a:xfrm>
          <a:prstGeom prst="actionButtonHel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верх 4">
            <a:hlinkClick r:id="rId3" action="ppaction://hlinksldjump"/>
          </p:cNvPr>
          <p:cNvSpPr/>
          <p:nvPr/>
        </p:nvSpPr>
        <p:spPr>
          <a:xfrm>
            <a:off x="500034" y="5643578"/>
            <a:ext cx="714380" cy="642942"/>
          </a:xfrm>
          <a:prstGeom prst="upArrow">
            <a:avLst>
              <a:gd name="adj1" fmla="val 50000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>
            <a:hlinkClick r:id="rId4" action="ppaction://hlinksldjump"/>
          </p:cNvPr>
          <p:cNvSpPr/>
          <p:nvPr/>
        </p:nvSpPr>
        <p:spPr>
          <a:xfrm rot="5400000">
            <a:off x="-35719" y="6179339"/>
            <a:ext cx="714380" cy="642942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://im2-tub-ru.yandex.net/i?id=a4cbf5481b89cc0747d68a6feda48ab6-100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6" y="1214422"/>
            <a:ext cx="2149889" cy="151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7" y="2746168"/>
            <a:ext cx="2142762" cy="21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16" y="4896451"/>
            <a:ext cx="2142763" cy="148649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Вы оказались в воде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7944" y="1897400"/>
            <a:ext cx="8229600" cy="4389120"/>
          </a:xfrm>
        </p:spPr>
        <p:txBody>
          <a:bodyPr/>
          <a:lstStyle/>
          <a:p>
            <a:pPr marL="0" indent="0">
              <a:lnSpc>
                <a:spcPts val="1650"/>
              </a:lnSpc>
              <a:spcAft>
                <a:spcPts val="750"/>
              </a:spcAft>
              <a:buNone/>
            </a:pPr>
            <a:endParaRPr lang="ru-RU" sz="2800" b="1" dirty="0" smtClean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 marL="0" indent="0">
              <a:lnSpc>
                <a:spcPts val="1650"/>
              </a:lnSpc>
              <a:spcAft>
                <a:spcPts val="750"/>
              </a:spcAft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Не умея плавать:</a:t>
            </a:r>
          </a:p>
          <a:p>
            <a:pPr marL="0" indent="0">
              <a:lnSpc>
                <a:spcPts val="1650"/>
              </a:lnSpc>
              <a:spcAft>
                <a:spcPts val="750"/>
              </a:spcAft>
              <a:buNone/>
            </a:pPr>
            <a:endParaRPr lang="ru-RU" sz="2800" dirty="0" smtClean="0">
              <a:latin typeface="+mj-lt"/>
              <a:ea typeface="Calibri"/>
              <a:cs typeface="Times New Roman"/>
            </a:endParaRPr>
          </a:p>
          <a:p>
            <a:pPr>
              <a:lnSpc>
                <a:spcPts val="1650"/>
              </a:lnSpc>
              <a:spcAft>
                <a:spcPts val="750"/>
              </a:spcAft>
            </a:pPr>
            <a:r>
              <a:rPr lang="ru-RU" sz="1800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Нужно 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продержаться на воде, пока не придет помощь.</a:t>
            </a:r>
            <a:endParaRPr lang="ru-RU" sz="1800" dirty="0">
              <a:latin typeface="+mj-lt"/>
              <a:ea typeface="Calibri"/>
              <a:cs typeface="Times New Roman"/>
            </a:endParaRPr>
          </a:p>
          <a:p>
            <a:pPr>
              <a:lnSpc>
                <a:spcPts val="1650"/>
              </a:lnSpc>
              <a:spcAft>
                <a:spcPts val="750"/>
              </a:spcAft>
            </a:pPr>
            <a:r>
              <a:rPr lang="ru-RU" sz="1800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Попробуйте 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лечь на воду животом вниз, широко раскинув руки и дыша как можно глубже и реже.</a:t>
            </a:r>
            <a:endParaRPr lang="ru-RU" sz="1800" dirty="0">
              <a:latin typeface="+mj-lt"/>
              <a:ea typeface="Calibri"/>
              <a:cs typeface="Times New Roman"/>
            </a:endParaRPr>
          </a:p>
          <a:p>
            <a:pPr>
              <a:lnSpc>
                <a:spcPts val="1650"/>
              </a:lnSpc>
              <a:spcAft>
                <a:spcPts val="750"/>
              </a:spcAft>
            </a:pPr>
            <a:r>
              <a:rPr lang="ru-RU" sz="1800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Второй способ - двигать ногами так, будто крутите педали, и одновременно шлепать руками по воде.</a:t>
            </a:r>
            <a:endParaRPr lang="ru-RU" sz="1800" dirty="0" smtClean="0">
              <a:latin typeface="+mj-lt"/>
              <a:ea typeface="Calibri"/>
              <a:cs typeface="Times New Roman"/>
            </a:endParaRPr>
          </a:p>
          <a:p>
            <a:pPr>
              <a:lnSpc>
                <a:spcPts val="1650"/>
              </a:lnSpc>
              <a:spcAft>
                <a:spcPts val="750"/>
              </a:spcAft>
            </a:pPr>
            <a:r>
              <a:rPr lang="ru-RU" sz="1800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Третий 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способ - находясь в вертикальном положении, сгибать одновременно обе ноги, разводя колени в стороны, а</a:t>
            </a:r>
            <a:r>
              <a:rPr lang="ru-RU" sz="1800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затем резко распрямляйте их.</a:t>
            </a:r>
            <a:endParaRPr lang="ru-RU" sz="1800" dirty="0">
              <a:latin typeface="+mj-lt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Управляющая кнопка: справка 3">
            <a:hlinkClick r:id="rId2" action="ppaction://hlinksldjump" highlightClick="1"/>
          </p:cNvPr>
          <p:cNvSpPr/>
          <p:nvPr/>
        </p:nvSpPr>
        <p:spPr>
          <a:xfrm>
            <a:off x="8501090" y="142852"/>
            <a:ext cx="500066" cy="500066"/>
          </a:xfrm>
          <a:prstGeom prst="actionButtonHel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верх 4">
            <a:hlinkClick r:id="rId3" action="ppaction://hlinksldjump"/>
          </p:cNvPr>
          <p:cNvSpPr/>
          <p:nvPr/>
        </p:nvSpPr>
        <p:spPr>
          <a:xfrm>
            <a:off x="642886" y="5643578"/>
            <a:ext cx="714380" cy="642942"/>
          </a:xfrm>
          <a:prstGeom prst="upArrow">
            <a:avLst>
              <a:gd name="adj1" fmla="val 50000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1212809" y="6215058"/>
            <a:ext cx="712800" cy="642942"/>
          </a:xfrm>
          <a:prstGeom prst="rightArrow">
            <a:avLst>
              <a:gd name="adj1" fmla="val 50000"/>
              <a:gd name="adj2" fmla="val 4890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962" y="5301208"/>
            <a:ext cx="2483505" cy="1496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98715"/>
            <a:ext cx="2041962" cy="149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04074"/>
          </a:xfrm>
        </p:spPr>
        <p:txBody>
          <a:bodyPr/>
          <a:lstStyle/>
          <a:p>
            <a:pPr marL="274320" lvl="0" indent="-274320">
              <a:lnSpc>
                <a:spcPts val="1650"/>
              </a:lnSpc>
              <a:spcBef>
                <a:spcPct val="20000"/>
              </a:spcBef>
              <a:spcAft>
                <a:spcPts val="750"/>
              </a:spcAft>
            </a:pPr>
            <a:r>
              <a:rPr lang="ru-RU" sz="54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3200" b="1" dirty="0">
                <a:solidFill>
                  <a:schemeClr val="tx1"/>
                </a:solidFill>
              </a:rPr>
              <a:t>Вы оказались в </a:t>
            </a:r>
            <a:r>
              <a:rPr lang="ru-RU" sz="3200" b="1" dirty="0" smtClean="0">
                <a:solidFill>
                  <a:schemeClr val="tx1"/>
                </a:solidFill>
              </a:rPr>
              <a:t>воде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080613"/>
          </a:xfrm>
        </p:spPr>
        <p:txBody>
          <a:bodyPr/>
          <a:lstStyle/>
          <a:p>
            <a:pPr marL="0" indent="0">
              <a:lnSpc>
                <a:spcPts val="1650"/>
              </a:lnSpc>
              <a:spcAft>
                <a:spcPts val="750"/>
              </a:spcAft>
              <a:buNone/>
            </a:pPr>
            <a:r>
              <a:rPr lang="ru-RU" sz="18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Если вы упали в </a:t>
            </a:r>
            <a:r>
              <a:rPr lang="ru-RU" sz="18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воду:</a:t>
            </a:r>
            <a:endParaRPr lang="ru-RU" sz="1800" dirty="0" smtClean="0">
              <a:solidFill>
                <a:srgbClr val="000000"/>
              </a:solidFill>
              <a:latin typeface="+mj-lt"/>
              <a:ea typeface="Times New Roman"/>
              <a:cs typeface="Times New Roman"/>
            </a:endParaRPr>
          </a:p>
          <a:p>
            <a:pPr>
              <a:lnSpc>
                <a:spcPts val="1650"/>
              </a:lnSpc>
              <a:spcAft>
                <a:spcPts val="750"/>
              </a:spcAft>
            </a:pPr>
            <a:r>
              <a:rPr lang="ru-RU" sz="1800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Задержите 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дыхание и зажмите пальцами нос, чтобы не нахлебаться воды.</a:t>
            </a:r>
            <a:endParaRPr lang="ru-RU" sz="1800" dirty="0">
              <a:latin typeface="+mj-lt"/>
              <a:ea typeface="Calibri"/>
              <a:cs typeface="Times New Roman"/>
            </a:endParaRPr>
          </a:p>
          <a:p>
            <a:pPr>
              <a:lnSpc>
                <a:spcPts val="1650"/>
              </a:lnSpc>
              <a:spcAft>
                <a:spcPts val="750"/>
              </a:spcAft>
            </a:pPr>
            <a:r>
              <a:rPr lang="ru-RU" sz="1800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Попытайтесь 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нащупать ногами дно, если вы недалеко от берега.</a:t>
            </a:r>
            <a:endParaRPr lang="ru-RU" sz="1800" dirty="0">
              <a:latin typeface="+mj-lt"/>
              <a:ea typeface="Calibri"/>
              <a:cs typeface="Times New Roman"/>
            </a:endParaRPr>
          </a:p>
          <a:p>
            <a:pPr>
              <a:lnSpc>
                <a:spcPts val="1650"/>
              </a:lnSpc>
              <a:spcAft>
                <a:spcPts val="750"/>
              </a:spcAft>
            </a:pPr>
            <a:r>
              <a:rPr lang="ru-RU" sz="1800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Если 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место глубокое, постарайтесь как можно быстрее избавиться от обуви и тяжелой одежды, чтобы она не тянула вас ко дну.</a:t>
            </a:r>
            <a:endParaRPr lang="ru-RU" sz="1800" dirty="0">
              <a:latin typeface="+mj-lt"/>
              <a:ea typeface="Calibri"/>
              <a:cs typeface="Times New Roman"/>
            </a:endParaRPr>
          </a:p>
          <a:p>
            <a:pPr>
              <a:lnSpc>
                <a:spcPts val="1650"/>
              </a:lnSpc>
              <a:spcAft>
                <a:spcPts val="750"/>
              </a:spcAft>
            </a:pPr>
            <a:r>
              <a:rPr lang="ru-RU" sz="1800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Если 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в момент падения на вас были резиновые сапоги, снимите их, переверните голенищами вниз, зажмите под мышками, превратив в воздушные подушки. Так будет легче держаться на поверхности</a:t>
            </a:r>
            <a:r>
              <a:rPr lang="ru-RU" sz="1800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.</a:t>
            </a:r>
          </a:p>
          <a:p>
            <a:pPr>
              <a:lnSpc>
                <a:spcPts val="165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Добирайтесь до ближайшего берега, плывя по диагонали к течению.</a:t>
            </a:r>
            <a:endParaRPr lang="ru-RU" sz="1800" dirty="0">
              <a:latin typeface="+mj-lt"/>
              <a:ea typeface="Calibri"/>
              <a:cs typeface="Times New Roman"/>
            </a:endParaRPr>
          </a:p>
          <a:p>
            <a:pPr>
              <a:lnSpc>
                <a:spcPts val="1650"/>
              </a:lnSpc>
              <a:spcAft>
                <a:spcPts val="750"/>
              </a:spcAft>
            </a:pP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Управляющая кнопка: справка 3">
            <a:hlinkClick r:id="rId2" action="ppaction://hlinksldjump" highlightClick="1"/>
          </p:cNvPr>
          <p:cNvSpPr/>
          <p:nvPr/>
        </p:nvSpPr>
        <p:spPr>
          <a:xfrm>
            <a:off x="8501090" y="142852"/>
            <a:ext cx="500066" cy="500066"/>
          </a:xfrm>
          <a:prstGeom prst="actionButtonHel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верх 4">
            <a:hlinkClick r:id="rId3" action="ppaction://hlinksldjump"/>
          </p:cNvPr>
          <p:cNvSpPr/>
          <p:nvPr/>
        </p:nvSpPr>
        <p:spPr>
          <a:xfrm>
            <a:off x="508780" y="5646665"/>
            <a:ext cx="714380" cy="642942"/>
          </a:xfrm>
          <a:prstGeom prst="upArrow">
            <a:avLst>
              <a:gd name="adj1" fmla="val 50000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>
            <a:hlinkClick r:id="rId4" action="ppaction://hlinksldjump"/>
          </p:cNvPr>
          <p:cNvSpPr/>
          <p:nvPr/>
        </p:nvSpPr>
        <p:spPr>
          <a:xfrm rot="5400000">
            <a:off x="-35719" y="6179339"/>
            <a:ext cx="714380" cy="642942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95594"/>
            <a:ext cx="3203848" cy="205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079" y="4809766"/>
            <a:ext cx="2816073" cy="202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580</TotalTime>
  <Words>607</Words>
  <Application>Microsoft Office PowerPoint</Application>
  <PresentationFormat>Экран (4:3)</PresentationFormat>
  <Paragraphs>105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Constantia</vt:lpstr>
      <vt:lpstr>Helvetica</vt:lpstr>
      <vt:lpstr>Times New Roman</vt:lpstr>
      <vt:lpstr>Wingdings 2</vt:lpstr>
      <vt:lpstr>Поток</vt:lpstr>
      <vt:lpstr>Правила безопасного поведения на воде.</vt:lpstr>
      <vt:lpstr>Содержание:</vt:lpstr>
      <vt:lpstr>Об авторе</vt:lpstr>
      <vt:lpstr>Интернет источники</vt:lpstr>
      <vt:lpstr>В помощь</vt:lpstr>
      <vt:lpstr>Правила безопасного поведения на воде</vt:lpstr>
      <vt:lpstr>Правила безопасного поведения на воде</vt:lpstr>
      <vt:lpstr>Вы оказались в воде</vt:lpstr>
      <vt:lpstr> Вы оказались в воде</vt:lpstr>
      <vt:lpstr>Помоги себе сам</vt:lpstr>
      <vt:lpstr>Помоги себе сам</vt:lpstr>
      <vt:lpstr>Осторожно лед</vt:lpstr>
      <vt:lpstr>Осторожно лед</vt:lpstr>
      <vt:lpstr>Осторожно лед</vt:lpstr>
      <vt:lpstr>Осторожно лед</vt:lpstr>
      <vt:lpstr>Осторожно лед</vt:lpstr>
      <vt:lpstr>Осторожно лед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Опасные ситуации и правила поведения на воде.</dc:title>
  <dc:creator>student</dc:creator>
  <cp:lastModifiedBy>student</cp:lastModifiedBy>
  <cp:revision>68</cp:revision>
  <dcterms:created xsi:type="dcterms:W3CDTF">2014-09-22T08:13:21Z</dcterms:created>
  <dcterms:modified xsi:type="dcterms:W3CDTF">2015-02-12T12:04:49Z</dcterms:modified>
</cp:coreProperties>
</file>