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6" r:id="rId2"/>
    <p:sldId id="257" r:id="rId3"/>
    <p:sldId id="274" r:id="rId4"/>
    <p:sldId id="260" r:id="rId5"/>
    <p:sldId id="263" r:id="rId6"/>
    <p:sldId id="264" r:id="rId7"/>
    <p:sldId id="270" r:id="rId8"/>
    <p:sldId id="272" r:id="rId9"/>
    <p:sldId id="266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9A5"/>
    <a:srgbClr val="33CCFF"/>
    <a:srgbClr val="000099"/>
    <a:srgbClr val="333300"/>
    <a:srgbClr val="BBACF2"/>
    <a:srgbClr val="B41A2C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9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F0FF-2594-4A83-A605-A4B0EE720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AC53-8485-49AA-949D-3D23EABB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537C6-44D2-4E7F-8804-28CCAC51B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A06-8C2E-402C-8DE0-3CBBDD47A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BF2A-1B3C-4E35-B9A9-E7B77A4A6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0BC7-C6BC-4C15-BD2F-3001B2052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159E-5B11-4D21-8D4F-7D04AD6D5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BB95C-B73D-4FEB-B114-BBE566FDC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08536-8407-45F8-9BD2-8C6323BC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12F4F-B19F-4F75-BCAF-2D428DE88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28F8-DB1E-45BB-BC42-A10045D07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ABAC-0E48-4E86-8C61-52EFF0DD3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863B-55FA-486B-AB68-D7315077C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AC209-C227-4DED-BE59-A818CDE16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635E530-B3D9-4D14-9DB4-042E14BC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8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9" r:id="rId12"/>
    <p:sldLayoutId id="2147483730" r:id="rId13"/>
    <p:sldLayoutId id="214748373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6436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Презентация к урокам по предмету «Основы безопасности жизнедеятельности» на тему «Профилактика вредных привычек».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Автор презентации: учитель ОБЖ МОУ </a:t>
            </a:r>
            <a:r>
              <a:rPr lang="ru-RU" sz="3200" dirty="0" err="1" smtClean="0">
                <a:solidFill>
                  <a:srgbClr val="FFFF00"/>
                </a:solidFill>
              </a:rPr>
              <a:t>Сукромленская</a:t>
            </a:r>
            <a:r>
              <a:rPr lang="ru-RU" sz="3200" dirty="0" smtClean="0">
                <a:solidFill>
                  <a:srgbClr val="FFFF00"/>
                </a:solidFill>
              </a:rPr>
              <a:t> СОШ </a:t>
            </a:r>
            <a:r>
              <a:rPr lang="ru-RU" sz="3200" dirty="0" err="1" smtClean="0">
                <a:solidFill>
                  <a:srgbClr val="FFFF00"/>
                </a:solidFill>
              </a:rPr>
              <a:t>Лащилова</a:t>
            </a:r>
            <a:r>
              <a:rPr lang="ru-RU" sz="3200" dirty="0" smtClean="0">
                <a:solidFill>
                  <a:srgbClr val="FFFF00"/>
                </a:solidFill>
              </a:rPr>
              <a:t> Л.Л.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rgbClr val="FFFF00"/>
                </a:solidFill>
              </a:rPr>
              <a:t>Курение или здоровье –     выбирайте сами</a:t>
            </a:r>
            <a:endParaRPr lang="ru-RU" sz="4000">
              <a:solidFill>
                <a:srgbClr val="FFFF00"/>
              </a:solidFill>
            </a:endParaRPr>
          </a:p>
        </p:txBody>
      </p:sp>
      <p:pic>
        <p:nvPicPr>
          <p:cNvPr id="15363" name="Picture 5" descr="i?id=13547988&amp;tov=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989138"/>
            <a:ext cx="2447925" cy="3455987"/>
          </a:xfrm>
          <a:noFill/>
        </p:spPr>
      </p:pic>
      <p:pic>
        <p:nvPicPr>
          <p:cNvPr id="15364" name="Picture 8" descr="i?id=1987228&amp;tov=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76950" y="3005138"/>
            <a:ext cx="1181100" cy="1714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2"/>
            </a:gs>
            <a:gs pos="100000">
              <a:schemeClr val="bg2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08062"/>
          </a:xfr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	</a:t>
            </a:r>
            <a:r>
              <a:rPr lang="ru-RU">
                <a:latin typeface="Arial Black" pitchFamily="34" charset="0"/>
              </a:rPr>
              <a:t>Губительная сигарета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ru-RU" smtClean="0">
                <a:latin typeface="Arial Black" pitchFamily="34" charset="0"/>
              </a:rPr>
              <a:t>Ежегодно в мире умирает</a:t>
            </a:r>
          </a:p>
          <a:p>
            <a:pPr lvl="1" algn="ctr" eaLnBrk="1" hangingPunct="1">
              <a:buFontTx/>
              <a:buNone/>
            </a:pPr>
            <a:r>
              <a:rPr lang="ru-RU" smtClean="0">
                <a:latin typeface="Arial Black" pitchFamily="34" charset="0"/>
              </a:rPr>
              <a:t>свыше 5 миллионов  человек</a:t>
            </a:r>
          </a:p>
          <a:p>
            <a:pPr lvl="1" algn="ctr" eaLnBrk="1" hangingPunct="1">
              <a:buFontTx/>
              <a:buNone/>
            </a:pPr>
            <a:endParaRPr lang="ru-RU" smtClean="0">
              <a:latin typeface="Arial Black" pitchFamily="34" charset="0"/>
            </a:endParaRPr>
          </a:p>
          <a:p>
            <a:pPr lvl="1" algn="ctr" eaLnBrk="1" hangingPunct="1">
              <a:buFontTx/>
              <a:buNone/>
            </a:pPr>
            <a:r>
              <a:rPr lang="ru-RU" smtClean="0">
                <a:latin typeface="Arial Black" pitchFamily="34" charset="0"/>
              </a:rPr>
              <a:t>В России   каждый год курение уносит жизни 220  тысяч человек</a:t>
            </a:r>
          </a:p>
          <a:p>
            <a:pPr lvl="1" eaLnBrk="1" hangingPunct="1">
              <a:buFontTx/>
              <a:buNone/>
            </a:pPr>
            <a:endParaRPr lang="ru-RU" smtClean="0">
              <a:latin typeface="Arial Black" pitchFamily="34" charset="0"/>
            </a:endParaRPr>
          </a:p>
          <a:p>
            <a:pPr lvl="1" eaLnBrk="1" hangingPunct="1">
              <a:buFontTx/>
              <a:buNone/>
            </a:pPr>
            <a:endParaRPr lang="ru-RU" sz="2000" smtClean="0">
              <a:latin typeface="Arial Black" pitchFamily="34" charset="0"/>
            </a:endParaRPr>
          </a:p>
          <a:p>
            <a:pPr lvl="1" eaLnBrk="1" hangingPunct="1">
              <a:buFontTx/>
              <a:buNone/>
            </a:pPr>
            <a:endParaRPr lang="ru-RU" sz="2000" smtClean="0">
              <a:latin typeface="Arial Black" pitchFamily="34" charset="0"/>
            </a:endParaRPr>
          </a:p>
        </p:txBody>
      </p:sp>
      <p:pic>
        <p:nvPicPr>
          <p:cNvPr id="7172" name="Picture 21" descr="i?id=11015664&amp;tov=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29300" y="3233738"/>
            <a:ext cx="1676400" cy="1257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700">
                <a:solidFill>
                  <a:schemeClr val="tx1"/>
                </a:solidFill>
              </a:rPr>
              <a:t>Никотиномания – одна из форм наркомании</a:t>
            </a:r>
          </a:p>
        </p:txBody>
      </p:sp>
      <p:pic>
        <p:nvPicPr>
          <p:cNvPr id="8195" name="Picture 7" descr="Картинка 8 из 3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557338"/>
            <a:ext cx="3384550" cy="2376487"/>
          </a:xfrm>
          <a:noFill/>
        </p:spPr>
      </p:pic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827088" y="4941888"/>
            <a:ext cx="1873250" cy="1201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Эйфория</a:t>
            </a:r>
          </a:p>
          <a:p>
            <a:pPr algn="ctr"/>
            <a:r>
              <a:rPr lang="ru-RU" sz="1600" b="1"/>
              <a:t>«кайф»</a:t>
            </a:r>
          </a:p>
        </p:txBody>
      </p:sp>
      <p:sp>
        <p:nvSpPr>
          <p:cNvPr id="8197" name="Rectangle 14"/>
          <p:cNvSpPr>
            <a:spLocks noChangeArrowheads="1"/>
          </p:cNvSpPr>
          <p:nvPr/>
        </p:nvSpPr>
        <p:spPr bwMode="auto">
          <a:xfrm>
            <a:off x="3708400" y="5013325"/>
            <a:ext cx="187166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Психологическая </a:t>
            </a:r>
          </a:p>
          <a:p>
            <a:pPr algn="ctr"/>
            <a:r>
              <a:rPr lang="ru-RU" sz="1600" b="1"/>
              <a:t>зависимость</a:t>
            </a:r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6732588" y="5013325"/>
            <a:ext cx="18716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Физиологическая </a:t>
            </a:r>
          </a:p>
          <a:p>
            <a:pPr algn="ctr"/>
            <a:r>
              <a:rPr lang="ru-RU" sz="1600" b="1"/>
              <a:t>зависимость</a:t>
            </a:r>
          </a:p>
        </p:txBody>
      </p:sp>
      <p:sp>
        <p:nvSpPr>
          <p:cNvPr id="8199" name="Line 16"/>
          <p:cNvSpPr>
            <a:spLocks noChangeShapeType="1"/>
          </p:cNvSpPr>
          <p:nvPr/>
        </p:nvSpPr>
        <p:spPr bwMode="auto">
          <a:xfrm>
            <a:off x="2700338" y="5516563"/>
            <a:ext cx="10080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7"/>
          <p:cNvSpPr>
            <a:spLocks noChangeShapeType="1"/>
          </p:cNvSpPr>
          <p:nvPr/>
        </p:nvSpPr>
        <p:spPr bwMode="auto">
          <a:xfrm>
            <a:off x="5580063" y="5589588"/>
            <a:ext cx="11525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Картинка 18 из 8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44675"/>
            <a:ext cx="27368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755650" y="1700213"/>
            <a:ext cx="1922463" cy="6492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81088"/>
          </a:xfr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 </a:t>
            </a:r>
            <a:r>
              <a:rPr lang="ru-RU" sz="3600">
                <a:solidFill>
                  <a:srgbClr val="B41A2C"/>
                </a:solidFill>
              </a:rPr>
              <a:t>Зажженная сигарета - это "химическая фабрика"</a:t>
            </a:r>
            <a:r>
              <a:rPr lang="ru-RU" sz="4000"/>
              <a:t> </a:t>
            </a:r>
          </a:p>
        </p:txBody>
      </p:sp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6443663" y="1844675"/>
            <a:ext cx="1922462" cy="649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2" name="Rectangle 15"/>
          <p:cNvSpPr>
            <a:spLocks noChangeArrowheads="1"/>
          </p:cNvSpPr>
          <p:nvPr/>
        </p:nvSpPr>
        <p:spPr bwMode="auto">
          <a:xfrm>
            <a:off x="6443663" y="1773238"/>
            <a:ext cx="2232025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3" name="Rectangle 16"/>
          <p:cNvSpPr>
            <a:spLocks noChangeArrowheads="1"/>
          </p:cNvSpPr>
          <p:nvPr/>
        </p:nvSpPr>
        <p:spPr bwMode="auto">
          <a:xfrm>
            <a:off x="6372225" y="3213100"/>
            <a:ext cx="2087563" cy="576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4" name="Rectangle 17"/>
          <p:cNvSpPr>
            <a:spLocks noChangeArrowheads="1"/>
          </p:cNvSpPr>
          <p:nvPr/>
        </p:nvSpPr>
        <p:spPr bwMode="auto">
          <a:xfrm>
            <a:off x="6227763" y="4076700"/>
            <a:ext cx="2520950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Text Box 23"/>
          <p:cNvSpPr txBox="1">
            <a:spLocks noChangeArrowheads="1"/>
          </p:cNvSpPr>
          <p:nvPr/>
        </p:nvSpPr>
        <p:spPr bwMode="auto">
          <a:xfrm>
            <a:off x="808038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519363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Угарный газ</a:t>
            </a:r>
          </a:p>
          <a:p>
            <a:pPr algn="ctr"/>
            <a:r>
              <a:rPr lang="ru-RU" sz="1400" i="1"/>
              <a:t>Нарушение дыхания,</a:t>
            </a:r>
          </a:p>
          <a:p>
            <a:pPr algn="ctr"/>
            <a:r>
              <a:rPr lang="ru-RU" sz="1400" i="1"/>
              <a:t> болезни сердца</a:t>
            </a:r>
          </a:p>
        </p:txBody>
      </p:sp>
      <p:sp>
        <p:nvSpPr>
          <p:cNvPr id="9227" name="Rectangle 26"/>
          <p:cNvSpPr>
            <a:spLocks noChangeArrowheads="1"/>
          </p:cNvSpPr>
          <p:nvPr/>
        </p:nvSpPr>
        <p:spPr bwMode="auto">
          <a:xfrm>
            <a:off x="395288" y="2708275"/>
            <a:ext cx="2014537" cy="1223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8" name="Text Box 27"/>
          <p:cNvSpPr txBox="1">
            <a:spLocks noChangeArrowheads="1"/>
          </p:cNvSpPr>
          <p:nvPr/>
        </p:nvSpPr>
        <p:spPr bwMode="auto">
          <a:xfrm>
            <a:off x="395288" y="2708275"/>
            <a:ext cx="2376487" cy="12176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Никотин</a:t>
            </a:r>
          </a:p>
          <a:p>
            <a:pPr algn="ctr"/>
            <a:r>
              <a:rPr lang="ru-RU" sz="1400" i="1"/>
              <a:t>Заболевания сердца, </a:t>
            </a:r>
          </a:p>
          <a:p>
            <a:pPr algn="ctr"/>
            <a:r>
              <a:rPr lang="ru-RU" sz="1400" i="1"/>
              <a:t>кровеносных сосудов,</a:t>
            </a:r>
          </a:p>
          <a:p>
            <a:pPr algn="ctr"/>
            <a:r>
              <a:rPr lang="ru-RU" sz="1400" i="1"/>
              <a:t>лёгких и дыхательных </a:t>
            </a:r>
          </a:p>
          <a:p>
            <a:pPr algn="ctr"/>
            <a:r>
              <a:rPr lang="ru-RU" sz="1400" i="1"/>
              <a:t>путей</a:t>
            </a:r>
          </a:p>
        </p:txBody>
      </p:sp>
      <p:sp>
        <p:nvSpPr>
          <p:cNvPr id="9229" name="Text Box 28"/>
          <p:cNvSpPr txBox="1">
            <a:spLocks noChangeArrowheads="1"/>
          </p:cNvSpPr>
          <p:nvPr/>
        </p:nvSpPr>
        <p:spPr bwMode="auto">
          <a:xfrm>
            <a:off x="6011863" y="1773238"/>
            <a:ext cx="2843212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Канцерогенные смолы</a:t>
            </a:r>
          </a:p>
          <a:p>
            <a:pPr algn="ctr"/>
            <a:r>
              <a:rPr lang="ru-RU" sz="1400" i="1"/>
              <a:t>Раковые заболевания, повреждения зубной эмали,</a:t>
            </a:r>
          </a:p>
          <a:p>
            <a:pPr algn="ctr"/>
            <a:r>
              <a:rPr lang="ru-RU" sz="1400" i="1"/>
              <a:t>воспаление слизистых оболочек</a:t>
            </a:r>
          </a:p>
        </p:txBody>
      </p:sp>
      <p:sp>
        <p:nvSpPr>
          <p:cNvPr id="9230" name="Text Box 29"/>
          <p:cNvSpPr txBox="1">
            <a:spLocks noChangeArrowheads="1"/>
          </p:cNvSpPr>
          <p:nvPr/>
        </p:nvSpPr>
        <p:spPr bwMode="auto">
          <a:xfrm>
            <a:off x="6372225" y="3213100"/>
            <a:ext cx="252095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Синильная</a:t>
            </a:r>
            <a:r>
              <a:rPr lang="ru-RU" b="1"/>
              <a:t> </a:t>
            </a:r>
            <a:r>
              <a:rPr lang="ru-RU" sz="1600" b="1"/>
              <a:t>кислота</a:t>
            </a:r>
          </a:p>
          <a:p>
            <a:pPr algn="ctr"/>
            <a:r>
              <a:rPr lang="ru-RU" sz="1400" i="1"/>
              <a:t>Болезни сердца и крови</a:t>
            </a:r>
          </a:p>
        </p:txBody>
      </p:sp>
      <p:sp>
        <p:nvSpPr>
          <p:cNvPr id="9231" name="Text Box 30"/>
          <p:cNvSpPr txBox="1">
            <a:spLocks noChangeArrowheads="1"/>
          </p:cNvSpPr>
          <p:nvPr/>
        </p:nvSpPr>
        <p:spPr bwMode="auto">
          <a:xfrm>
            <a:off x="6227763" y="4076700"/>
            <a:ext cx="2592387" cy="12176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Стирол</a:t>
            </a:r>
          </a:p>
          <a:p>
            <a:pPr algn="ctr"/>
            <a:r>
              <a:rPr lang="ru-RU" sz="1400" i="1"/>
              <a:t>Нарушение слуха, зрения, </a:t>
            </a:r>
          </a:p>
          <a:p>
            <a:pPr algn="ctr"/>
            <a:r>
              <a:rPr lang="ru-RU" sz="1400" i="1"/>
              <a:t>поражение органов осязания</a:t>
            </a:r>
          </a:p>
          <a:p>
            <a:pPr algn="ctr"/>
            <a:r>
              <a:rPr lang="ru-RU" sz="1400" i="1"/>
              <a:t> и обоняния</a:t>
            </a:r>
          </a:p>
        </p:txBody>
      </p:sp>
      <p:sp>
        <p:nvSpPr>
          <p:cNvPr id="9232" name="Line 34"/>
          <p:cNvSpPr>
            <a:spLocks noChangeShapeType="1"/>
          </p:cNvSpPr>
          <p:nvPr/>
        </p:nvSpPr>
        <p:spPr bwMode="auto">
          <a:xfrm flipH="1" flipV="1">
            <a:off x="2700338" y="3789363"/>
            <a:ext cx="358775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35"/>
          <p:cNvSpPr>
            <a:spLocks noChangeShapeType="1"/>
          </p:cNvSpPr>
          <p:nvPr/>
        </p:nvSpPr>
        <p:spPr bwMode="auto">
          <a:xfrm flipH="1" flipV="1">
            <a:off x="2700338" y="2349500"/>
            <a:ext cx="358775" cy="5032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36"/>
          <p:cNvSpPr>
            <a:spLocks noChangeShapeType="1"/>
          </p:cNvSpPr>
          <p:nvPr/>
        </p:nvSpPr>
        <p:spPr bwMode="auto">
          <a:xfrm flipV="1">
            <a:off x="5795963" y="2636838"/>
            <a:ext cx="288925" cy="3603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5" name="Rectangle 38"/>
          <p:cNvSpPr>
            <a:spLocks noChangeArrowheads="1"/>
          </p:cNvSpPr>
          <p:nvPr/>
        </p:nvSpPr>
        <p:spPr bwMode="auto">
          <a:xfrm>
            <a:off x="250825" y="4292600"/>
            <a:ext cx="2303463" cy="865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Радиоактивный	</a:t>
            </a:r>
          </a:p>
          <a:p>
            <a:pPr algn="ctr"/>
            <a:r>
              <a:rPr lang="ru-RU" sz="1600" b="1"/>
              <a:t> полоний</a:t>
            </a:r>
          </a:p>
          <a:p>
            <a:pPr algn="ctr"/>
            <a:r>
              <a:rPr lang="ru-RU" sz="1400" i="1"/>
              <a:t>Раковые заболевания,</a:t>
            </a:r>
          </a:p>
          <a:p>
            <a:pPr algn="ctr"/>
            <a:r>
              <a:rPr lang="ru-RU" sz="1400" i="1"/>
              <a:t> болезни крови и лёгких</a:t>
            </a:r>
          </a:p>
        </p:txBody>
      </p:sp>
      <p:sp>
        <p:nvSpPr>
          <p:cNvPr id="9236" name="Rectangle 40"/>
          <p:cNvSpPr>
            <a:spLocks noChangeArrowheads="1"/>
          </p:cNvSpPr>
          <p:nvPr/>
        </p:nvSpPr>
        <p:spPr bwMode="auto">
          <a:xfrm>
            <a:off x="611188" y="5734050"/>
            <a:ext cx="3024187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Раздражающее вещество -</a:t>
            </a:r>
          </a:p>
          <a:p>
            <a:pPr algn="ctr"/>
            <a:r>
              <a:rPr lang="ru-RU" sz="1600" b="1"/>
              <a:t>акролеин</a:t>
            </a:r>
          </a:p>
          <a:p>
            <a:pPr algn="ctr"/>
            <a:r>
              <a:rPr lang="ru-RU" sz="1400" b="1" i="1"/>
              <a:t>«Табачный» кашель</a:t>
            </a:r>
          </a:p>
        </p:txBody>
      </p:sp>
      <p:sp>
        <p:nvSpPr>
          <p:cNvPr id="9237" name="Rectangle 42"/>
          <p:cNvSpPr>
            <a:spLocks noChangeArrowheads="1"/>
          </p:cNvSpPr>
          <p:nvPr/>
        </p:nvSpPr>
        <p:spPr bwMode="auto">
          <a:xfrm>
            <a:off x="5435600" y="5734050"/>
            <a:ext cx="3168650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b="1"/>
          </a:p>
        </p:txBody>
      </p:sp>
      <p:sp>
        <p:nvSpPr>
          <p:cNvPr id="9238" name="Text Box 44"/>
          <p:cNvSpPr txBox="1">
            <a:spLocks noChangeArrowheads="1"/>
          </p:cNvSpPr>
          <p:nvPr/>
        </p:nvSpPr>
        <p:spPr bwMode="auto">
          <a:xfrm>
            <a:off x="5508625" y="573405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9" name="Text Box 45"/>
          <p:cNvSpPr txBox="1">
            <a:spLocks noChangeArrowheads="1"/>
          </p:cNvSpPr>
          <p:nvPr/>
        </p:nvSpPr>
        <p:spPr bwMode="auto">
          <a:xfrm>
            <a:off x="5992813" y="56610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Сероводород</a:t>
            </a:r>
          </a:p>
          <a:p>
            <a:pPr algn="ctr"/>
            <a:r>
              <a:rPr lang="ru-RU" sz="1400" i="1"/>
              <a:t>Кислородное голодание</a:t>
            </a:r>
          </a:p>
          <a:p>
            <a:pPr algn="ctr"/>
            <a:r>
              <a:rPr lang="ru-RU" sz="1400" i="1"/>
              <a:t>Сердечной мышцы</a:t>
            </a:r>
          </a:p>
        </p:txBody>
      </p:sp>
      <p:sp>
        <p:nvSpPr>
          <p:cNvPr id="9240" name="Line 51"/>
          <p:cNvSpPr>
            <a:spLocks noChangeShapeType="1"/>
          </p:cNvSpPr>
          <p:nvPr/>
        </p:nvSpPr>
        <p:spPr bwMode="auto">
          <a:xfrm flipH="1" flipV="1">
            <a:off x="2484438" y="4581525"/>
            <a:ext cx="574675" cy="5762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53"/>
          <p:cNvSpPr>
            <a:spLocks noChangeShapeType="1"/>
          </p:cNvSpPr>
          <p:nvPr/>
        </p:nvSpPr>
        <p:spPr bwMode="auto">
          <a:xfrm flipH="1">
            <a:off x="2195513" y="5373688"/>
            <a:ext cx="863600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56"/>
          <p:cNvSpPr>
            <a:spLocks noChangeShapeType="1"/>
          </p:cNvSpPr>
          <p:nvPr/>
        </p:nvSpPr>
        <p:spPr bwMode="auto">
          <a:xfrm>
            <a:off x="5795963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62"/>
          <p:cNvSpPr>
            <a:spLocks noChangeShapeType="1"/>
          </p:cNvSpPr>
          <p:nvPr/>
        </p:nvSpPr>
        <p:spPr bwMode="auto">
          <a:xfrm flipV="1">
            <a:off x="5795963" y="4797425"/>
            <a:ext cx="504825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>
            <a:off x="5795963" y="5373688"/>
            <a:ext cx="1081087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67"/>
          <p:cNvSpPr>
            <a:spLocks noChangeShapeType="1"/>
          </p:cNvSpPr>
          <p:nvPr/>
        </p:nvSpPr>
        <p:spPr bwMode="auto">
          <a:xfrm flipV="1">
            <a:off x="5795963" y="3500438"/>
            <a:ext cx="647700" cy="10080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122872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rgbClr val="FFFF00"/>
                </a:solidFill>
                <a:latin typeface="Arial Black" pitchFamily="34" charset="0"/>
              </a:rPr>
              <a:t>Курение и организм человека</a:t>
            </a:r>
          </a:p>
        </p:txBody>
      </p:sp>
      <p:pic>
        <p:nvPicPr>
          <p:cNvPr id="10243" name="Picture 5" descr="Картинка 6 из 378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4038" y="1600200"/>
            <a:ext cx="3844925" cy="4525963"/>
          </a:xfrm>
          <a:noFill/>
        </p:spPr>
      </p:pic>
      <p:pic>
        <p:nvPicPr>
          <p:cNvPr id="10244" name="Picture 7" descr="i?id=6615571&amp;tov=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46800" y="3460750"/>
            <a:ext cx="1041400" cy="804863"/>
          </a:xfrm>
          <a:noFill/>
        </p:spPr>
      </p:pic>
      <p:sp>
        <p:nvSpPr>
          <p:cNvPr id="10245" name="Line 11"/>
          <p:cNvSpPr>
            <a:spLocks noChangeShapeType="1"/>
          </p:cNvSpPr>
          <p:nvPr/>
        </p:nvSpPr>
        <p:spPr bwMode="auto">
          <a:xfrm flipH="1" flipV="1">
            <a:off x="2555875" y="3357563"/>
            <a:ext cx="3600450" cy="1079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12"/>
          <p:cNvSpPr>
            <a:spLocks noChangeShapeType="1"/>
          </p:cNvSpPr>
          <p:nvPr/>
        </p:nvSpPr>
        <p:spPr bwMode="auto">
          <a:xfrm flipH="1" flipV="1">
            <a:off x="3203575" y="2997200"/>
            <a:ext cx="2952750" cy="7921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 flipH="1" flipV="1">
            <a:off x="2484438" y="2060575"/>
            <a:ext cx="3600450" cy="863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19"/>
          <p:cNvSpPr>
            <a:spLocks noChangeShapeType="1"/>
          </p:cNvSpPr>
          <p:nvPr/>
        </p:nvSpPr>
        <p:spPr bwMode="auto">
          <a:xfrm>
            <a:off x="5580063" y="5445125"/>
            <a:ext cx="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20"/>
          <p:cNvSpPr>
            <a:spLocks noChangeShapeType="1"/>
          </p:cNvSpPr>
          <p:nvPr/>
        </p:nvSpPr>
        <p:spPr bwMode="auto">
          <a:xfrm>
            <a:off x="5219700" y="5229225"/>
            <a:ext cx="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26"/>
          <p:cNvSpPr>
            <a:spLocks noChangeShapeType="1"/>
          </p:cNvSpPr>
          <p:nvPr/>
        </p:nvSpPr>
        <p:spPr bwMode="auto">
          <a:xfrm flipH="1">
            <a:off x="2555875" y="5734050"/>
            <a:ext cx="3671888" cy="714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29"/>
          <p:cNvSpPr>
            <a:spLocks noChangeShapeType="1"/>
          </p:cNvSpPr>
          <p:nvPr/>
        </p:nvSpPr>
        <p:spPr bwMode="auto">
          <a:xfrm flipH="1" flipV="1">
            <a:off x="2555875" y="3789363"/>
            <a:ext cx="3671888" cy="15113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32"/>
          <p:cNvSpPr>
            <a:spLocks noChangeShapeType="1"/>
          </p:cNvSpPr>
          <p:nvPr/>
        </p:nvSpPr>
        <p:spPr bwMode="auto">
          <a:xfrm flipH="1" flipV="1">
            <a:off x="2916238" y="4221163"/>
            <a:ext cx="3240087" cy="13684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 sz="quarter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Курение разрушает лёгкие</a:t>
            </a:r>
          </a:p>
        </p:txBody>
      </p:sp>
      <p:pic>
        <p:nvPicPr>
          <p:cNvPr id="11267" name="Picture 7" descr="i?id=27220412&amp;tov=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36700" y="2078038"/>
            <a:ext cx="1879600" cy="1231900"/>
          </a:xfrm>
          <a:noFill/>
        </p:spPr>
      </p:pic>
      <p:pic>
        <p:nvPicPr>
          <p:cNvPr id="11268" name="Picture 11" descr="i?id=37406765&amp;tov=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3789363"/>
            <a:ext cx="2519363" cy="2735262"/>
          </a:xfrm>
          <a:noFill/>
        </p:spPr>
      </p:pic>
      <p:pic>
        <p:nvPicPr>
          <p:cNvPr id="11269" name="Picture 15" descr="i?id=44001040&amp;tov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2060575"/>
            <a:ext cx="244792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 sz="quarter"/>
          </p:nvPr>
        </p:nvSpPr>
        <p:spPr>
          <a:ln>
            <a:solidFill>
              <a:srgbClr val="3333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Курение вызывает рак</a:t>
            </a:r>
          </a:p>
        </p:txBody>
      </p:sp>
      <p:pic>
        <p:nvPicPr>
          <p:cNvPr id="12291" name="Picture 5" descr="i?id=2821080&amp;tov=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2568575"/>
            <a:ext cx="381000" cy="249238"/>
          </a:xfrm>
          <a:noFill/>
        </p:spPr>
      </p:pic>
      <p:pic>
        <p:nvPicPr>
          <p:cNvPr id="12292" name="Picture 19" descr="Картинка 12 из 44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349500"/>
            <a:ext cx="2232025" cy="3240088"/>
          </a:xfrm>
          <a:noFill/>
        </p:spPr>
      </p:pic>
      <p:pic>
        <p:nvPicPr>
          <p:cNvPr id="12293" name="Picture 9" descr="i?id=2895399&amp;tov=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 l="44292"/>
          <a:stretch>
            <a:fillRect/>
          </a:stretch>
        </p:blipFill>
        <p:spPr>
          <a:xfrm>
            <a:off x="2987675" y="2060575"/>
            <a:ext cx="2736850" cy="3817938"/>
          </a:xfrm>
          <a:noFill/>
        </p:spPr>
      </p:pic>
      <p:pic>
        <p:nvPicPr>
          <p:cNvPr id="12294" name="Picture 11" descr="Картинка 8 из 7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61088" y="1557338"/>
            <a:ext cx="2587625" cy="24479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6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Курение ведёт к инфаркту миокарда и инсульту</a:t>
            </a:r>
          </a:p>
        </p:txBody>
      </p:sp>
      <p:pic>
        <p:nvPicPr>
          <p:cNvPr id="13315" name="Picture 7" descr="i?id=282338&amp;tov=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65350" y="3024188"/>
            <a:ext cx="622300" cy="1676400"/>
          </a:xfrm>
          <a:noFill/>
        </p:spPr>
      </p:pic>
      <p:pic>
        <p:nvPicPr>
          <p:cNvPr id="13316" name="Picture 9" descr="Картинка 1 из 5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86500" y="2312988"/>
            <a:ext cx="762000" cy="762000"/>
          </a:xfrm>
          <a:noFill/>
        </p:spPr>
      </p:pic>
      <p:pic>
        <p:nvPicPr>
          <p:cNvPr id="13317" name="Picture 11" descr="Картинка 12 из 6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8313" y="2133600"/>
            <a:ext cx="2573337" cy="3127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Картинка 10 из 1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49275"/>
            <a:ext cx="35290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17"/>
          <p:cNvSpPr>
            <a:spLocks noGrp="1" noChangeArrowheads="1"/>
          </p:cNvSpPr>
          <p:nvPr>
            <p:ph sz="half" idx="1"/>
          </p:nvPr>
        </p:nvSpPr>
        <p:spPr>
          <a:xfrm>
            <a:off x="4643438" y="765175"/>
            <a:ext cx="4038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Замедляется рост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Ухудшается развитие грудной клетки и мускулатуры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Раннее появление морщин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Повышенная раздражительность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Ухудшение памяти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Ослабление концентрации зрительного восприятия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FF00"/>
                </a:solidFill>
              </a:rPr>
              <a:t>Низкая успеваемость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1231</TotalTime>
  <Words>165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Times New Roman</vt:lpstr>
      <vt:lpstr>Wingdings 2</vt:lpstr>
      <vt:lpstr>Wingdings</vt:lpstr>
      <vt:lpstr>Wingdings 3</vt:lpstr>
      <vt:lpstr>Calibri</vt:lpstr>
      <vt:lpstr>Arial Black</vt:lpstr>
      <vt:lpstr>Апекс</vt:lpstr>
      <vt:lpstr>Презентация к урокам по предмету «Основы безопасности жизнедеятельности» на тему «Профилактика вредных привычек».  Автор презентации: учитель ОБЖ МОУ Сукромленская СОШ Лащилова Л.Л.</vt:lpstr>
      <vt:lpstr> Губительная сигарета</vt:lpstr>
      <vt:lpstr>Никотиномания – одна из форм наркомании</vt:lpstr>
      <vt:lpstr> Зажженная сигарета - это "химическая фабрика" </vt:lpstr>
      <vt:lpstr>Курение и организм человека</vt:lpstr>
      <vt:lpstr>Курение разрушает лёгкие</vt:lpstr>
      <vt:lpstr>Курение вызывает рак</vt:lpstr>
      <vt:lpstr>Курение ведёт к инфаркту миокарда и инсульту</vt:lpstr>
      <vt:lpstr>Слайд 9</vt:lpstr>
      <vt:lpstr>Курение или здоровье –     выбирайте сами</vt:lpstr>
    </vt:vector>
  </TitlesOfParts>
  <Company>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13061</cp:lastModifiedBy>
  <cp:revision>18</cp:revision>
  <dcterms:created xsi:type="dcterms:W3CDTF">2008-03-31T12:28:23Z</dcterms:created>
  <dcterms:modified xsi:type="dcterms:W3CDTF">2014-11-19T13:35:32Z</dcterms:modified>
</cp:coreProperties>
</file>