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4" r:id="rId2"/>
    <p:sldId id="265" r:id="rId3"/>
    <p:sldId id="256" r:id="rId4"/>
    <p:sldId id="266" r:id="rId5"/>
    <p:sldId id="257" r:id="rId6"/>
    <p:sldId id="258" r:id="rId7"/>
    <p:sldId id="267" r:id="rId8"/>
    <p:sldId id="261" r:id="rId9"/>
    <p:sldId id="268" r:id="rId10"/>
    <p:sldId id="269" r:id="rId11"/>
    <p:sldId id="270" r:id="rId12"/>
    <p:sldId id="271" r:id="rId13"/>
    <p:sldId id="272" r:id="rId14"/>
    <p:sldId id="273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E539B67-E9AF-440A-AA47-AF93505FE6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05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921584B-DD98-4F43-AAB3-1C0FDC1E44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1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0CB14F-1609-4A26-A84F-30AD11285814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AE4A749-DE55-45F7-9E1A-5C62613C24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rtcyclopedia.ru/plastov_arkadij_aleksandrovich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99247" y="2248347"/>
            <a:ext cx="7745505" cy="211675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4000" b="1" dirty="0">
                <a:latin typeface="Times New Roman" pitchFamily="18" charset="0"/>
              </a:rPr>
              <a:t>Сочинение-описание по картине Аркадия Александровича </a:t>
            </a:r>
            <a:r>
              <a:rPr lang="ru-RU" sz="4000" b="1" dirty="0" err="1">
                <a:latin typeface="Times New Roman" pitchFamily="18" charset="0"/>
              </a:rPr>
              <a:t>Пластова</a:t>
            </a:r>
            <a:r>
              <a:rPr lang="ru-RU" sz="4000" b="1" dirty="0">
                <a:latin typeface="Times New Roman" pitchFamily="18" charset="0"/>
              </a:rPr>
              <a:t> «Летом».</a:t>
            </a:r>
          </a:p>
        </p:txBody>
      </p:sp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>
                <a:latin typeface="Times New Roman" pitchFamily="18" charset="0"/>
              </a:rPr>
              <a:t>Тема урока: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6136" y="4869160"/>
            <a:ext cx="2677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Тарасова С.С.,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русского языка и</a:t>
            </a:r>
          </a:p>
          <a:p>
            <a:r>
              <a:rPr lang="ru-RU" dirty="0"/>
              <a:t>л</a:t>
            </a:r>
            <a:r>
              <a:rPr lang="ru-RU" dirty="0" smtClean="0"/>
              <a:t>итературы.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57821" y="6309320"/>
            <a:ext cx="203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Дзержинск, 2013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7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b="1" u="sng" dirty="0">
                <a:latin typeface="Times New Roman" pitchFamily="18" charset="0"/>
              </a:rPr>
              <a:t>Теплые цвета </a:t>
            </a:r>
            <a:r>
              <a:rPr lang="ru-RU" sz="2800" b="1" dirty="0">
                <a:latin typeface="Times New Roman" pitchFamily="18" charset="0"/>
              </a:rPr>
              <a:t>ассоциируются в нашем сознании с солнечным светом, огнем, теплом, которое они излучают (жёлтый, розовый, красный, оранжевый цвета художники). Они помогают художнику передать радостное и светлое настроение. </a:t>
            </a:r>
          </a:p>
          <a:p>
            <a:pPr>
              <a:lnSpc>
                <a:spcPct val="80000"/>
              </a:lnSpc>
            </a:pPr>
            <a:r>
              <a:rPr lang="ru-RU" sz="2800" b="1" u="sng" dirty="0">
                <a:latin typeface="Times New Roman" pitchFamily="18" charset="0"/>
              </a:rPr>
              <a:t>Холодные цвета </a:t>
            </a:r>
            <a:r>
              <a:rPr lang="ru-RU" sz="2800" b="1" dirty="0">
                <a:latin typeface="Times New Roman" pitchFamily="18" charset="0"/>
              </a:rPr>
              <a:t>– это цвета снега, льда, воды (синий, тёмно-голубой, фиолетовый). </a:t>
            </a:r>
          </a:p>
          <a:p>
            <a:pPr>
              <a:lnSpc>
                <a:spcPct val="80000"/>
              </a:lnSpc>
            </a:pPr>
            <a:r>
              <a:rPr lang="ru-RU" sz="2800" b="1" dirty="0">
                <a:latin typeface="Times New Roman" pitchFamily="18" charset="0"/>
              </a:rPr>
              <a:t>При смешивании холодного цвета с теплым он изменит свой цветовой тон и станет теплее.</a:t>
            </a:r>
            <a:r>
              <a:rPr lang="ru-RU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</a:rPr>
              <a:t>Цвета в живописи</a:t>
            </a:r>
          </a:p>
        </p:txBody>
      </p:sp>
    </p:spTree>
    <p:extLst>
      <p:ext uri="{BB962C8B-B14F-4D97-AF65-F5344CB8AC3E}">
        <p14:creationId xmlns:p14="http://schemas.microsoft.com/office/powerpoint/2010/main" val="13622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25" name="Group 2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8162456"/>
              </p:ext>
            </p:extLst>
          </p:nvPr>
        </p:nvGraphicFramePr>
        <p:xfrm>
          <a:off x="539552" y="1484784"/>
          <a:ext cx="8388350" cy="4868545"/>
        </p:xfrm>
        <a:graphic>
          <a:graphicData uri="http://schemas.openxmlformats.org/drawingml/2006/table">
            <a:tbl>
              <a:tblPr/>
              <a:tblGrid>
                <a:gridCol w="4186238"/>
                <a:gridCol w="4202112"/>
              </a:tblGrid>
              <a:tr h="139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Сравнение – изображение одного предмета путём сравнения с другим.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сверкают, подобно дорогим изумрудам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;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лёгкие листья берёз, словно волна ослепительных брызг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Эпитет – художественное определение предмета или явления, помогающее живо представить себе предмет. Почувствовать отношение автора к нему.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ослепительный луч солнца; яркие краски лета; свежая, яркая, чистая зелень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Олицетворе́ние—приписывание свойств и признаков одушевлённых предметов неодушевлённым. Часто олицетворение применяется при изображении природы, которая наделяется теми или иными человеческими чертами.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солнечные зайчики играют в траве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1431925"/>
          </a:xfrm>
        </p:spPr>
        <p:txBody>
          <a:bodyPr/>
          <a:lstStyle/>
          <a:p>
            <a:r>
              <a:rPr lang="ru-RU">
                <a:latin typeface="Times New Roman" pitchFamily="18" charset="0"/>
              </a:rPr>
              <a:t>Изобразительные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415839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512" y="2132856"/>
            <a:ext cx="9144000" cy="49672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itchFamily="18" charset="0"/>
              </a:rPr>
              <a:t>I</a:t>
            </a:r>
            <a:r>
              <a:rPr lang="ru-RU" b="1" dirty="0">
                <a:latin typeface="Times New Roman" pitchFamily="18" charset="0"/>
              </a:rPr>
              <a:t>. </a:t>
            </a:r>
            <a:r>
              <a:rPr lang="ru-RU" b="1" u="sng" dirty="0">
                <a:latin typeface="Times New Roman" pitchFamily="18" charset="0"/>
              </a:rPr>
              <a:t>Вступление.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latin typeface="Times New Roman" pitchFamily="18" charset="0"/>
              </a:rPr>
              <a:t>Тема и основная мысль картины                                 </a:t>
            </a:r>
            <a:endParaRPr lang="ru-RU" b="1" i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</a:rPr>
              <a:t>А</a:t>
            </a:r>
            <a:r>
              <a:rPr lang="ru-RU" b="1" i="1" dirty="0">
                <a:latin typeface="Times New Roman" pitchFamily="18" charset="0"/>
              </a:rPr>
              <a:t>. А. </a:t>
            </a:r>
            <a:r>
              <a:rPr lang="ru-RU" b="1" i="1" dirty="0" err="1">
                <a:latin typeface="Times New Roman" pitchFamily="18" charset="0"/>
              </a:rPr>
              <a:t>Пластова</a:t>
            </a:r>
            <a:r>
              <a:rPr lang="ru-RU" b="1" i="1" dirty="0">
                <a:latin typeface="Times New Roman" pitchFamily="18" charset="0"/>
              </a:rPr>
              <a:t>.</a:t>
            </a:r>
            <a:endParaRPr lang="en-US" b="1" i="1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Times New Roman" pitchFamily="18" charset="0"/>
              </a:rPr>
              <a:t>II</a:t>
            </a:r>
            <a:r>
              <a:rPr lang="ru-RU" b="1" dirty="0">
                <a:latin typeface="Times New Roman" pitchFamily="18" charset="0"/>
              </a:rPr>
              <a:t>. </a:t>
            </a:r>
            <a:r>
              <a:rPr lang="ru-RU" b="1" u="sng" dirty="0">
                <a:latin typeface="Times New Roman" pitchFamily="18" charset="0"/>
              </a:rPr>
              <a:t>Основная часть. Описание картины               </a:t>
            </a:r>
            <a:endParaRPr lang="ru-RU" b="1" u="sng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>
                <a:latin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</a:rPr>
              <a:t>  </a:t>
            </a:r>
            <a:r>
              <a:rPr lang="ru-RU" b="1" u="sng" dirty="0">
                <a:latin typeface="Times New Roman" pitchFamily="18" charset="0"/>
              </a:rPr>
              <a:t>А. А. </a:t>
            </a:r>
            <a:r>
              <a:rPr lang="ru-RU" b="1" u="sng" dirty="0" err="1">
                <a:latin typeface="Times New Roman" pitchFamily="18" charset="0"/>
              </a:rPr>
              <a:t>Пластова</a:t>
            </a:r>
            <a:r>
              <a:rPr lang="ru-RU" b="1" u="sng" dirty="0">
                <a:latin typeface="Times New Roman" pitchFamily="18" charset="0"/>
              </a:rPr>
              <a:t> «Летом».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latin typeface="Times New Roman" pitchFamily="18" charset="0"/>
              </a:rPr>
              <a:t>1. Внешний вид, выражение лиц, позы героев картины.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latin typeface="Times New Roman" pitchFamily="18" charset="0"/>
              </a:rPr>
              <a:t>2. Пейзаж.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latin typeface="Times New Roman" pitchFamily="18" charset="0"/>
              </a:rPr>
              <a:t>3. Настроение, вызванное картиной.</a:t>
            </a:r>
            <a:endParaRPr lang="en-US" b="1" i="1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>
                <a:latin typeface="Times New Roman" pitchFamily="18" charset="0"/>
              </a:rPr>
              <a:t>III</a:t>
            </a:r>
            <a:r>
              <a:rPr lang="ru-RU" b="1" u="sng" dirty="0">
                <a:latin typeface="Times New Roman" pitchFamily="18" charset="0"/>
              </a:rPr>
              <a:t>. Заключение.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>
                <a:latin typeface="Times New Roman" pitchFamily="18" charset="0"/>
              </a:rPr>
              <a:t>Мастерство художника.</a:t>
            </a:r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</a:rPr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41908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244475"/>
            <a:ext cx="9144000" cy="1431925"/>
          </a:xfrm>
        </p:spPr>
        <p:txBody>
          <a:bodyPr>
            <a:normAutofit/>
          </a:bodyPr>
          <a:lstStyle/>
          <a:p>
            <a:r>
              <a:rPr lang="ru-RU" sz="3600">
                <a:latin typeface="Times New Roman" pitchFamily="18" charset="0"/>
              </a:rPr>
              <a:t>Тема и основная мысль, как правило, обозначены художником в названии картины.</a:t>
            </a:r>
          </a:p>
        </p:txBody>
      </p:sp>
      <p:sp>
        <p:nvSpPr>
          <p:cNvPr id="32773" name="Rectangle 5"/>
          <p:cNvSpPr>
            <a:spLocks noGrp="1" noRot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latin typeface="Times New Roman" pitchFamily="18" charset="0"/>
              </a:rPr>
              <a:t>Тема-это предмет изображения. </a:t>
            </a:r>
          </a:p>
        </p:txBody>
      </p:sp>
      <p:sp>
        <p:nvSpPr>
          <p:cNvPr id="32774" name="Rectangle 6"/>
          <p:cNvSpPr>
            <a:spLocks noGrp="1" noRot="1" noChangeArrowheads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latin typeface="Times New Roman" pitchFamily="18" charset="0"/>
              </a:rPr>
              <a:t>Основная мысль – это авторский замысел, который художник раскрывает изобразительными средствами, в зависимости от своего личного подхода к теме. </a:t>
            </a:r>
          </a:p>
          <a:p>
            <a:pPr>
              <a:lnSpc>
                <a:spcPct val="90000"/>
              </a:lnSpc>
            </a:pPr>
            <a:endParaRPr lang="ru-RU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>
                <a:latin typeface="Times New Roman" pitchFamily="18" charset="0"/>
              </a:rPr>
              <a:t>Тема и основная мысль картины А. А. Пластова «Летом»</a:t>
            </a:r>
          </a:p>
        </p:txBody>
      </p:sp>
      <p:sp>
        <p:nvSpPr>
          <p:cNvPr id="34821" name="Rectangle 5"/>
          <p:cNvSpPr>
            <a:spLocks noGrp="1" noRot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Тема картины- красота летней природы. </a:t>
            </a:r>
          </a:p>
        </p:txBody>
      </p:sp>
      <p:sp>
        <p:nvSpPr>
          <p:cNvPr id="34822" name="Rectangle 6"/>
          <p:cNvSpPr>
            <a:spLocks noGrp="1" noRot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Основная мысль- желание автора показать богатство и щедрость родной земли.</a:t>
            </a:r>
          </a:p>
        </p:txBody>
      </p:sp>
    </p:spTree>
    <p:extLst>
      <p:ext uri="{BB962C8B-B14F-4D97-AF65-F5344CB8AC3E}">
        <p14:creationId xmlns:p14="http://schemas.microsoft.com/office/powerpoint/2010/main" val="11708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9524"/>
            <a:ext cx="5704800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07" y="5461039"/>
            <a:ext cx="2501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Летом.</a:t>
            </a:r>
          </a:p>
          <a:p>
            <a:r>
              <a:rPr lang="ru-RU" dirty="0"/>
              <a:t> </a:t>
            </a:r>
            <a:r>
              <a:rPr lang="ru-RU" b="1" dirty="0"/>
              <a:t>Пластов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Аркадий </a:t>
            </a:r>
            <a:r>
              <a:rPr lang="ru-RU" dirty="0" err="1" smtClean="0"/>
              <a:t>Алексанрович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3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4"/>
            <a:r>
              <a:rPr lang="ru-RU" sz="2400" b="1">
                <a:latin typeface="Times New Roman" pitchFamily="18" charset="0"/>
              </a:rPr>
              <a:t>1) обсудить увиденное на картине А. А. Пластова «Летом»;</a:t>
            </a:r>
          </a:p>
          <a:p>
            <a:pPr lvl="4"/>
            <a:r>
              <a:rPr lang="ru-RU" sz="2400" b="1">
                <a:latin typeface="Times New Roman" pitchFamily="18" charset="0"/>
              </a:rPr>
              <a:t>2) научиться точному, полному описанию изображенного на картине;</a:t>
            </a:r>
          </a:p>
          <a:p>
            <a:pPr lvl="4"/>
            <a:r>
              <a:rPr lang="ru-RU" sz="2400" b="1">
                <a:latin typeface="Times New Roman" pitchFamily="18" charset="0"/>
              </a:rPr>
              <a:t>3) пополнить словарный запас по теме «Лето»;</a:t>
            </a:r>
          </a:p>
          <a:p>
            <a:pPr lvl="4"/>
            <a:r>
              <a:rPr lang="ru-RU" sz="2400" b="1">
                <a:latin typeface="Times New Roman" pitchFamily="18" charset="0"/>
              </a:rPr>
              <a:t>4) закрепить правописание падежных окончаний имен прилагательных; </a:t>
            </a:r>
          </a:p>
          <a:p>
            <a:pPr lvl="4"/>
            <a:r>
              <a:rPr lang="ru-RU" sz="2400" b="1">
                <a:latin typeface="Times New Roman" pitchFamily="18" charset="0"/>
              </a:rPr>
              <a:t>5) воспитывать любовь к родной природе. </a:t>
            </a:r>
          </a:p>
        </p:txBody>
      </p:sp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>
                <a:latin typeface="Times New Roman" pitchFamily="18" charset="0"/>
              </a:rPr>
              <a:t>Цели урока:</a:t>
            </a:r>
          </a:p>
        </p:txBody>
      </p:sp>
    </p:spTree>
    <p:extLst>
      <p:ext uri="{BB962C8B-B14F-4D97-AF65-F5344CB8AC3E}">
        <p14:creationId xmlns:p14="http://schemas.microsoft.com/office/powerpoint/2010/main" val="26226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Аркадий Александрович Пла́стов</a:t>
            </a:r>
            <a:r>
              <a:rPr lang="ru-RU" b="0" dirty="0">
                <a:effectLst/>
              </a:rPr>
              <a:t> (1893 — 1972) — советский живописец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667500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48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549275"/>
            <a:ext cx="9144000" cy="5688013"/>
          </a:xfrm>
        </p:spPr>
        <p:txBody>
          <a:bodyPr/>
          <a:lstStyle/>
          <a:p>
            <a:r>
              <a:rPr lang="ru-RU" sz="4400" b="1">
                <a:latin typeface="Times New Roman" pitchFamily="18" charset="0"/>
              </a:rPr>
              <a:t>В родной Прислонихе Аркадий Александрович проводил большую часть своей жизни. Здесь живут герои его картин. </a:t>
            </a:r>
          </a:p>
          <a:p>
            <a:r>
              <a:rPr lang="ru-RU" sz="4400" b="1">
                <a:latin typeface="Times New Roman" pitchFamily="18" charset="0"/>
              </a:rPr>
              <a:t>Любимые герои Пластова – деревенские ребятишки. Они присутствуют практически в каждом его полотне.</a:t>
            </a:r>
          </a:p>
        </p:txBody>
      </p:sp>
    </p:spTree>
    <p:extLst>
      <p:ext uri="{BB962C8B-B14F-4D97-AF65-F5344CB8AC3E}">
        <p14:creationId xmlns:p14="http://schemas.microsoft.com/office/powerpoint/2010/main" val="359515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0" y="3463355"/>
            <a:ext cx="3275856" cy="1540768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/>
              <a:t>Аркадий </a:t>
            </a:r>
            <a:r>
              <a:rPr lang="ru-RU" b="1" dirty="0" smtClean="0"/>
              <a:t>Пластов</a:t>
            </a:r>
          </a:p>
          <a:p>
            <a:pPr marL="137160" indent="0" algn="ctr">
              <a:buNone/>
            </a:pPr>
            <a:r>
              <a:rPr lang="ru-RU" dirty="0"/>
              <a:t> "Ужин тракториста"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26"/>
            <a:ext cx="5715000" cy="68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6309319"/>
            <a:ext cx="3327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Сенокос. 1945г.</a:t>
            </a:r>
          </a:p>
          <a:p>
            <a:r>
              <a:rPr lang="ru-RU" sz="1600" b="1" dirty="0">
                <a:hlinkClick r:id="rId3"/>
              </a:rPr>
              <a:t>Пластов Аркадий Александрович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535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250825" y="404813"/>
            <a:ext cx="7993583" cy="5903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</a:rPr>
              <a:t>   Картины А. А. </a:t>
            </a:r>
            <a:r>
              <a:rPr lang="ru-RU" b="1" dirty="0" err="1">
                <a:latin typeface="Times New Roman" pitchFamily="18" charset="0"/>
              </a:rPr>
              <a:t>Пластова</a:t>
            </a:r>
            <a:r>
              <a:rPr lang="ru-RU" b="1" dirty="0">
                <a:latin typeface="Times New Roman" pitchFamily="18" charset="0"/>
              </a:rPr>
              <a:t> радуют своими звонкими, сочными красками, красотой изображённой в них природы. Художника особенно привлекает лето – время года, когда вся природа расцветает.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19125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8184" y="2987660"/>
            <a:ext cx="284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А.А.Пластов</a:t>
            </a:r>
            <a:r>
              <a:rPr lang="ru-RU" dirty="0"/>
              <a:t> Первый снег.</a:t>
            </a:r>
          </a:p>
        </p:txBody>
      </p:sp>
    </p:spTree>
    <p:extLst>
      <p:ext uri="{BB962C8B-B14F-4D97-AF65-F5344CB8AC3E}">
        <p14:creationId xmlns:p14="http://schemas.microsoft.com/office/powerpoint/2010/main" val="11270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55576" y="2204864"/>
            <a:ext cx="7745505" cy="3877815"/>
          </a:xfrm>
        </p:spPr>
        <p:txBody>
          <a:bodyPr>
            <a:normAutofit fontScale="92500" lnSpcReduction="10000"/>
          </a:bodyPr>
          <a:lstStyle/>
          <a:p>
            <a:pPr marL="137160" indent="0">
              <a:lnSpc>
                <a:spcPct val="80000"/>
              </a:lnSpc>
              <a:buNone/>
            </a:pPr>
            <a:r>
              <a:rPr lang="ru-RU" sz="2800" dirty="0"/>
              <a:t>    </a:t>
            </a:r>
            <a:r>
              <a:rPr lang="ru-RU" sz="2800" b="1" dirty="0">
                <a:latin typeface="Times New Roman" pitchFamily="18" charset="0"/>
              </a:rPr>
              <a:t>это изображение какого-либо предмета, явления действительности путём перечисления и раскрытия его основных признаков. Описать можно пейзаж, портрет человека, его действия, внешний вид животного, какого-либо предмета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Цель описания </a:t>
            </a:r>
            <a:r>
              <a:rPr lang="ru-RU" sz="2800" b="1" dirty="0">
                <a:latin typeface="Times New Roman" pitchFamily="18" charset="0"/>
              </a:rPr>
              <a:t>- увидеть предмет описания, представить его в своем сознании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Композиция описан</a:t>
            </a:r>
            <a:r>
              <a:rPr lang="ru-RU" sz="2800" b="1" u="sng" dirty="0">
                <a:latin typeface="Times New Roman" pitchFamily="18" charset="0"/>
              </a:rPr>
              <a:t>ия:</a:t>
            </a:r>
            <a:r>
              <a:rPr lang="ru-RU" sz="2800" b="1" dirty="0">
                <a:latin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</a:endParaRPr>
          </a:p>
          <a:p>
            <a:pPr marL="137160" indent="0">
              <a:lnSpc>
                <a:spcPct val="80000"/>
              </a:lnSpc>
              <a:buNone/>
            </a:pPr>
            <a:r>
              <a:rPr lang="ru-RU" sz="2800" b="1" dirty="0" smtClean="0">
                <a:latin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</a:rPr>
              <a:t>. Общее представление о предмете. </a:t>
            </a:r>
            <a:endParaRPr lang="ru-RU" sz="2800" b="1" dirty="0" smtClean="0">
              <a:latin typeface="Times New Roman" pitchFamily="18" charset="0"/>
            </a:endParaRPr>
          </a:p>
          <a:p>
            <a:pPr marL="137160" indent="0">
              <a:lnSpc>
                <a:spcPct val="80000"/>
              </a:lnSpc>
              <a:buNone/>
            </a:pPr>
            <a:r>
              <a:rPr lang="ru-RU" sz="2800" b="1" dirty="0" smtClean="0">
                <a:latin typeface="Times New Roman" pitchFamily="18" charset="0"/>
              </a:rPr>
              <a:t>2</a:t>
            </a:r>
            <a:r>
              <a:rPr lang="ru-RU" sz="2800" b="1" dirty="0">
                <a:latin typeface="Times New Roman" pitchFamily="18" charset="0"/>
              </a:rPr>
              <a:t>. Отдельные признаки предмета</a:t>
            </a:r>
            <a:r>
              <a:rPr lang="ru-RU" sz="2800" b="1" dirty="0" smtClean="0">
                <a:latin typeface="Times New Roman" pitchFamily="18" charset="0"/>
              </a:rPr>
              <a:t>.</a:t>
            </a:r>
          </a:p>
          <a:p>
            <a:pPr marL="137160" indent="0">
              <a:lnSpc>
                <a:spcPct val="80000"/>
              </a:lnSpc>
              <a:buNone/>
            </a:pP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3. Авторская оценка, вывод, заключение</a:t>
            </a:r>
          </a:p>
        </p:txBody>
      </p:sp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</a:rPr>
              <a:t>Описание -</a:t>
            </a:r>
          </a:p>
        </p:txBody>
      </p:sp>
    </p:spTree>
    <p:extLst>
      <p:ext uri="{BB962C8B-B14F-4D97-AF65-F5344CB8AC3E}">
        <p14:creationId xmlns:p14="http://schemas.microsoft.com/office/powerpoint/2010/main" val="10204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33</TotalTime>
  <Words>521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Тема урока:</vt:lpstr>
      <vt:lpstr>Цели урока:</vt:lpstr>
      <vt:lpstr>Аркадий Александрович Пла́стов (1893 — 1972) — советский живописец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Описание -</vt:lpstr>
      <vt:lpstr>Цвета в живописи</vt:lpstr>
      <vt:lpstr>Изобразительные средства</vt:lpstr>
      <vt:lpstr>План</vt:lpstr>
      <vt:lpstr>Тема и основная мысль, как правило, обозначены художником в названии картины.</vt:lpstr>
      <vt:lpstr>Тема и основная мысль картины А. А. Пластова «Летом»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Аркадий Александрович Пла́стов (1893 — 1972) — советский живописец</dc:title>
  <dc:creator>Admin</dc:creator>
  <cp:lastModifiedBy>admin</cp:lastModifiedBy>
  <cp:revision>8</cp:revision>
  <dcterms:created xsi:type="dcterms:W3CDTF">2013-10-02T19:33:23Z</dcterms:created>
  <dcterms:modified xsi:type="dcterms:W3CDTF">2014-02-16T13:17:01Z</dcterms:modified>
</cp:coreProperties>
</file>