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8" r:id="rId3"/>
    <p:sldId id="257" r:id="rId4"/>
    <p:sldId id="263" r:id="rId5"/>
    <p:sldId id="258" r:id="rId6"/>
    <p:sldId id="261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5" r:id="rId18"/>
    <p:sldId id="279" r:id="rId19"/>
    <p:sldId id="280" r:id="rId20"/>
    <p:sldId id="281" r:id="rId21"/>
    <p:sldId id="282" r:id="rId22"/>
    <p:sldId id="283" r:id="rId23"/>
    <p:sldId id="286" r:id="rId24"/>
    <p:sldId id="287" r:id="rId25"/>
    <p:sldId id="264" r:id="rId26"/>
    <p:sldId id="265" r:id="rId27"/>
    <p:sldId id="26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90F46-CEDE-4569-BD4E-FE3DAF6F85E6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FE28B-EFA9-4E0E-8A97-24655173C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FE28B-EFA9-4E0E-8A97-24655173CFD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FE28B-EFA9-4E0E-8A97-24655173CFD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0A4C5-A618-4133-8E3E-E9216E7A22D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818E-6702-445C-A772-855F12660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1671648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FF0000"/>
                </a:solidFill>
              </a:rPr>
              <a:t>Самоменеджмент</a:t>
            </a:r>
            <a:r>
              <a:rPr lang="ru-RU" sz="3600" b="1" dirty="0">
                <a:solidFill>
                  <a:srgbClr val="FF0000"/>
                </a:solidFill>
              </a:rPr>
              <a:t> — условие личного и профессионального успеха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img" descr="самоменеджмен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643314"/>
            <a:ext cx="296227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813"/>
          <a:ext cx="82296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/>
                <a:gridCol w="332271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4) все делать самому?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Почти никогда – 0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Иногда – 1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Часто – 2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Почти всегда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- 3</a:t>
                      </a:r>
                      <a:endParaRPr lang="ru-RU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/>
                          <a:ea typeface="Calibri"/>
                          <a:cs typeface="Times New Roman"/>
                        </a:rPr>
                        <a:t>5)заниматься </a:t>
                      </a:r>
                      <a:r>
                        <a:rPr lang="ru-RU" sz="2800" dirty="0">
                          <a:latin typeface="Verdana"/>
                          <a:ea typeface="Calibri"/>
                          <a:cs typeface="Times New Roman"/>
                        </a:rPr>
                        <a:t>несколькими </a:t>
                      </a:r>
                      <a:r>
                        <a:rPr lang="ru-RU" sz="2800" dirty="0" smtClean="0">
                          <a:latin typeface="Verdana"/>
                          <a:ea typeface="Calibri"/>
                          <a:cs typeface="Times New Roman"/>
                        </a:rPr>
                        <a:t>проблемами </a:t>
                      </a:r>
                      <a:r>
                        <a:rPr lang="ru-RU" sz="2800" dirty="0">
                          <a:latin typeface="Verdana"/>
                          <a:ea typeface="Calibri"/>
                          <a:cs typeface="Times New Roman"/>
                        </a:rPr>
                        <a:t>одновременно?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Calibri"/>
                          <a:cs typeface="Times New Roman"/>
                        </a:rPr>
                        <a:t>6) работать в суете и спешке?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15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920"/>
                <a:gridCol w="303468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7) приниматься за работу без предварительного поиска лучших подходов к делу?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Почти никогда – 0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Иногда – 1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Часто – 2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Почти всегда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– 3 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Calibri"/>
                          <a:cs typeface="Times New Roman"/>
                        </a:rPr>
                        <a:t>8) прерывать начатую работу, чтобы заняться другими делами?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Verdana"/>
                          <a:ea typeface="Calibri"/>
                          <a:cs typeface="Times New Roman"/>
                        </a:rPr>
                        <a:t>9) Откладывать выполнение трудных задач после первоначальной их обработки?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15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10) работать не концентрированно, несобранно?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Почти никогда – 0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Иногда – 1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Часто – 2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Почти всегда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– 3 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Verdana"/>
                          <a:ea typeface="Calibri"/>
                          <a:cs typeface="Times New Roman"/>
                        </a:rPr>
                        <a:t>11) работать по 2 часа и более без перерыва?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Verdana"/>
                          <a:ea typeface="Calibri"/>
                          <a:cs typeface="Times New Roman"/>
                        </a:rPr>
                        <a:t>12) часто не доводить дело до конца из-за того, что Вас постоянно отвлекают?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952"/>
                <a:gridCol w="274664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13) расходовать ценное для Вас время на отдельные специальные задачи или второстепенные дела?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Почти никогда – 0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Иногда – 1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Часто – 2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Почти всегда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– 3 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Verdana"/>
                          <a:ea typeface="Calibri"/>
                          <a:cs typeface="Times New Roman"/>
                        </a:rPr>
                        <a:t>14) заниматься чужими делами лишь потому, что они Вас заинтересовали?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Verdana"/>
                          <a:ea typeface="Calibri"/>
                          <a:cs typeface="Times New Roman"/>
                        </a:rPr>
                        <a:t>15) браться в любое время за любую задачу из-за того, что Вы не можете сказать "нет"?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952"/>
                <a:gridCol w="274664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16) заниматься почти безнадежной конфронтацией, например поиском виновных в ошибке или борьбой с бюрократическим аппаратом предприятия?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Почти никогда – 0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Иногда – 1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Часто – 2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Почти всегда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– 3 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17) стремиться к безупречному выполнению задач и в тех областях, где этого не требуется?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713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/>
                <a:gridCol w="332271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18) стараться знать все факты?</a:t>
                      </a:r>
                      <a:endParaRPr lang="ru-RU" sz="24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Почти никогда – 0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Иногда – 1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Часто – 2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Почти всегда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– 3 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19) проявлять инициативу лишь по принуждению?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20) стремиться всегда помочь другим при решении их проблем?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Жанетта\Desktop\Тайм-мененджмент\0934fd9ba535d475f13b6c7239b2f99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196975"/>
            <a:ext cx="2498725" cy="4525963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03575" y="2298700"/>
            <a:ext cx="54721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latin typeface="Verdana" pitchFamily="34" charset="0"/>
                <a:cs typeface="Times New Roman" pitchFamily="18" charset="0"/>
              </a:rPr>
              <a:t>ЧЕМ</a:t>
            </a:r>
            <a:r>
              <a:rPr lang="ru-RU" sz="2400" b="1">
                <a:latin typeface="Verdana" pitchFamily="34" charset="0"/>
                <a:cs typeface="Times New Roman" pitchFamily="18" charset="0"/>
              </a:rPr>
              <a:t> БОЛЬШЕ СУММА </a:t>
            </a:r>
            <a:r>
              <a:rPr lang="ru-RU" sz="2400">
                <a:latin typeface="Verdana" pitchFamily="34" charset="0"/>
                <a:cs typeface="Times New Roman" pitchFamily="18" charset="0"/>
              </a:rPr>
              <a:t>НАБРАННЫХ ВАМИ БАЛЛОВ</a:t>
            </a:r>
            <a:r>
              <a:rPr lang="ru-RU" sz="2400" b="1">
                <a:latin typeface="Verdana" pitchFamily="34" charset="0"/>
                <a:cs typeface="Times New Roman" pitchFamily="18" charset="0"/>
              </a:rPr>
              <a:t>, ТЕМ БОЛЬШЕ ВЫ САМИ СЕБЕ МЕШАЕТЕ РАБОТАТЬ И ЖИТЬ!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Управление временем </a:t>
            </a:r>
            <a:r>
              <a:rPr lang="ru-RU" dirty="0" smtClean="0"/>
              <a:t> – это система повышения личной эффективности путем рационального использования времени. Многие подумают: “Как это нудно – жить по системе, четкому расписанию”. Но ведь речь идет не только о повышении эффективности на работе; методика управления временем применима в любой сфере человеческой жизни.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«Поглотители» и «ловушки» времени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1. Нечеткая постановка цели.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Отсутствие приоритетов в делах.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Попытка слишком много сделать за один раз.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Отсутствие полного представления о предстоящих задачах и путях их решения.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Плохое планирование трудового дня.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Личная неорганизованность, «заваленный» письменный стол.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Чрезмерное чтение.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Скверная система досье.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Недостаток мотивации (индифферентное отношение к работе).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 Поиск записей, памятных записок, адресов, телефонных номеров.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11. Недостатки кооперации или разделения труда.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12. Отрывающие от дел телефонные звонки.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13. Незапланированные посетители.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14. Неспособность сказать «нет».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15. Неполная, запоздалая информация.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16. Отсутствие самодисциплины.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17. Неумение довести дело до конца.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18. Отвлечение (шум).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19. Затяжные совещания.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20. Недостаточная подготовка к беседам и обсуждениям.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21. Отсутствие связи (коммуникации) или неточная обратная связь. </a:t>
            </a:r>
            <a:br>
              <a:rPr lang="ru-RU" dirty="0" smtClean="0"/>
            </a:br>
            <a:r>
              <a:rPr lang="ru-RU" dirty="0" smtClean="0"/>
              <a:t>22. Болтовня на частные темы. </a:t>
            </a:r>
            <a:br>
              <a:rPr lang="ru-RU" dirty="0" smtClean="0"/>
            </a:br>
            <a:r>
              <a:rPr lang="ru-RU" dirty="0" smtClean="0"/>
              <a:t>23. Излишняя коммуникабельность. </a:t>
            </a:r>
            <a:br>
              <a:rPr lang="ru-RU" dirty="0" smtClean="0"/>
            </a:br>
            <a:r>
              <a:rPr lang="ru-RU" dirty="0" smtClean="0"/>
              <a:t>24. Чрезмерность деловых записей. </a:t>
            </a:r>
            <a:br>
              <a:rPr lang="ru-RU" dirty="0" smtClean="0"/>
            </a:br>
            <a:r>
              <a:rPr lang="ru-RU" dirty="0" smtClean="0"/>
              <a:t>25. Синдром «откладывания». </a:t>
            </a:r>
            <a:br>
              <a:rPr lang="ru-RU" dirty="0" smtClean="0"/>
            </a:br>
            <a:r>
              <a:rPr lang="ru-RU" dirty="0" smtClean="0"/>
              <a:t>26. Желание знать все факты. </a:t>
            </a:r>
            <a:br>
              <a:rPr lang="ru-RU" dirty="0" smtClean="0"/>
            </a:br>
            <a:r>
              <a:rPr lang="ru-RU" dirty="0" smtClean="0"/>
              <a:t>27. Длительные ожидания (например, условленной встречи). </a:t>
            </a:r>
            <a:br>
              <a:rPr lang="ru-RU" dirty="0" smtClean="0"/>
            </a:br>
            <a:r>
              <a:rPr lang="ru-RU" dirty="0" smtClean="0"/>
              <a:t>28. Спешка, нетерпение. </a:t>
            </a:r>
            <a:br>
              <a:rPr lang="ru-RU" dirty="0" smtClean="0"/>
            </a:br>
            <a:r>
              <a:rPr lang="ru-RU" dirty="0" smtClean="0"/>
              <a:t>29. Слишком редкое делегирование (перепоручение) дел. </a:t>
            </a:r>
            <a:br>
              <a:rPr lang="ru-RU" dirty="0" smtClean="0"/>
            </a:br>
            <a:r>
              <a:rPr lang="ru-RU" dirty="0" smtClean="0"/>
              <a:t>30. Недостаточный контроль за перепорученными делами.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Навыки: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умение организовывать свое время;</a:t>
            </a:r>
          </a:p>
          <a:p>
            <a:pPr lvl="0"/>
            <a:r>
              <a:rPr lang="ru-RU" dirty="0" smtClean="0"/>
              <a:t>умение выявлять проблему и определять пути ее решения;</a:t>
            </a:r>
          </a:p>
          <a:p>
            <a:pPr lvl="0"/>
            <a:r>
              <a:rPr lang="ru-RU" dirty="0" smtClean="0"/>
              <a:t>умение ставить цель и планировать ее достижение;</a:t>
            </a:r>
          </a:p>
          <a:p>
            <a:pPr lvl="0"/>
            <a:r>
              <a:rPr lang="ru-RU" dirty="0" smtClean="0"/>
              <a:t>эффективная коммуникация.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Определите пять ваших основных «поглотителей» и «ловушек» времени</a:t>
            </a:r>
            <a:br>
              <a:rPr lang="ru-RU" sz="2700" dirty="0" smtClean="0"/>
            </a:br>
            <a:r>
              <a:rPr lang="ru-RU" sz="2700" dirty="0" smtClean="0"/>
              <a:t>ЗАПОЛНИТЕ ТАБЛИЦУ: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8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97709">
                <a:tc>
                  <a:txBody>
                    <a:bodyPr/>
                    <a:lstStyle/>
                    <a:p>
                      <a:r>
                        <a:rPr lang="ru-RU" dirty="0" smtClean="0"/>
                        <a:t>Поглотитель 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Причина</a:t>
                      </a:r>
                      <a:r>
                        <a:rPr lang="ru-RU" baseline="0" dirty="0" smtClean="0"/>
                        <a:t> потери 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Меры по устранению</a:t>
                      </a:r>
                      <a:endParaRPr lang="ru-RU" dirty="0"/>
                    </a:p>
                  </a:txBody>
                  <a:tcPr/>
                </a:tc>
              </a:tr>
              <a:tr h="697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7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7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7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7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Техника </a:t>
            </a:r>
            <a:br>
              <a:rPr lang="ru-RU" b="1" dirty="0" smtClean="0"/>
            </a:br>
            <a:r>
              <a:rPr lang="ru-RU" b="1" dirty="0" smtClean="0"/>
              <a:t>"</a:t>
            </a:r>
            <a:r>
              <a:rPr lang="ru-RU" b="1" dirty="0" err="1" smtClean="0"/>
              <a:t>Цель-Средство-Результат-Пустое</a:t>
            </a:r>
            <a:r>
              <a:rPr lang="ru-RU" b="1" dirty="0" smtClean="0"/>
              <a:t>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 Эта техника предназначена для упорядочивания ваших жизненных действий по категориям: "цель", "средство", "результат", "пустое". Разовое или - что лучше - систематическое проведение данной техники поможет определить причинно-следственные связи своей жизни, стать более целеустремленным и собранным, настроенным на достижение основных жизненных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ЦЕЛЬ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Средство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Результат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Пустое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i="1" dirty="0" smtClean="0"/>
          </a:p>
          <a:p>
            <a:pPr algn="ctr">
              <a:buNone/>
            </a:pPr>
            <a:r>
              <a:rPr lang="ru-RU" sz="5400" i="1" dirty="0" smtClean="0">
                <a:solidFill>
                  <a:srgbClr val="7030A0"/>
                </a:solidFill>
              </a:rPr>
              <a:t>Упражнение</a:t>
            </a:r>
          </a:p>
          <a:p>
            <a:pPr algn="ctr">
              <a:buNone/>
            </a:pPr>
            <a:r>
              <a:rPr lang="ru-RU" sz="5400" i="1" dirty="0" smtClean="0">
                <a:solidFill>
                  <a:srgbClr val="7030A0"/>
                </a:solidFill>
              </a:rPr>
              <a:t> </a:t>
            </a:r>
            <a:r>
              <a:rPr lang="ru-RU" sz="5400" b="1" i="1" dirty="0" smtClean="0">
                <a:solidFill>
                  <a:srgbClr val="7030A0"/>
                </a:solidFill>
              </a:rPr>
              <a:t>«Выводы о времени»</a:t>
            </a:r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Размышляя о времени можно сделать следующие выводы: 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Жизнь никогда не устроится до тех пор, пока я сам не решу, как ее устроить.</a:t>
            </a:r>
          </a:p>
          <a:p>
            <a:pPr>
              <a:buNone/>
            </a:pPr>
            <a:r>
              <a:rPr lang="ru-RU" dirty="0" smtClean="0"/>
              <a:t>2. Работать — не значит жить.</a:t>
            </a:r>
          </a:p>
          <a:p>
            <a:pPr>
              <a:buNone/>
            </a:pPr>
            <a:r>
              <a:rPr lang="ru-RU" dirty="0" smtClean="0"/>
              <a:t>3. Время — это прежде всего жизнь, а затем уже деньги.</a:t>
            </a:r>
          </a:p>
          <a:p>
            <a:pPr>
              <a:buNone/>
            </a:pPr>
            <a:r>
              <a:rPr lang="ru-RU" dirty="0" smtClean="0"/>
              <a:t>4. Как правило, чем больше работы, тем меньше жизни; чем меньше работы, меньше эффективности и продуктивности,</a:t>
            </a:r>
          </a:p>
          <a:p>
            <a:pPr>
              <a:buNone/>
            </a:pPr>
            <a:r>
              <a:rPr lang="ru-RU" dirty="0" smtClean="0"/>
              <a:t>тем больше жизни.</a:t>
            </a:r>
          </a:p>
          <a:p>
            <a:pPr>
              <a:buNone/>
            </a:pPr>
            <a:r>
              <a:rPr lang="ru-RU" dirty="0" smtClean="0"/>
              <a:t>5. То, как я использую свое время, во многом определяет мое самоуважение, мою идентичность и достижение поставленных мною целей.</a:t>
            </a:r>
          </a:p>
          <a:p>
            <a:pPr>
              <a:buNone/>
            </a:pPr>
            <a:r>
              <a:rPr lang="ru-RU" dirty="0" smtClean="0"/>
              <a:t>6. Я не могу контролировать время, но я могу контролировать</a:t>
            </a:r>
          </a:p>
          <a:p>
            <a:pPr>
              <a:buNone/>
            </a:pPr>
            <a:r>
              <a:rPr lang="ru-RU" dirty="0" smtClean="0"/>
              <a:t>его использование и реакцию на его вызовы.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214554"/>
            <a:ext cx="62151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Самоменеджмент</a:t>
            </a:r>
            <a:r>
              <a:rPr lang="ru-RU" sz="2800" dirty="0" smtClean="0"/>
              <a:t> — это настоящее искусство, и управлению собой нельзя научиться в один миг. Но можно начинать с малого — с правильной организации своего рабочего времени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5" y="928670"/>
            <a:ext cx="757242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Предлагаем вам несколько советов по управлению собой, своей деятельностью и временем: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Сократите до минимума непродуктивное общение, которое отвлекает вас от дел.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Отведите время для работы с корреспонденцией.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Заведите органайзер (бумажный или электронный) для более эффективного планирования.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Не бойтесь браться за новые дела.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Следите за своем здоровьем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физическим и психологическим.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Планируйте свой рабочий день заранее, расставляя приоритеты (важные и срочные дела; важные, но не срочные; срочные, но не важные; не важные и не срочные).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928802"/>
            <a:ext cx="58579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Самоменеджмент</a:t>
            </a:r>
            <a:r>
              <a:rPr lang="ru-RU" sz="3600" dirty="0" smtClean="0"/>
              <a:t> — важная составляющая успешной карьеры. </a:t>
            </a:r>
          </a:p>
          <a:p>
            <a:r>
              <a:rPr lang="ru-RU" sz="3600" b="1" dirty="0" smtClean="0"/>
              <a:t>Не бойтесь управлять своей жизнью</a:t>
            </a:r>
            <a:r>
              <a:rPr lang="ru-RU" b="1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</a:t>
            </a:r>
            <a:r>
              <a:rPr lang="ru-RU" sz="4000" b="1" dirty="0" smtClean="0">
                <a:solidFill>
                  <a:srgbClr val="7030A0"/>
                </a:solidFill>
              </a:rPr>
              <a:t>«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Время</a:t>
            </a:r>
            <a:r>
              <a:rPr lang="ru-RU" sz="4000" b="1" dirty="0">
                <a:solidFill>
                  <a:srgbClr val="7030A0"/>
                </a:solidFill>
              </a:rPr>
              <a:t> — самый ограниченный капитал, и, если не можешь </a:t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>им распоряжаться, не сможешь распоряжаться ничем другим». 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>
                <a:solidFill>
                  <a:srgbClr val="7030A0"/>
                </a:solidFill>
              </a:rPr>
              <a:t/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                                             </a:t>
            </a:r>
            <a:r>
              <a:rPr lang="ru-RU" sz="4000" b="1" i="1" dirty="0" smtClean="0">
                <a:solidFill>
                  <a:srgbClr val="7030A0"/>
                </a:solidFill>
              </a:rPr>
              <a:t>П</a:t>
            </a:r>
            <a:r>
              <a:rPr lang="ru-RU" sz="4000" b="1" i="1" dirty="0">
                <a:solidFill>
                  <a:srgbClr val="7030A0"/>
                </a:solidFill>
              </a:rPr>
              <a:t>. </a:t>
            </a:r>
            <a:r>
              <a:rPr lang="ru-RU" sz="4000" b="1" i="1" dirty="0" err="1">
                <a:solidFill>
                  <a:srgbClr val="7030A0"/>
                </a:solidFill>
              </a:rPr>
              <a:t>Друкер</a:t>
            </a:r>
            <a:endParaRPr lang="ru-RU" sz="40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Что такое </a:t>
            </a:r>
            <a:r>
              <a:rPr lang="ru-RU" sz="3200" b="1" dirty="0" err="1" smtClean="0">
                <a:solidFill>
                  <a:srgbClr val="0070C0"/>
                </a:solidFill>
              </a:rPr>
              <a:t>самоменеджмент</a:t>
            </a:r>
            <a:r>
              <a:rPr lang="ru-RU" sz="3200" b="1" dirty="0" smtClean="0">
                <a:solidFill>
                  <a:srgbClr val="0070C0"/>
                </a:solidFill>
              </a:rPr>
              <a:t> и чем он может быть полезен в профессиональной деятельности?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 переводе с английского </a:t>
            </a:r>
            <a:r>
              <a:rPr lang="ru-RU" i="1" dirty="0" err="1" smtClean="0"/>
              <a:t>management</a:t>
            </a:r>
            <a:r>
              <a:rPr lang="ru-RU" dirty="0" smtClean="0"/>
              <a:t> — управление. Получается, что </a:t>
            </a:r>
            <a:r>
              <a:rPr lang="ru-RU" dirty="0" err="1" smtClean="0"/>
              <a:t>самоменеждмент</a:t>
            </a:r>
            <a:r>
              <a:rPr lang="ru-RU" dirty="0" smtClean="0"/>
              <a:t> — это управление собой.</a:t>
            </a:r>
          </a:p>
          <a:p>
            <a:pPr>
              <a:buNone/>
            </a:pPr>
            <a:r>
              <a:rPr lang="ru-RU" b="1" dirty="0" err="1" smtClean="0"/>
              <a:t>Самоменеджмент</a:t>
            </a:r>
            <a:r>
              <a:rPr lang="ru-RU" b="1" dirty="0" smtClean="0"/>
              <a:t> — это методы, навыки и стратегии, при помощи которых человек может эффективно направлять собственную деятельность на достижение целей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err="1" smtClean="0">
                <a:solidFill>
                  <a:srgbClr val="0070C0"/>
                </a:solidFill>
              </a:rPr>
              <a:t>Самоменеджмент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позволяет эффективно пройти все этапы успешного пути к цели, а именно: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— решить, чего вы хотите достичь;</a:t>
            </a:r>
          </a:p>
          <a:p>
            <a:pPr>
              <a:buNone/>
            </a:pPr>
            <a:r>
              <a:rPr lang="ru-RU" dirty="0"/>
              <a:t>— создать собственное видение успеха;</a:t>
            </a:r>
          </a:p>
          <a:p>
            <a:pPr>
              <a:buNone/>
            </a:pPr>
            <a:r>
              <a:rPr lang="ru-RU" dirty="0"/>
              <a:t>— использовать метод «больших скачков»;</a:t>
            </a:r>
          </a:p>
          <a:p>
            <a:pPr>
              <a:buNone/>
            </a:pPr>
            <a:r>
              <a:rPr lang="ru-RU" dirty="0"/>
              <a:t>— верить, что успех придет;</a:t>
            </a:r>
          </a:p>
          <a:p>
            <a:pPr>
              <a:buNone/>
            </a:pPr>
            <a:r>
              <a:rPr lang="ru-RU" dirty="0"/>
              <a:t>— сосредоточиться на целях, ведущих к успеху;</a:t>
            </a:r>
          </a:p>
          <a:p>
            <a:pPr>
              <a:buNone/>
            </a:pPr>
            <a:r>
              <a:rPr lang="ru-RU" dirty="0"/>
              <a:t>— не падать духом при неудачах.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1116013" y="4508500"/>
            <a:ext cx="2944812" cy="19431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Verdana" pitchFamily="34" charset="0"/>
              </a:rPr>
              <a:t>Реализация и организация</a:t>
            </a: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0" y="2276475"/>
            <a:ext cx="3046413" cy="2124075"/>
          </a:xfrm>
          <a:prstGeom prst="ellipse">
            <a:avLst/>
          </a:prstGeom>
          <a:solidFill>
            <a:srgbClr val="E36406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Контроль</a:t>
            </a:r>
          </a:p>
        </p:txBody>
      </p:sp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4716463" y="4365625"/>
            <a:ext cx="2867025" cy="2016125"/>
          </a:xfrm>
          <a:prstGeom prst="ellipse">
            <a:avLst/>
          </a:prstGeom>
          <a:solidFill>
            <a:srgbClr val="EF4FCD"/>
          </a:solidFill>
          <a:ln w="9525">
            <a:solidFill>
              <a:srgbClr val="EF4FCD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Verdana" pitchFamily="34" charset="0"/>
              </a:rPr>
              <a:t>Принятие  решений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5580063" y="2349500"/>
            <a:ext cx="2951162" cy="208915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Verdana" pitchFamily="34" charset="0"/>
            </a:endParaRPr>
          </a:p>
          <a:p>
            <a:endParaRPr lang="ru-RU">
              <a:latin typeface="Verdana" pitchFamily="34" charset="0"/>
            </a:endParaRPr>
          </a:p>
          <a:p>
            <a:r>
              <a:rPr lang="ru-RU">
                <a:latin typeface="Verdana" pitchFamily="34" charset="0"/>
              </a:rPr>
              <a:t>Планирование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916238" y="836613"/>
            <a:ext cx="3024187" cy="2160587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latin typeface="Verdana" pitchFamily="34" charset="0"/>
            </a:endParaRPr>
          </a:p>
          <a:p>
            <a:pPr algn="ctr"/>
            <a:endParaRPr lang="ru-RU">
              <a:latin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</a:rPr>
              <a:t>Постановка целей</a:t>
            </a:r>
          </a:p>
        </p:txBody>
      </p:sp>
      <p:sp>
        <p:nvSpPr>
          <p:cNvPr id="11271" name="Oval 2"/>
          <p:cNvSpPr>
            <a:spLocks noChangeArrowheads="1"/>
          </p:cNvSpPr>
          <p:nvPr/>
        </p:nvSpPr>
        <p:spPr bwMode="auto">
          <a:xfrm>
            <a:off x="2843213" y="2420938"/>
            <a:ext cx="2851150" cy="25923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latin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</a:rPr>
              <a:t>Информация и коммуникация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8574087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Основные функции самоменеджмента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3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23554" grpId="0" animBg="1"/>
      <p:bldP spid="3" grpId="0" animBg="1"/>
      <p:bldP spid="4" grpId="0" animBg="1"/>
      <p:bldP spid="112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27637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/>
              <a:t>Как определить, нужно ли мне вносить изменения в мой рабочий стиль?</a:t>
            </a:r>
            <a:r>
              <a:rPr lang="ru-RU" i="1" u="sng" dirty="0"/>
              <a:t/>
            </a:r>
            <a:br>
              <a:rPr lang="ru-RU" i="1" u="sng" dirty="0"/>
            </a:br>
            <a:endParaRPr lang="ru-RU" dirty="0"/>
          </a:p>
        </p:txBody>
      </p:sp>
      <p:pic>
        <p:nvPicPr>
          <p:cNvPr id="9219" name="Picture 1" descr="C:\Users\Жанетта\Desktop\Тайм-мененджмент\537167308_01d5f493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C:\Users\Жанетта\Desktop\Тайм-мененджмент\17202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96850" y="0"/>
            <a:ext cx="934085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713"/>
          <a:ext cx="82296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36107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 откладывать выполнение неприятных дел?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Почти никогда – 0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Иногда – 1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Часто – 2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Почти всегда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- 3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отодвигать во времени принятие срочных, но неприятных решений?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перестраховываться, заручаясь мнением других, при принятии неприятных или тяжелых решений?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819</Words>
  <Application>Microsoft Office PowerPoint</Application>
  <PresentationFormat>Экран (4:3)</PresentationFormat>
  <Paragraphs>137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Самоменеджмент — условие личного и профессионального успеха</vt:lpstr>
      <vt:lpstr>Навыки: </vt:lpstr>
      <vt:lpstr>Слайд 3</vt:lpstr>
      <vt:lpstr> Что такое самоменеджмент и чем он может быть полезен в профессиональной деятельности?  </vt:lpstr>
      <vt:lpstr> Самоменеджмент позволяет эффективно пройти все этапы успешного пути к цели, а именно:</vt:lpstr>
      <vt:lpstr>Слайд 6</vt:lpstr>
      <vt:lpstr>Как определить, нужно ли мне вносить изменения в мой рабочий стиль?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Внимание!</vt:lpstr>
      <vt:lpstr>Слайд 17</vt:lpstr>
      <vt:lpstr>«Поглотители» и «ловушки» времени </vt:lpstr>
      <vt:lpstr>Слайд 19</vt:lpstr>
      <vt:lpstr> Определите пять ваших основных «поглотителей» и «ловушек» времени ЗАПОЛНИТЕ ТАБЛИЦУ: </vt:lpstr>
      <vt:lpstr>Техника  "Цель-Средство-Результат-Пустое" </vt:lpstr>
      <vt:lpstr>Слайд 22</vt:lpstr>
      <vt:lpstr>Слайд 23</vt:lpstr>
      <vt:lpstr>Размышляя о времени можно сделать следующие выводы:  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Самоменеджмент — условие личного и профессионального успеха</dc:title>
  <dc:creator>школа</dc:creator>
  <cp:lastModifiedBy>Admin</cp:lastModifiedBy>
  <cp:revision>30</cp:revision>
  <dcterms:created xsi:type="dcterms:W3CDTF">2012-01-23T06:32:53Z</dcterms:created>
  <dcterms:modified xsi:type="dcterms:W3CDTF">2011-01-29T17:15:57Z</dcterms:modified>
</cp:coreProperties>
</file>