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7" r:id="rId1"/>
  </p:sldMasterIdLst>
  <p:sldIdLst>
    <p:sldId id="272" r:id="rId2"/>
    <p:sldId id="274" r:id="rId3"/>
    <p:sldId id="275" r:id="rId4"/>
    <p:sldId id="256" r:id="rId5"/>
    <p:sldId id="276" r:id="rId6"/>
    <p:sldId id="257" r:id="rId7"/>
    <p:sldId id="277" r:id="rId8"/>
    <p:sldId id="261" r:id="rId9"/>
    <p:sldId id="262" r:id="rId10"/>
    <p:sldId id="258" r:id="rId11"/>
    <p:sldId id="259" r:id="rId12"/>
    <p:sldId id="265" r:id="rId13"/>
    <p:sldId id="263" r:id="rId14"/>
    <p:sldId id="264" r:id="rId15"/>
    <p:sldId id="267" r:id="rId16"/>
    <p:sldId id="266" r:id="rId17"/>
    <p:sldId id="268" r:id="rId18"/>
    <p:sldId id="269" r:id="rId19"/>
    <p:sldId id="271" r:id="rId20"/>
    <p:sldId id="278"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756" y="-2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pPr>
              <a:defRPr/>
            </a:pPr>
            <a:endParaRPr lang="ru-RU"/>
          </a:p>
        </p:txBody>
      </p:sp>
      <p:sp>
        <p:nvSpPr>
          <p:cNvPr id="2" name="Нижний колонтитул 1"/>
          <p:cNvSpPr>
            <a:spLocks noGrp="1"/>
          </p:cNvSpPr>
          <p:nvPr>
            <p:ph type="ftr" sz="quarter" idx="11"/>
          </p:nvPr>
        </p:nvSpPr>
        <p:spPr/>
        <p:txBody>
          <a:bodyPr/>
          <a:lstStyle/>
          <a:p>
            <a:pPr>
              <a:defRPr/>
            </a:pPr>
            <a:endParaRPr lang="ru-RU"/>
          </a:p>
        </p:txBody>
      </p:sp>
      <p:sp>
        <p:nvSpPr>
          <p:cNvPr id="15" name="Номер слайда 14"/>
          <p:cNvSpPr>
            <a:spLocks noGrp="1"/>
          </p:cNvSpPr>
          <p:nvPr>
            <p:ph type="sldNum" sz="quarter" idx="12"/>
          </p:nvPr>
        </p:nvSpPr>
        <p:spPr>
          <a:xfrm>
            <a:off x="8229600" y="6473952"/>
            <a:ext cx="758952" cy="246888"/>
          </a:xfrm>
        </p:spPr>
        <p:txBody>
          <a:bodyPr/>
          <a:lstStyle/>
          <a:p>
            <a:pPr>
              <a:defRPr/>
            </a:pPr>
            <a:fld id="{F4446420-0E6C-4F03-A3B5-1C544957AB6F}"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FBE1846-902C-4294-AD8B-086A664F0CCB}"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CD4DF28-DF69-41F1-8CE2-189D1CDF4ECF}"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a:defRPr/>
            </a:pPr>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pPr>
              <a:defRPr/>
            </a:pPr>
            <a:endParaRPr lang="ru-RU"/>
          </a:p>
        </p:txBody>
      </p:sp>
      <p:sp>
        <p:nvSpPr>
          <p:cNvPr id="16" name="Номер слайда 15"/>
          <p:cNvSpPr>
            <a:spLocks noGrp="1"/>
          </p:cNvSpPr>
          <p:nvPr>
            <p:ph type="sldNum" sz="quarter" idx="12"/>
          </p:nvPr>
        </p:nvSpPr>
        <p:spPr>
          <a:xfrm>
            <a:off x="8229600" y="6473952"/>
            <a:ext cx="758952" cy="246888"/>
          </a:xfrm>
        </p:spPr>
        <p:txBody>
          <a:bodyPr/>
          <a:lstStyle/>
          <a:p>
            <a:pPr>
              <a:defRPr/>
            </a:pPr>
            <a:fld id="{595F010C-D1B0-45BC-B5CE-8E0789DADDEA}"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pPr>
              <a:defRPr/>
            </a:pPr>
            <a:endParaRPr lang="ru-RU"/>
          </a:p>
        </p:txBody>
      </p:sp>
      <p:sp>
        <p:nvSpPr>
          <p:cNvPr id="11" name="Нижний колонтитул 10"/>
          <p:cNvSpPr>
            <a:spLocks noGrp="1"/>
          </p:cNvSpPr>
          <p:nvPr>
            <p:ph type="ftr" sz="quarter" idx="11"/>
          </p:nvPr>
        </p:nvSpPr>
        <p:spPr/>
        <p:txBody>
          <a:bodyPr/>
          <a:lstStyle/>
          <a:p>
            <a:pPr>
              <a:defRPr/>
            </a:pPr>
            <a:endParaRPr lang="ru-RU"/>
          </a:p>
        </p:txBody>
      </p:sp>
      <p:sp>
        <p:nvSpPr>
          <p:cNvPr id="16" name="Номер слайда 15"/>
          <p:cNvSpPr>
            <a:spLocks noGrp="1"/>
          </p:cNvSpPr>
          <p:nvPr>
            <p:ph type="sldNum" sz="quarter" idx="12"/>
          </p:nvPr>
        </p:nvSpPr>
        <p:spPr/>
        <p:txBody>
          <a:bodyPr/>
          <a:lstStyle/>
          <a:p>
            <a:pPr>
              <a:defRPr/>
            </a:pPr>
            <a:fld id="{328CADFB-AF39-4692-90C9-215A77000D7B}" type="slidenum">
              <a:rPr lang="ru-RU" smtClean="0"/>
              <a:pPr>
                <a:defRPr/>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pPr>
              <a:defRPr/>
            </a:pPr>
            <a:endParaRPr lang="ru-RU"/>
          </a:p>
        </p:txBody>
      </p:sp>
      <p:sp>
        <p:nvSpPr>
          <p:cNvPr id="10" name="Нижний колонтитул 9"/>
          <p:cNvSpPr>
            <a:spLocks noGrp="1"/>
          </p:cNvSpPr>
          <p:nvPr>
            <p:ph type="ftr" sz="quarter" idx="11"/>
          </p:nvPr>
        </p:nvSpPr>
        <p:spPr/>
        <p:txBody>
          <a:bodyPr/>
          <a:lstStyle/>
          <a:p>
            <a:pPr>
              <a:defRPr/>
            </a:pPr>
            <a:endParaRPr lang="ru-RU"/>
          </a:p>
        </p:txBody>
      </p:sp>
      <p:sp>
        <p:nvSpPr>
          <p:cNvPr id="31" name="Номер слайда 30"/>
          <p:cNvSpPr>
            <a:spLocks noGrp="1"/>
          </p:cNvSpPr>
          <p:nvPr>
            <p:ph type="sldNum" sz="quarter" idx="12"/>
          </p:nvPr>
        </p:nvSpPr>
        <p:spPr/>
        <p:txBody>
          <a:bodyPr/>
          <a:lstStyle/>
          <a:p>
            <a:pPr>
              <a:defRPr/>
            </a:pPr>
            <a:fld id="{209C9793-6A75-4393-A1C4-D592C750038B}"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229600" y="6477000"/>
            <a:ext cx="762000" cy="246888"/>
          </a:xfrm>
        </p:spPr>
        <p:txBody>
          <a:bodyPr/>
          <a:lstStyle/>
          <a:p>
            <a:pPr>
              <a:defRPr/>
            </a:pPr>
            <a:fld id="{ADA6B6E6-84FB-403F-8538-8F6D604C64B1}" type="slidenum">
              <a:rPr lang="ru-RU" smtClean="0"/>
              <a:pPr>
                <a:defRPr/>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pPr>
              <a:defRPr/>
            </a:pPr>
            <a:endParaRPr lang="ru-RU"/>
          </a:p>
        </p:txBody>
      </p:sp>
      <p:sp>
        <p:nvSpPr>
          <p:cNvPr id="21" name="Нижний колонтитул 20"/>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96FBE26-EBCE-4C2F-98F0-1ADB6A69FF90}"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a:defRPr/>
            </a:pPr>
            <a:endParaRPr lang="ru-RU"/>
          </a:p>
        </p:txBody>
      </p:sp>
      <p:sp>
        <p:nvSpPr>
          <p:cNvPr id="24" name="Нижний колонтитул 23"/>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5997BF6-1642-48F4-AFEB-8DA67ADF76DD}"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a:defRPr/>
            </a:pPr>
            <a:endParaRPr lang="ru-RU"/>
          </a:p>
        </p:txBody>
      </p:sp>
      <p:sp>
        <p:nvSpPr>
          <p:cNvPr id="29" name="Нижний колонтитул 28"/>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46449CCC-3123-4A91-BC62-3F097047E8F2}"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31" name="Номер слайда 30"/>
          <p:cNvSpPr>
            <a:spLocks noGrp="1"/>
          </p:cNvSpPr>
          <p:nvPr>
            <p:ph type="sldNum" sz="quarter" idx="12"/>
          </p:nvPr>
        </p:nvSpPr>
        <p:spPr/>
        <p:txBody>
          <a:bodyPr/>
          <a:lstStyle/>
          <a:p>
            <a:pPr>
              <a:defRPr/>
            </a:pPr>
            <a:fld id="{41162873-879A-425E-8642-84BBAAA28BF3}" type="slidenum">
              <a:rPr lang="ru-RU" smtClean="0"/>
              <a:pPr>
                <a:defRPr/>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E04DF62F-7679-4CA7-AEB0-B5A81646951C}" type="slidenum">
              <a:rPr lang="ru-RU" smtClean="0"/>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title"/>
          </p:nvPr>
        </p:nvSpPr>
        <p:spPr>
          <a:xfrm>
            <a:off x="285750" y="500063"/>
            <a:ext cx="8429625" cy="1000125"/>
          </a:xfrm>
        </p:spPr>
        <p:txBody>
          <a:bodyPr/>
          <a:lstStyle/>
          <a:p>
            <a:pPr algn="ctr" eaLnBrk="1" hangingPunct="1"/>
            <a:r>
              <a:rPr lang="ru-RU" sz="2800" b="1" dirty="0" smtClean="0"/>
              <a:t>Занятие</a:t>
            </a:r>
            <a:r>
              <a:rPr lang="ru-RU" sz="2800" dirty="0" smtClean="0"/>
              <a:t/>
            </a:r>
            <a:br>
              <a:rPr lang="ru-RU" sz="2800" dirty="0" smtClean="0"/>
            </a:br>
            <a:r>
              <a:rPr lang="ru-RU" sz="2800" b="1" dirty="0" smtClean="0"/>
              <a:t>по военно-медицинской подготовке</a:t>
            </a:r>
            <a:endParaRPr lang="ru-RU" dirty="0" smtClean="0">
              <a:solidFill>
                <a:srgbClr val="000000"/>
              </a:solidFill>
            </a:endParaRPr>
          </a:p>
        </p:txBody>
      </p:sp>
      <p:sp>
        <p:nvSpPr>
          <p:cNvPr id="2051" name="Содержимое 2"/>
          <p:cNvSpPr>
            <a:spLocks noGrp="1"/>
          </p:cNvSpPr>
          <p:nvPr>
            <p:ph idx="1"/>
          </p:nvPr>
        </p:nvSpPr>
        <p:spPr>
          <a:xfrm flipH="1">
            <a:off x="428625" y="1857375"/>
            <a:ext cx="8215313" cy="4286250"/>
          </a:xfrm>
        </p:spPr>
        <p:txBody>
          <a:bodyPr/>
          <a:lstStyle/>
          <a:p>
            <a:pPr eaLnBrk="1" hangingPunct="1"/>
            <a:r>
              <a:rPr lang="ru-RU" sz="2800" b="1" dirty="0" smtClean="0"/>
              <a:t>Тема: </a:t>
            </a:r>
            <a:r>
              <a:rPr lang="ru-RU" b="1" dirty="0" smtClean="0"/>
              <a:t>« Оказание первой медицинской помощи при огнестрельных ранениях».</a:t>
            </a:r>
          </a:p>
          <a:p>
            <a:pPr eaLnBrk="1" hangingPunct="1"/>
            <a:r>
              <a:rPr lang="ru-RU" sz="2800" b="1" dirty="0" smtClean="0"/>
              <a:t>Цель занятия: </a:t>
            </a:r>
            <a:endParaRPr lang="ru-RU" sz="2400" dirty="0" smtClean="0"/>
          </a:p>
          <a:p>
            <a:pPr eaLnBrk="1" hangingPunct="1">
              <a:buFont typeface="Arial" charset="0"/>
              <a:buNone/>
            </a:pPr>
            <a:r>
              <a:rPr lang="en-US" sz="2800" dirty="0" smtClean="0"/>
              <a:t>   </a:t>
            </a:r>
            <a:r>
              <a:rPr lang="ru-RU" sz="2800" dirty="0" smtClean="0"/>
              <a:t>расширение начальных  </a:t>
            </a:r>
            <a:r>
              <a:rPr lang="ru-RU" sz="2800" dirty="0" smtClean="0"/>
              <a:t>медицинских знаний по вопросу оказания первой медицинской помощи при ранениях и травмах. </a:t>
            </a:r>
            <a:endParaRPr lang="ru-RU" sz="2000" dirty="0" smtClean="0"/>
          </a:p>
          <a:p>
            <a:pPr lvl="2" eaLnBrk="1" hangingPunct="1">
              <a:buFont typeface="Wingdings 3" pitchFamily="18" charset="2"/>
              <a:buNone/>
            </a:pPr>
            <a:endParaRPr lang="ru-RU" sz="1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28596" y="571480"/>
            <a:ext cx="8243887" cy="661987"/>
          </a:xfrm>
        </p:spPr>
        <p:txBody>
          <a:bodyPr/>
          <a:lstStyle/>
          <a:p>
            <a:pPr algn="ctr" eaLnBrk="1" hangingPunct="1"/>
            <a:r>
              <a:rPr lang="ru-RU" sz="2800" dirty="0" smtClean="0"/>
              <a:t>Огнестрельное ранение головы</a:t>
            </a:r>
          </a:p>
        </p:txBody>
      </p:sp>
      <p:sp>
        <p:nvSpPr>
          <p:cNvPr id="12291" name="Rectangle 4"/>
          <p:cNvSpPr>
            <a:spLocks noGrp="1" noChangeArrowheads="1"/>
          </p:cNvSpPr>
          <p:nvPr>
            <p:ph idx="1"/>
          </p:nvPr>
        </p:nvSpPr>
        <p:spPr>
          <a:xfrm>
            <a:off x="857224" y="1285860"/>
            <a:ext cx="7500990" cy="4500594"/>
          </a:xfrm>
        </p:spPr>
        <p:txBody>
          <a:bodyPr>
            <a:noAutofit/>
          </a:bodyPr>
          <a:lstStyle/>
          <a:p>
            <a:pPr eaLnBrk="1" hangingPunct="1"/>
            <a:r>
              <a:rPr lang="ru-RU" sz="2000" dirty="0" smtClean="0"/>
              <a:t>При таких типах ранений у человека остаются шансы выжить. Около 16% процентов выживают. </a:t>
            </a:r>
          </a:p>
          <a:p>
            <a:pPr eaLnBrk="1" hangingPunct="1"/>
            <a:r>
              <a:rPr lang="ru-RU" sz="2000" dirty="0" smtClean="0"/>
              <a:t> При ранении головы обязательно происходит сотрясение мозга. Раненый может потерять сознание, но все еще будет жить. При этом тело человека лучше всего положить горизонтально и обеспечить покой. </a:t>
            </a:r>
          </a:p>
          <a:p>
            <a:pPr eaLnBrk="1" hangingPunct="1"/>
            <a:r>
              <a:rPr lang="ru-RU" sz="2000" dirty="0" smtClean="0"/>
              <a:t> Транспортировать самостоятельно не рекомендуется или рекомендуется, но очень осторожно. </a:t>
            </a:r>
          </a:p>
          <a:p>
            <a:pPr eaLnBrk="1" hangingPunct="1"/>
            <a:r>
              <a:rPr lang="ru-RU" sz="2000" dirty="0" smtClean="0"/>
              <a:t>Если у раненого остановилось сердце, то следует сделать искусственное дыхание и массаж сердца.</a:t>
            </a:r>
          </a:p>
          <a:p>
            <a:pPr eaLnBrk="1" hangingPunct="1"/>
            <a:r>
              <a:rPr lang="ru-RU" sz="2000" dirty="0" smtClean="0"/>
              <a:t> Если рана на лице очень серьезная и крови выделяется очень много, то рану лучше всего зажать тампоном.</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sz="half" idx="1"/>
          </p:nvPr>
        </p:nvSpPr>
        <p:spPr>
          <a:xfrm>
            <a:off x="500034" y="785794"/>
            <a:ext cx="4038600" cy="5219700"/>
          </a:xfrm>
        </p:spPr>
        <p:txBody>
          <a:bodyPr>
            <a:normAutofit/>
          </a:bodyPr>
          <a:lstStyle/>
          <a:p>
            <a:pPr eaLnBrk="1" hangingPunct="1">
              <a:lnSpc>
                <a:spcPct val="80000"/>
              </a:lnSpc>
            </a:pPr>
            <a:r>
              <a:rPr lang="ru-RU" sz="2200" dirty="0" smtClean="0"/>
              <a:t>Головная повязка "шапочка" - полоска бинта приблизи-тельно 70 см длиной опущена с темени  вниз перед ушами. Концы бинта держит сам раненый или же помощник , оказывающий помощь. Вокруг этой полоски, вокруг головы, накладываются круговые ходы бинта до тех пор, пока не будет перевязана вся голова, причем каждый круговой ход закрывает часть наложенной свободно полоски бинта. </a:t>
            </a:r>
          </a:p>
        </p:txBody>
      </p:sp>
      <p:pic>
        <p:nvPicPr>
          <p:cNvPr id="13315" name="Picture 6"/>
          <p:cNvPicPr>
            <a:picLocks noGrp="1" noChangeAspect="1" noChangeArrowheads="1"/>
          </p:cNvPicPr>
          <p:nvPr>
            <p:ph sz="half" idx="2"/>
          </p:nvPr>
        </p:nvPicPr>
        <p:blipFill>
          <a:blip r:embed="rId2" cstate="print"/>
          <a:srcRect/>
          <a:stretch>
            <a:fillRect/>
          </a:stretch>
        </p:blipFill>
        <p:spPr>
          <a:xfrm>
            <a:off x="4648200" y="188913"/>
            <a:ext cx="4038600" cy="58674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2" cstate="print"/>
          <a:srcRect/>
          <a:stretch>
            <a:fillRect/>
          </a:stretch>
        </p:blipFill>
        <p:spPr bwMode="auto">
          <a:xfrm>
            <a:off x="1714480" y="285728"/>
            <a:ext cx="5623427" cy="62388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28596" y="285728"/>
            <a:ext cx="8243887" cy="661987"/>
          </a:xfrm>
        </p:spPr>
        <p:txBody>
          <a:bodyPr>
            <a:normAutofit/>
          </a:bodyPr>
          <a:lstStyle/>
          <a:p>
            <a:pPr algn="ctr" eaLnBrk="1" hangingPunct="1"/>
            <a:r>
              <a:rPr lang="ru-RU" sz="2800" dirty="0" smtClean="0"/>
              <a:t>Огнестрельное ранение в грудь</a:t>
            </a:r>
            <a:r>
              <a:rPr lang="en-US" sz="2800" dirty="0" smtClean="0"/>
              <a:t> </a:t>
            </a:r>
            <a:r>
              <a:rPr lang="ru-RU" sz="2800" dirty="0" smtClean="0"/>
              <a:t>и живот</a:t>
            </a:r>
          </a:p>
        </p:txBody>
      </p:sp>
      <p:sp>
        <p:nvSpPr>
          <p:cNvPr id="15363" name="Rectangle 3"/>
          <p:cNvSpPr>
            <a:spLocks noGrp="1" noChangeArrowheads="1"/>
          </p:cNvSpPr>
          <p:nvPr>
            <p:ph idx="1"/>
          </p:nvPr>
        </p:nvSpPr>
        <p:spPr>
          <a:xfrm>
            <a:off x="428596" y="1071546"/>
            <a:ext cx="8229600" cy="5219700"/>
          </a:xfrm>
        </p:spPr>
        <p:txBody>
          <a:bodyPr>
            <a:normAutofit/>
          </a:bodyPr>
          <a:lstStyle/>
          <a:p>
            <a:pPr eaLnBrk="1" hangingPunct="1"/>
            <a:r>
              <a:rPr lang="ru-RU" sz="2400" dirty="0" smtClean="0"/>
              <a:t>При внутренних ранениях, кровь начинает скапливаться и остановить кровотечение в таком случае невозможно. </a:t>
            </a:r>
          </a:p>
          <a:p>
            <a:pPr eaLnBrk="1" hangingPunct="1"/>
            <a:r>
              <a:rPr lang="ru-RU" sz="2400" dirty="0" smtClean="0"/>
              <a:t>   Для предотвращения попадания воздуха, рану нужно зажать плотным материалом или, в крайнем случае рукой. Раненого усаживают в полусидячее положение. </a:t>
            </a:r>
          </a:p>
          <a:p>
            <a:pPr eaLnBrk="1" hangingPunct="1"/>
            <a:r>
              <a:rPr lang="ru-RU" sz="2400" dirty="0" smtClean="0"/>
              <a:t>При ранениях в области сердца может случиться так, что в область где оно располагается начнет попадать кровь, тем самым мешая его работе и сжимая его. В таком случае лучше вызвать специалистов.</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Grp="1" noChangeAspect="1" noChangeArrowheads="1"/>
          </p:cNvPicPr>
          <p:nvPr>
            <p:ph sz="half" idx="1"/>
          </p:nvPr>
        </p:nvPicPr>
        <p:blipFill>
          <a:blip r:embed="rId2" cstate="print"/>
          <a:srcRect/>
          <a:stretch>
            <a:fillRect/>
          </a:stretch>
        </p:blipFill>
        <p:spPr>
          <a:xfrm>
            <a:off x="285720" y="1500174"/>
            <a:ext cx="4105275" cy="2981325"/>
          </a:xfrm>
        </p:spPr>
      </p:pic>
      <p:sp>
        <p:nvSpPr>
          <p:cNvPr id="16387" name="Rectangle 6"/>
          <p:cNvSpPr>
            <a:spLocks noGrp="1" noChangeArrowheads="1"/>
          </p:cNvSpPr>
          <p:nvPr>
            <p:ph sz="half" idx="2"/>
          </p:nvPr>
        </p:nvSpPr>
        <p:spPr>
          <a:xfrm>
            <a:off x="4071934" y="1071546"/>
            <a:ext cx="4714908" cy="5572164"/>
          </a:xfrm>
        </p:spPr>
        <p:txBody>
          <a:bodyPr>
            <a:normAutofit/>
          </a:bodyPr>
          <a:lstStyle/>
          <a:p>
            <a:pPr eaLnBrk="1" hangingPunct="1">
              <a:lnSpc>
                <a:spcPct val="110000"/>
              </a:lnSpc>
            </a:pPr>
            <a:r>
              <a:rPr lang="ru-RU" sz="1600" dirty="0" smtClean="0"/>
              <a:t>Для перевязки грудной клетки применяют более широкие бинты. При неправильном наложении повязки через короткое время происходит ее соскальзывание. В связи с этим  грудную клетку нельзя перевязывать спиралевидными ходами. Лучше всего  бинтовать грудную клетку восьмерками, причем повязку следует начинать с наложения первых ходов в ее нижнем отделе. Грудь забинтовывают последова</a:t>
            </a:r>
            <a:r>
              <a:rPr lang="en-US" sz="1600" dirty="0" smtClean="0"/>
              <a:t>-</a:t>
            </a:r>
            <a:r>
              <a:rPr lang="ru-RU" sz="1600" dirty="0" smtClean="0"/>
              <a:t>тельно вплоть до подмышек, затем при помощи одного укрепляющего хода переходят на левое плечо и по спине идут вниз под правую подмышку. Потом на грудь снова накладывают круговой ход, далее переходят под левую подмышку, оттуда на спину и сзади ведут бинты на левое плечо. Повязку заканчивают круговыми ходами в верхней части грудной клетки.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cstate="print"/>
          <a:srcRect/>
          <a:stretch>
            <a:fillRect/>
          </a:stretch>
        </p:blipFill>
        <p:spPr bwMode="auto">
          <a:xfrm>
            <a:off x="1517650" y="260350"/>
            <a:ext cx="6042025" cy="6408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00034" y="500042"/>
            <a:ext cx="8243887" cy="373062"/>
          </a:xfrm>
        </p:spPr>
        <p:txBody>
          <a:bodyPr rtlCol="0">
            <a:normAutofit fontScale="90000"/>
          </a:bodyPr>
          <a:lstStyle/>
          <a:p>
            <a:pPr algn="ctr" eaLnBrk="1" fontAlgn="auto" hangingPunct="1">
              <a:spcAft>
                <a:spcPts val="0"/>
              </a:spcAft>
              <a:defRPr/>
            </a:pPr>
            <a:r>
              <a:rPr lang="ru-RU" sz="2800" dirty="0" smtClean="0"/>
              <a:t>Ранения конечностей</a:t>
            </a:r>
          </a:p>
        </p:txBody>
      </p:sp>
      <p:sp>
        <p:nvSpPr>
          <p:cNvPr id="18435" name="Rectangle 6"/>
          <p:cNvSpPr>
            <a:spLocks noGrp="1" noChangeArrowheads="1"/>
          </p:cNvSpPr>
          <p:nvPr>
            <p:ph idx="1"/>
          </p:nvPr>
        </p:nvSpPr>
        <p:spPr>
          <a:xfrm>
            <a:off x="357158" y="1071546"/>
            <a:ext cx="4572032" cy="5429288"/>
          </a:xfrm>
        </p:spPr>
        <p:txBody>
          <a:bodyPr>
            <a:normAutofit/>
          </a:bodyPr>
          <a:lstStyle/>
          <a:p>
            <a:pPr eaLnBrk="1" hangingPunct="1">
              <a:lnSpc>
                <a:spcPct val="120000"/>
              </a:lnSpc>
            </a:pPr>
            <a:r>
              <a:rPr lang="ru-RU" sz="1600" dirty="0" smtClean="0">
                <a:latin typeface="+mj-lt"/>
              </a:rPr>
              <a:t>Первое, на что следует обратить внимание при оказании первой помощи при ранении конечностей - наличие кровотечения. При разрушении артерий бедра или плеча смерть от кровопотери может наступить</a:t>
            </a:r>
            <a:r>
              <a:rPr lang="en-US" sz="1600" dirty="0" smtClean="0">
                <a:latin typeface="+mj-lt"/>
              </a:rPr>
              <a:t>      </a:t>
            </a:r>
            <a:r>
              <a:rPr lang="ru-RU" sz="1600" dirty="0" smtClean="0">
                <a:latin typeface="+mj-lt"/>
              </a:rPr>
              <a:t> в течении секунд! Так, при ранении в руку </a:t>
            </a:r>
            <a:r>
              <a:rPr lang="en-US" sz="1600" dirty="0" smtClean="0">
                <a:latin typeface="+mj-lt"/>
              </a:rPr>
              <a:t>    </a:t>
            </a:r>
            <a:r>
              <a:rPr lang="ru-RU" sz="1600" dirty="0" smtClean="0">
                <a:latin typeface="+mj-lt"/>
              </a:rPr>
              <a:t>(и повреждении артерии), смерть от кровопотери может наступить в течении </a:t>
            </a:r>
            <a:r>
              <a:rPr lang="en-US" sz="1600" dirty="0" smtClean="0">
                <a:latin typeface="+mj-lt"/>
              </a:rPr>
              <a:t>   </a:t>
            </a:r>
            <a:r>
              <a:rPr lang="ru-RU" sz="1600" dirty="0" smtClean="0">
                <a:latin typeface="+mj-lt"/>
              </a:rPr>
              <a:t>90 секунд, а потеря сознания в течении </a:t>
            </a:r>
            <a:r>
              <a:rPr lang="en-US" sz="1600" dirty="0" smtClean="0">
                <a:latin typeface="+mj-lt"/>
              </a:rPr>
              <a:t>    </a:t>
            </a:r>
            <a:r>
              <a:rPr lang="ru-RU" sz="1600" dirty="0" smtClean="0">
                <a:latin typeface="+mj-lt"/>
              </a:rPr>
              <a:t>15 секунд. По цвету крови определяем венозное кровотечение или артериальное. Венозная кровь темная, а артериальная - алая и выбивается из раны интенсивно (фонтанчик крови из раны). Кровотечение останавливается давящей повязкой, жгутом или тампонадой раны. При наложении жгута венозное кровотечение останавливается ниже раны, а артериальное - выше раны. </a:t>
            </a:r>
          </a:p>
        </p:txBody>
      </p:sp>
      <p:pic>
        <p:nvPicPr>
          <p:cNvPr id="5" name="Picture 7"/>
          <p:cNvPicPr>
            <a:picLocks noChangeAspect="1" noChangeArrowheads="1"/>
          </p:cNvPicPr>
          <p:nvPr/>
        </p:nvPicPr>
        <p:blipFill>
          <a:blip r:embed="rId2" cstate="print"/>
          <a:stretch>
            <a:fillRect/>
          </a:stretch>
        </p:blipFill>
        <p:spPr>
          <a:xfrm>
            <a:off x="4929190" y="1142984"/>
            <a:ext cx="4000343" cy="392909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7"/>
          <p:cNvSpPr>
            <a:spLocks noGrp="1" noChangeArrowheads="1"/>
          </p:cNvSpPr>
          <p:nvPr>
            <p:ph idx="1"/>
          </p:nvPr>
        </p:nvSpPr>
        <p:spPr>
          <a:xfrm>
            <a:off x="4500562" y="1071546"/>
            <a:ext cx="4500594" cy="5286412"/>
          </a:xfrm>
        </p:spPr>
        <p:txBody>
          <a:bodyPr>
            <a:normAutofit fontScale="55000" lnSpcReduction="20000"/>
          </a:bodyPr>
          <a:lstStyle/>
          <a:p>
            <a:pPr eaLnBrk="1" hangingPunct="1">
              <a:lnSpc>
                <a:spcPct val="120000"/>
              </a:lnSpc>
            </a:pPr>
            <a:r>
              <a:rPr lang="ru-RU" sz="3100" dirty="0" smtClean="0">
                <a:latin typeface="+mj-lt"/>
              </a:rPr>
              <a:t>Накладывать жгут более, чем на два часа не рекомендуется. Этого времени должно хватить для доставки постра</a:t>
            </a:r>
            <a:r>
              <a:rPr lang="en-US" sz="3100" dirty="0" smtClean="0">
                <a:latin typeface="+mj-lt"/>
              </a:rPr>
              <a:t>-</a:t>
            </a:r>
            <a:r>
              <a:rPr lang="ru-RU" sz="3100" dirty="0" smtClean="0">
                <a:latin typeface="+mj-lt"/>
              </a:rPr>
              <a:t>давшего в медицинское учреждение. При венозном кровотечении желатель</a:t>
            </a:r>
            <a:r>
              <a:rPr lang="en-US" sz="3100" dirty="0" smtClean="0">
                <a:latin typeface="+mj-lt"/>
              </a:rPr>
              <a:t>-</a:t>
            </a:r>
            <a:r>
              <a:rPr lang="ru-RU" sz="3100" dirty="0" smtClean="0">
                <a:latin typeface="+mj-lt"/>
              </a:rPr>
              <a:t>нее накладывать давящую повязку, а </a:t>
            </a:r>
            <a:r>
              <a:rPr lang="en-US" sz="3100" dirty="0" smtClean="0">
                <a:latin typeface="+mj-lt"/>
              </a:rPr>
              <a:t>  </a:t>
            </a:r>
            <a:r>
              <a:rPr lang="ru-RU" sz="3100" dirty="0" smtClean="0">
                <a:latin typeface="+mj-lt"/>
              </a:rPr>
              <a:t>не жгут. Давящая повязка накладыва</a:t>
            </a:r>
            <a:r>
              <a:rPr lang="en-US" sz="3100" dirty="0" smtClean="0">
                <a:latin typeface="+mj-lt"/>
              </a:rPr>
              <a:t>-</a:t>
            </a:r>
            <a:r>
              <a:rPr lang="ru-RU" sz="3100" dirty="0" smtClean="0">
                <a:latin typeface="+mj-lt"/>
              </a:rPr>
              <a:t>ется на рану. Тампонада раны при ранениях конечностей производится редко. Для тампонады раны можно при помощи длинного, узкого предмета плотно набить рану стерильным бинтом. Чем выше задета артерия, тем быстрее происходит кровопотеря. Артерии конечностей проецируются на внутреннюю сторону бедра и плеча (те области, где кожа труднее загорает). </a:t>
            </a:r>
          </a:p>
          <a:p>
            <a:pPr eaLnBrk="1" hangingPunct="1">
              <a:lnSpc>
                <a:spcPct val="80000"/>
              </a:lnSpc>
            </a:pPr>
            <a:endParaRPr lang="ru-RU" sz="2800" dirty="0" smtClean="0"/>
          </a:p>
        </p:txBody>
      </p:sp>
      <p:pic>
        <p:nvPicPr>
          <p:cNvPr id="4" name="Picture 5"/>
          <p:cNvPicPr>
            <a:picLocks noChangeAspect="1" noChangeArrowheads="1"/>
          </p:cNvPicPr>
          <p:nvPr/>
        </p:nvPicPr>
        <p:blipFill>
          <a:blip r:embed="rId2" cstate="print"/>
          <a:stretch>
            <a:fillRect/>
          </a:stretch>
        </p:blipFill>
        <p:spPr>
          <a:xfrm>
            <a:off x="142844" y="1142984"/>
            <a:ext cx="4614252" cy="335758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5"/>
          <p:cNvSpPr>
            <a:spLocks noGrp="1" noChangeArrowheads="1"/>
          </p:cNvSpPr>
          <p:nvPr>
            <p:ph sz="half" idx="1"/>
          </p:nvPr>
        </p:nvSpPr>
        <p:spPr>
          <a:xfrm>
            <a:off x="642910" y="1214422"/>
            <a:ext cx="4191000" cy="4286280"/>
          </a:xfrm>
        </p:spPr>
        <p:txBody>
          <a:bodyPr>
            <a:noAutofit/>
          </a:bodyPr>
          <a:lstStyle/>
          <a:p>
            <a:pPr eaLnBrk="1" hangingPunct="1">
              <a:lnSpc>
                <a:spcPct val="90000"/>
              </a:lnSpc>
            </a:pPr>
            <a:r>
              <a:rPr lang="ru-RU" sz="2200" dirty="0" smtClean="0"/>
              <a:t>При перевязке конечностей следует придерживаться правила -  первые ходы должны быть наложены на нижнюю часть конечности; в дальнейшем забинтовывании ведется по направлению вверх. Такой способ перевязки позволяет избежать накопления венозной крови в свободных, незабинтованных конечностях.</a:t>
            </a:r>
          </a:p>
        </p:txBody>
      </p:sp>
      <p:pic>
        <p:nvPicPr>
          <p:cNvPr id="20484" name="Picture 6"/>
          <p:cNvPicPr>
            <a:picLocks noGrp="1" noChangeAspect="1" noChangeArrowheads="1"/>
          </p:cNvPicPr>
          <p:nvPr>
            <p:ph sz="half" idx="2"/>
          </p:nvPr>
        </p:nvPicPr>
        <p:blipFill>
          <a:blip r:embed="rId2" cstate="print"/>
          <a:srcRect/>
          <a:stretch>
            <a:fillRect/>
          </a:stretch>
        </p:blipFill>
        <p:spPr>
          <a:xfrm>
            <a:off x="4857752" y="1071546"/>
            <a:ext cx="3856420" cy="3972428"/>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5"/>
          <p:cNvPicPr>
            <a:picLocks noGrp="1" noChangeAspect="1" noChangeArrowheads="1"/>
          </p:cNvPicPr>
          <p:nvPr>
            <p:ph sz="half" idx="1"/>
          </p:nvPr>
        </p:nvPicPr>
        <p:blipFill>
          <a:blip r:embed="rId2" cstate="print"/>
          <a:srcRect/>
          <a:stretch>
            <a:fillRect/>
          </a:stretch>
        </p:blipFill>
        <p:spPr>
          <a:xfrm>
            <a:off x="571472" y="1214422"/>
            <a:ext cx="3779838" cy="4248150"/>
          </a:xfrm>
        </p:spPr>
      </p:pic>
      <p:sp>
        <p:nvSpPr>
          <p:cNvPr id="22532" name="Rectangle 6"/>
          <p:cNvSpPr>
            <a:spLocks noGrp="1" noChangeArrowheads="1"/>
          </p:cNvSpPr>
          <p:nvPr>
            <p:ph sz="half" idx="2"/>
          </p:nvPr>
        </p:nvSpPr>
        <p:spPr>
          <a:xfrm>
            <a:off x="4286248" y="1142984"/>
            <a:ext cx="4403724" cy="5286412"/>
          </a:xfrm>
        </p:spPr>
        <p:txBody>
          <a:bodyPr>
            <a:normAutofit/>
          </a:bodyPr>
          <a:lstStyle/>
          <a:p>
            <a:pPr eaLnBrk="1" hangingPunct="1"/>
            <a:r>
              <a:rPr lang="ru-RU" sz="1800" dirty="0" smtClean="0"/>
              <a:t>На плечевой и бедренный суставы обычно накладывается  колосовидная повязка.  Первые ходы обычно накладываются на плечо или же на бедро. Далее колосовидными ходами бинтуют по направлению к суставу. В области сустава при помощи круговых ходов переходят при забинтовывании плечевого сустава на грудную клетку, при забинтовывании бедренного сустава - на живот. Эти повязки заканчивают при перевязке плечевого сустава - на груди, при перевязке бедренного сустава - на животе.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285720" y="642918"/>
            <a:ext cx="8686800" cy="838200"/>
          </a:xfrm>
        </p:spPr>
        <p:txBody>
          <a:bodyPr>
            <a:normAutofit/>
          </a:bodyPr>
          <a:lstStyle/>
          <a:p>
            <a:pPr eaLnBrk="1" hangingPunct="1"/>
            <a:r>
              <a:rPr lang="ru-RU" sz="2400" dirty="0" smtClean="0"/>
              <a:t>В ходе ведения боевых действий военнослужащие могут получить различные огнестрельные ранения. </a:t>
            </a:r>
          </a:p>
        </p:txBody>
      </p:sp>
      <p:pic>
        <p:nvPicPr>
          <p:cNvPr id="3075" name="Рисунок 1" descr="Картинка 368 из 73716"/>
          <p:cNvPicPr>
            <a:picLocks noGrp="1" noChangeAspect="1" noChangeArrowheads="1"/>
          </p:cNvPicPr>
          <p:nvPr>
            <p:ph idx="1"/>
          </p:nvPr>
        </p:nvPicPr>
        <p:blipFill>
          <a:blip r:embed="rId2" cstate="print"/>
          <a:srcRect/>
          <a:stretch>
            <a:fillRect/>
          </a:stretch>
        </p:blipFill>
        <p:spPr>
          <a:xfrm>
            <a:off x="500034" y="1500174"/>
            <a:ext cx="4094163" cy="2714625"/>
          </a:xfrm>
          <a:noFill/>
        </p:spPr>
      </p:pic>
      <p:pic>
        <p:nvPicPr>
          <p:cNvPr id="3076" name="Рисунок 1" descr="http://www.slobodanjovanovic.org/wp-content/uploads/2009/12/afganistan.jpg?lang=lat"/>
          <p:cNvPicPr>
            <a:picLocks noChangeAspect="1" noChangeArrowheads="1"/>
          </p:cNvPicPr>
          <p:nvPr/>
        </p:nvPicPr>
        <p:blipFill>
          <a:blip r:embed="rId3" cstate="print"/>
          <a:srcRect/>
          <a:stretch>
            <a:fillRect/>
          </a:stretch>
        </p:blipFill>
        <p:spPr bwMode="auto">
          <a:xfrm>
            <a:off x="4786313" y="3429000"/>
            <a:ext cx="4000500" cy="288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err="1" smtClean="0"/>
              <a:t>ВЫВОДы</a:t>
            </a:r>
            <a:r>
              <a:rPr lang="ru-RU" dirty="0" smtClean="0"/>
              <a:t>:</a:t>
            </a:r>
            <a:br>
              <a:rPr lang="ru-RU" dirty="0" smtClean="0"/>
            </a:br>
            <a:endParaRPr lang="ru-RU" dirty="0"/>
          </a:p>
        </p:txBody>
      </p:sp>
      <p:sp>
        <p:nvSpPr>
          <p:cNvPr id="3" name="Содержимое 2"/>
          <p:cNvSpPr>
            <a:spLocks noGrp="1"/>
          </p:cNvSpPr>
          <p:nvPr>
            <p:ph sz="half" idx="1"/>
          </p:nvPr>
        </p:nvSpPr>
        <p:spPr>
          <a:xfrm>
            <a:off x="571472" y="1214422"/>
            <a:ext cx="7910538" cy="4724400"/>
          </a:xfrm>
        </p:spPr>
        <p:txBody>
          <a:bodyPr/>
          <a:lstStyle/>
          <a:p>
            <a:r>
              <a:rPr lang="ru-RU" dirty="0" smtClean="0"/>
              <a:t>Оказание первой медицинской помощи зависит от:</a:t>
            </a:r>
          </a:p>
          <a:p>
            <a:pPr>
              <a:buNone/>
            </a:pPr>
            <a:r>
              <a:rPr lang="ru-RU" dirty="0" smtClean="0"/>
              <a:t>     - места расположения огнестрельного ранения.</a:t>
            </a:r>
          </a:p>
          <a:p>
            <a:pPr>
              <a:buNone/>
            </a:pPr>
            <a:r>
              <a:rPr lang="ru-RU" dirty="0" smtClean="0"/>
              <a:t>     - вида кровотечения ( повреждения кровеносных сосудов).</a:t>
            </a:r>
          </a:p>
          <a:p>
            <a:pPr>
              <a:buNone/>
            </a:pPr>
            <a:r>
              <a:rPr lang="ru-RU" smtClean="0"/>
              <a:t>    Знание </a:t>
            </a:r>
            <a:r>
              <a:rPr lang="ru-RU" dirty="0" smtClean="0"/>
              <a:t>основ оказания первой медицинской помощи</a:t>
            </a:r>
            <a:r>
              <a:rPr lang="en-US" dirty="0" smtClean="0"/>
              <a:t> </a:t>
            </a:r>
            <a:r>
              <a:rPr lang="ru-RU" dirty="0" smtClean="0"/>
              <a:t>в боевой обстановке поможет военнослужащим</a:t>
            </a:r>
            <a:r>
              <a:rPr lang="en-US" dirty="0" smtClean="0"/>
              <a:t> </a:t>
            </a:r>
            <a:r>
              <a:rPr lang="ru-RU" dirty="0" smtClean="0"/>
              <a:t>спасти жизнь и здоровье  раненым  сослуживцам.</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Содержимое 2"/>
          <p:cNvSpPr>
            <a:spLocks noGrp="1"/>
          </p:cNvSpPr>
          <p:nvPr>
            <p:ph idx="1"/>
          </p:nvPr>
        </p:nvSpPr>
        <p:spPr>
          <a:xfrm>
            <a:off x="428596" y="642918"/>
            <a:ext cx="8229600" cy="5656262"/>
          </a:xfrm>
        </p:spPr>
        <p:txBody>
          <a:bodyPr>
            <a:noAutofit/>
          </a:bodyPr>
          <a:lstStyle/>
          <a:p>
            <a:pPr eaLnBrk="1" hangingPunct="1"/>
            <a:r>
              <a:rPr lang="ru-RU" sz="2000" dirty="0" smtClean="0"/>
              <a:t>Пуля, проникая в тело, наносит  повреждения,  имеющие определенные отличия от других повреждений тела.                                                                                                                 </a:t>
            </a:r>
            <a:endParaRPr lang="en-US" sz="2000" dirty="0" smtClean="0"/>
          </a:p>
          <a:p>
            <a:pPr eaLnBrk="1" hangingPunct="1"/>
            <a:r>
              <a:rPr lang="ru-RU" sz="2000" dirty="0" smtClean="0"/>
              <a:t>Во-первых,</a:t>
            </a:r>
            <a:r>
              <a:rPr lang="ru-RU" sz="2000" b="1" dirty="0" smtClean="0"/>
              <a:t> </a:t>
            </a:r>
            <a:r>
              <a:rPr lang="ru-RU" sz="2000" dirty="0" smtClean="0"/>
              <a:t>раны обычно глубокие, а ранящий предмет часто остается внутри тела.                                                                                                                 </a:t>
            </a:r>
            <a:endParaRPr lang="en-US" sz="2000" dirty="0" smtClean="0"/>
          </a:p>
          <a:p>
            <a:pPr eaLnBrk="1" hangingPunct="1"/>
            <a:r>
              <a:rPr lang="ru-RU" sz="2000" dirty="0" smtClean="0"/>
              <a:t>Во-вторых, рана часто загрязнена фрагментами тканей  и   осколками костей.                                                                                                                          </a:t>
            </a:r>
            <a:endParaRPr lang="en-US" sz="2000" dirty="0" smtClean="0"/>
          </a:p>
          <a:p>
            <a:pPr eaLnBrk="1" hangingPunct="1"/>
            <a:r>
              <a:rPr lang="ru-RU" sz="2000" dirty="0" smtClean="0"/>
              <a:t>Эти особенности огнестрельного ранения стоит учитывать при оказании пострадавшему первой помощи.                                                                  </a:t>
            </a:r>
            <a:endParaRPr lang="en-US" sz="2000" dirty="0" smtClean="0"/>
          </a:p>
          <a:p>
            <a:pPr eaLnBrk="1" hangingPunct="1"/>
            <a:r>
              <a:rPr lang="ru-RU" sz="2000" dirty="0" smtClean="0"/>
              <a:t>Важным фактором является и то, что медицинская помощь в боевой обстановке  в первую очередь будет оказываться сослуживцами раненого  .                        </a:t>
            </a:r>
            <a:endParaRPr lang="en-US" sz="2000" dirty="0" smtClean="0"/>
          </a:p>
          <a:p>
            <a:pPr eaLnBrk="1" hangingPunct="1"/>
            <a:r>
              <a:rPr lang="ru-RU" sz="2000" dirty="0" smtClean="0"/>
              <a:t>В российской армии есть золотое правило: «сам погибай</a:t>
            </a:r>
            <a:r>
              <a:rPr lang="en-US" sz="2000" dirty="0" smtClean="0"/>
              <a:t> </a:t>
            </a:r>
            <a:r>
              <a:rPr lang="ru-RU" sz="2000" dirty="0" smtClean="0"/>
              <a:t>- а товарища выручай» .</a:t>
            </a:r>
            <a:r>
              <a:rPr lang="en-US" sz="2000" dirty="0" smtClean="0"/>
              <a:t> </a:t>
            </a:r>
            <a:r>
              <a:rPr lang="ru-RU" sz="2000" dirty="0" smtClean="0"/>
              <a:t>Поэтому от качества и быстроты оказания первой медицинской помощи раненому будет зависеть его жизнь. </a:t>
            </a:r>
          </a:p>
          <a:p>
            <a:pPr eaLnBrk="1" hangingPunct="1"/>
            <a:endParaRPr lang="ru-RU"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57158" y="571480"/>
            <a:ext cx="8634442" cy="838200"/>
          </a:xfrm>
        </p:spPr>
        <p:txBody>
          <a:bodyPr rtlCol="0">
            <a:normAutofit fontScale="90000"/>
          </a:bodyPr>
          <a:lstStyle/>
          <a:p>
            <a:pPr eaLnBrk="1" fontAlgn="auto" hangingPunct="1">
              <a:spcAft>
                <a:spcPts val="0"/>
              </a:spcAft>
              <a:defRPr/>
            </a:pPr>
            <a:r>
              <a:rPr lang="ru-RU" dirty="0" smtClean="0"/>
              <a:t>Огнестрельные ранения можно условно    разделить на три вида: </a:t>
            </a:r>
            <a:endParaRPr lang="ru-RU" dirty="0" smtClean="0">
              <a:solidFill>
                <a:srgbClr val="000000"/>
              </a:solidFill>
            </a:endParaRPr>
          </a:p>
        </p:txBody>
      </p:sp>
      <p:sp>
        <p:nvSpPr>
          <p:cNvPr id="5123" name="Rectangle 3"/>
          <p:cNvSpPr>
            <a:spLocks noGrp="1" noChangeArrowheads="1"/>
          </p:cNvSpPr>
          <p:nvPr>
            <p:ph idx="1"/>
          </p:nvPr>
        </p:nvSpPr>
        <p:spPr>
          <a:xfrm>
            <a:off x="1143000" y="1785939"/>
            <a:ext cx="4929198" cy="2428880"/>
          </a:xfrm>
        </p:spPr>
        <p:txBody>
          <a:bodyPr/>
          <a:lstStyle/>
          <a:p>
            <a:pPr eaLnBrk="1" hangingPunct="1"/>
            <a:r>
              <a:rPr lang="ru-RU" sz="2800" dirty="0" smtClean="0"/>
              <a:t>Ранения головы.</a:t>
            </a:r>
            <a:endParaRPr lang="ru-RU" sz="2000" dirty="0" smtClean="0"/>
          </a:p>
          <a:p>
            <a:pPr eaLnBrk="1" hangingPunct="1"/>
            <a:r>
              <a:rPr lang="ru-RU" sz="2800" dirty="0" smtClean="0"/>
              <a:t>Ранения в грудь и живот.</a:t>
            </a:r>
            <a:endParaRPr lang="ru-RU" sz="2000" dirty="0" smtClean="0"/>
          </a:p>
          <a:p>
            <a:pPr eaLnBrk="1" hangingPunct="1"/>
            <a:r>
              <a:rPr lang="ru-RU" sz="2800" dirty="0" smtClean="0"/>
              <a:t>Ранения конечностей.    </a:t>
            </a:r>
            <a:endParaRPr lang="ru-RU" sz="2000" dirty="0" smtClean="0"/>
          </a:p>
          <a:p>
            <a:pPr lvl="2" eaLnBrk="1" hangingPunct="1"/>
            <a:endParaRPr lang="ru-RU" dirty="0" smtClean="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Рисунок 3" descr="грудная полость, легкие, сердце, аорта. www.pistoletchik.ru"/>
          <p:cNvPicPr>
            <a:picLocks noGrp="1" noChangeAspect="1" noChangeArrowheads="1"/>
          </p:cNvPicPr>
          <p:nvPr>
            <p:ph idx="1"/>
          </p:nvPr>
        </p:nvPicPr>
        <p:blipFill>
          <a:blip r:embed="rId2" cstate="print"/>
          <a:srcRect/>
          <a:stretch>
            <a:fillRect/>
          </a:stretch>
        </p:blipFill>
        <p:spPr>
          <a:xfrm>
            <a:off x="357158" y="1714488"/>
            <a:ext cx="2601912" cy="1714500"/>
          </a:xfrm>
          <a:noFill/>
        </p:spPr>
      </p:pic>
      <p:sp>
        <p:nvSpPr>
          <p:cNvPr id="6147" name="Rectangle 3"/>
          <p:cNvSpPr>
            <a:spLocks noChangeArrowheads="1"/>
          </p:cNvSpPr>
          <p:nvPr/>
        </p:nvSpPr>
        <p:spPr bwMode="auto">
          <a:xfrm>
            <a:off x="642910" y="1071546"/>
            <a:ext cx="1785937" cy="584200"/>
          </a:xfrm>
          <a:prstGeom prst="rect">
            <a:avLst/>
          </a:prstGeom>
          <a:noFill/>
          <a:ln w="9525">
            <a:noFill/>
            <a:miter lim="800000"/>
            <a:headEnd/>
            <a:tailEnd/>
          </a:ln>
        </p:spPr>
        <p:txBody>
          <a:bodyPr anchor="ctr">
            <a:spAutoFit/>
          </a:bodyPr>
          <a:lstStyle/>
          <a:p>
            <a:pPr algn="ctr" eaLnBrk="0" hangingPunct="0"/>
            <a:r>
              <a:rPr lang="ru-RU" sz="1600" dirty="0">
                <a:latin typeface="+mj-lt"/>
                <a:cs typeface="Times New Roman" pitchFamily="18" charset="0"/>
              </a:rPr>
              <a:t>Внутренние органы</a:t>
            </a:r>
            <a:endParaRPr lang="ru-RU" sz="1600" dirty="0">
              <a:latin typeface="+mj-lt"/>
            </a:endParaRPr>
          </a:p>
        </p:txBody>
      </p:sp>
      <p:pic>
        <p:nvPicPr>
          <p:cNvPr id="6148" name="Рисунок 4" descr="брющная полость, печень, желудок, кишечник. www.pistoletchik.ru"/>
          <p:cNvPicPr>
            <a:picLocks noChangeAspect="1" noChangeArrowheads="1"/>
          </p:cNvPicPr>
          <p:nvPr/>
        </p:nvPicPr>
        <p:blipFill>
          <a:blip r:embed="rId3" cstate="print"/>
          <a:srcRect/>
          <a:stretch>
            <a:fillRect/>
          </a:stretch>
        </p:blipFill>
        <p:spPr bwMode="auto">
          <a:xfrm>
            <a:off x="285720" y="3429000"/>
            <a:ext cx="2714625" cy="2127250"/>
          </a:xfrm>
          <a:prstGeom prst="rect">
            <a:avLst/>
          </a:prstGeom>
          <a:noFill/>
          <a:ln w="9525">
            <a:noFill/>
            <a:miter lim="800000"/>
            <a:headEnd/>
            <a:tailEnd/>
          </a:ln>
        </p:spPr>
      </p:pic>
      <p:pic>
        <p:nvPicPr>
          <p:cNvPr id="6149" name="Рисунок 5" descr="грудная и брюшная полости, диафрагма. www.pistoletchik.ru"/>
          <p:cNvPicPr>
            <a:picLocks noChangeAspect="1" noChangeArrowheads="1"/>
          </p:cNvPicPr>
          <p:nvPr/>
        </p:nvPicPr>
        <p:blipFill>
          <a:blip r:embed="rId4" cstate="print"/>
          <a:srcRect/>
          <a:stretch>
            <a:fillRect/>
          </a:stretch>
        </p:blipFill>
        <p:spPr bwMode="auto">
          <a:xfrm>
            <a:off x="3357554" y="1714488"/>
            <a:ext cx="2500312" cy="4013200"/>
          </a:xfrm>
          <a:prstGeom prst="rect">
            <a:avLst/>
          </a:prstGeom>
          <a:noFill/>
          <a:ln w="9525">
            <a:noFill/>
            <a:miter lim="800000"/>
            <a:headEnd/>
            <a:tailEnd/>
          </a:ln>
        </p:spPr>
      </p:pic>
      <p:pic>
        <p:nvPicPr>
          <p:cNvPr id="6150" name="Рисунок 6" descr="скелет человека. skeleton. www.pistoletchik.ru"/>
          <p:cNvPicPr>
            <a:picLocks noChangeAspect="1" noChangeArrowheads="1"/>
          </p:cNvPicPr>
          <p:nvPr/>
        </p:nvPicPr>
        <p:blipFill>
          <a:blip r:embed="rId5" cstate="print"/>
          <a:srcRect/>
          <a:stretch>
            <a:fillRect/>
          </a:stretch>
        </p:blipFill>
        <p:spPr bwMode="auto">
          <a:xfrm>
            <a:off x="6072198" y="1643050"/>
            <a:ext cx="2801937" cy="4214813"/>
          </a:xfrm>
          <a:prstGeom prst="rect">
            <a:avLst/>
          </a:prstGeom>
          <a:noFill/>
          <a:ln w="9525">
            <a:noFill/>
            <a:miter lim="800000"/>
            <a:headEnd/>
            <a:tailEnd/>
          </a:ln>
        </p:spPr>
      </p:pic>
      <p:sp>
        <p:nvSpPr>
          <p:cNvPr id="6151" name="Rectangle 7"/>
          <p:cNvSpPr>
            <a:spLocks noChangeArrowheads="1"/>
          </p:cNvSpPr>
          <p:nvPr/>
        </p:nvSpPr>
        <p:spPr bwMode="auto">
          <a:xfrm>
            <a:off x="3500430" y="1071546"/>
            <a:ext cx="1857375" cy="585787"/>
          </a:xfrm>
          <a:prstGeom prst="rect">
            <a:avLst/>
          </a:prstGeom>
          <a:noFill/>
          <a:ln w="9525">
            <a:noFill/>
            <a:miter lim="800000"/>
            <a:headEnd/>
            <a:tailEnd/>
          </a:ln>
        </p:spPr>
        <p:txBody>
          <a:bodyPr anchor="ctr">
            <a:spAutoFit/>
          </a:bodyPr>
          <a:lstStyle/>
          <a:p>
            <a:pPr algn="ctr" eaLnBrk="0" hangingPunct="0"/>
            <a:r>
              <a:rPr lang="ru-RU" sz="1600" dirty="0">
                <a:latin typeface="+mj-lt"/>
                <a:cs typeface="Times New Roman" pitchFamily="18" charset="0"/>
              </a:rPr>
              <a:t>Грудная и </a:t>
            </a:r>
            <a:r>
              <a:rPr lang="ru-RU" sz="1600" dirty="0" smtClean="0">
                <a:latin typeface="+mj-lt"/>
                <a:cs typeface="Times New Roman" pitchFamily="18" charset="0"/>
              </a:rPr>
              <a:t>брюшная </a:t>
            </a:r>
            <a:r>
              <a:rPr lang="ru-RU" sz="1600" dirty="0">
                <a:latin typeface="+mj-lt"/>
                <a:cs typeface="Times New Roman" pitchFamily="18" charset="0"/>
              </a:rPr>
              <a:t>полости</a:t>
            </a:r>
            <a:endParaRPr lang="ru-RU" sz="1600" dirty="0">
              <a:latin typeface="+mj-lt"/>
            </a:endParaRPr>
          </a:p>
        </p:txBody>
      </p:sp>
      <p:sp>
        <p:nvSpPr>
          <p:cNvPr id="6152" name="Rectangle 8"/>
          <p:cNvSpPr>
            <a:spLocks noChangeArrowheads="1"/>
          </p:cNvSpPr>
          <p:nvPr/>
        </p:nvSpPr>
        <p:spPr bwMode="auto">
          <a:xfrm>
            <a:off x="6572264" y="1142984"/>
            <a:ext cx="1785937" cy="338137"/>
          </a:xfrm>
          <a:prstGeom prst="rect">
            <a:avLst/>
          </a:prstGeom>
          <a:noFill/>
          <a:ln w="9525">
            <a:noFill/>
            <a:miter lim="800000"/>
            <a:headEnd/>
            <a:tailEnd/>
          </a:ln>
        </p:spPr>
        <p:txBody>
          <a:bodyPr anchor="ctr">
            <a:spAutoFit/>
          </a:bodyPr>
          <a:lstStyle/>
          <a:p>
            <a:pPr algn="ctr" eaLnBrk="0" hangingPunct="0"/>
            <a:r>
              <a:rPr lang="ru-RU" sz="1600" dirty="0">
                <a:latin typeface="+mj-lt"/>
                <a:cs typeface="Times New Roman" pitchFamily="18" charset="0"/>
              </a:rPr>
              <a:t>Скелет человека</a:t>
            </a:r>
            <a:endParaRPr lang="ru-RU" sz="1600" dirty="0">
              <a:latin typeface="+mj-lt"/>
            </a:endParaRPr>
          </a:p>
        </p:txBody>
      </p:sp>
      <p:sp>
        <p:nvSpPr>
          <p:cNvPr id="6153" name="Rectangle 9"/>
          <p:cNvSpPr>
            <a:spLocks noChangeArrowheads="1"/>
          </p:cNvSpPr>
          <p:nvPr/>
        </p:nvSpPr>
        <p:spPr bwMode="auto">
          <a:xfrm>
            <a:off x="2214546" y="351095"/>
            <a:ext cx="414340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CC0000"/>
                </a:solidFill>
                <a:effectLst/>
                <a:latin typeface="+mj-lt"/>
                <a:ea typeface="Times New Roman" pitchFamily="18" charset="0"/>
                <a:cs typeface="Times New Roman" pitchFamily="18" charset="0"/>
              </a:rPr>
              <a:t>Основы анатомии</a:t>
            </a:r>
            <a:endParaRPr kumimoji="0" lang="ru-RU" b="1" i="0" u="none" strike="noStrike" cap="none" normalizeH="0" baseline="0" dirty="0" smtClean="0">
              <a:ln>
                <a:noFill/>
              </a:ln>
              <a:solidFill>
                <a:schemeClr val="tx1"/>
              </a:solidFill>
              <a:effectLst/>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Рисунок 1" descr="Картинка 15 из 10835"/>
          <p:cNvPicPr>
            <a:picLocks noChangeAspect="1" noChangeArrowheads="1"/>
          </p:cNvPicPr>
          <p:nvPr/>
        </p:nvPicPr>
        <p:blipFill>
          <a:blip r:embed="rId2" cstate="print"/>
          <a:srcRect/>
          <a:stretch>
            <a:fillRect/>
          </a:stretch>
        </p:blipFill>
        <p:spPr bwMode="auto">
          <a:xfrm>
            <a:off x="1428728" y="1000108"/>
            <a:ext cx="2828925" cy="4419600"/>
          </a:xfrm>
          <a:prstGeom prst="rect">
            <a:avLst/>
          </a:prstGeom>
          <a:noFill/>
          <a:ln w="9525">
            <a:noFill/>
            <a:miter lim="800000"/>
            <a:headEnd/>
            <a:tailEnd/>
          </a:ln>
        </p:spPr>
      </p:pic>
      <p:pic>
        <p:nvPicPr>
          <p:cNvPr id="7171" name="Рисунок 1" descr="Картинка 11 из 10835"/>
          <p:cNvPicPr>
            <a:picLocks noChangeAspect="1" noChangeArrowheads="1"/>
          </p:cNvPicPr>
          <p:nvPr/>
        </p:nvPicPr>
        <p:blipFill>
          <a:blip r:embed="rId3" cstate="print"/>
          <a:srcRect/>
          <a:stretch>
            <a:fillRect/>
          </a:stretch>
        </p:blipFill>
        <p:spPr bwMode="auto">
          <a:xfrm>
            <a:off x="4929190" y="1142984"/>
            <a:ext cx="3076575"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Содержимое 2"/>
          <p:cNvSpPr>
            <a:spLocks noGrp="1"/>
          </p:cNvSpPr>
          <p:nvPr>
            <p:ph idx="1"/>
          </p:nvPr>
        </p:nvSpPr>
        <p:spPr>
          <a:xfrm>
            <a:off x="428596" y="642918"/>
            <a:ext cx="8229600" cy="5626121"/>
          </a:xfrm>
        </p:spPr>
        <p:txBody>
          <a:bodyPr>
            <a:normAutofit lnSpcReduction="10000"/>
          </a:bodyPr>
          <a:lstStyle/>
          <a:p>
            <a:r>
              <a:rPr lang="ru-RU" sz="2800" dirty="0" smtClean="0"/>
              <a:t>Внутренние органы расположены в полостях (грудная и брюшная). Органы грудной полости защищены каркасом ребер. Поэтому, ранения грудной клетки часто осложняются переломами ребер. </a:t>
            </a:r>
          </a:p>
          <a:p>
            <a:r>
              <a:rPr lang="ru-RU" sz="2800" dirty="0" smtClean="0"/>
              <a:t> Питание органов кровью осуществляется крупными артериями. Поэтому ранения внутренних органов почти всегда сопровождаются обильной потерей крови и гемморагическим шоком.</a:t>
            </a:r>
          </a:p>
          <a:p>
            <a:r>
              <a:rPr lang="ru-RU" sz="2800" dirty="0" smtClean="0"/>
              <a:t> Крупные артерии также ведут к голове, ногам и рукам. Проекция артерий идущих к конечностям - по внутренней стороне бедра и плеча. </a:t>
            </a:r>
          </a:p>
          <a:p>
            <a:endParaRPr lang="ru-RU"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p:cNvPicPr>
            <a:picLocks noGrp="1" noChangeAspect="1" noChangeArrowheads="1"/>
          </p:cNvPicPr>
          <p:nvPr>
            <p:ph sz="half" idx="1"/>
          </p:nvPr>
        </p:nvPicPr>
        <p:blipFill>
          <a:blip r:embed="rId2" cstate="print"/>
          <a:stretch>
            <a:fillRect/>
          </a:stretch>
        </p:blipFill>
        <p:spPr>
          <a:xfrm>
            <a:off x="506222" y="1428736"/>
            <a:ext cx="4405256" cy="3024140"/>
          </a:xfrm>
        </p:spPr>
      </p:pic>
      <p:sp>
        <p:nvSpPr>
          <p:cNvPr id="10243" name="Rectangle 6"/>
          <p:cNvSpPr>
            <a:spLocks noGrp="1" noChangeArrowheads="1"/>
          </p:cNvSpPr>
          <p:nvPr>
            <p:ph sz="half" idx="2"/>
          </p:nvPr>
        </p:nvSpPr>
        <p:spPr>
          <a:xfrm>
            <a:off x="4643438" y="1071546"/>
            <a:ext cx="4038600" cy="5214974"/>
          </a:xfrm>
        </p:spPr>
        <p:txBody>
          <a:bodyPr>
            <a:normAutofit/>
          </a:bodyPr>
          <a:lstStyle/>
          <a:p>
            <a:pPr eaLnBrk="1" hangingPunct="1">
              <a:lnSpc>
                <a:spcPct val="90000"/>
              </a:lnSpc>
            </a:pPr>
            <a:r>
              <a:rPr lang="ru-RU" sz="2000" dirty="0" smtClean="0">
                <a:solidFill>
                  <a:srgbClr val="000000"/>
                </a:solidFill>
              </a:rPr>
              <a:t>Правильная обработка раны препятствует развитию осложнений в ране и почти в 3 раза сокращает время ее заживления. Обработку раны следует проводить чистыми, лучше продезинфициро</a:t>
            </a:r>
            <a:r>
              <a:rPr lang="en-US" sz="2000" dirty="0" smtClean="0">
                <a:solidFill>
                  <a:srgbClr val="000000"/>
                </a:solidFill>
              </a:rPr>
              <a:t>-</a:t>
            </a:r>
            <a:r>
              <a:rPr lang="ru-RU" sz="2000" dirty="0" smtClean="0">
                <a:solidFill>
                  <a:srgbClr val="000000"/>
                </a:solidFill>
              </a:rPr>
              <a:t>ванными руками. Накладывая асептическую повязку, не следует касаться руками тех слоев марли, которые будут непосредственно соприкасаться с раной. Рана может быть защищена простым наложением асептической повязки (бинт, индивидуальный пакет, косынка).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sz="half" idx="1"/>
          </p:nvPr>
        </p:nvSpPr>
        <p:spPr>
          <a:xfrm>
            <a:off x="428596" y="1214422"/>
            <a:ext cx="4038600" cy="4525963"/>
          </a:xfrm>
        </p:spPr>
        <p:txBody>
          <a:bodyPr/>
          <a:lstStyle/>
          <a:p>
            <a:pPr eaLnBrk="1" hangingPunct="1">
              <a:lnSpc>
                <a:spcPct val="80000"/>
              </a:lnSpc>
            </a:pPr>
            <a:r>
              <a:rPr lang="ru-RU" sz="2000" dirty="0" smtClean="0"/>
              <a:t>Рану нельзя промывать водой - это способствует инфицированию. Нельзя допускать попадания прижигающих антисептических веществ в раневую поверхность. </a:t>
            </a:r>
          </a:p>
          <a:p>
            <a:pPr eaLnBrk="1" hangingPunct="1">
              <a:lnSpc>
                <a:spcPct val="80000"/>
              </a:lnSpc>
            </a:pPr>
            <a:r>
              <a:rPr lang="ru-RU" sz="2000" dirty="0" smtClean="0"/>
              <a:t> Рану нельзя засыпать порошками, накладывать на нее мазь, нельзя непосредственно к раневой поверхности прикладывать вату, - все это способствует развитию инфекции в ране. </a:t>
            </a:r>
          </a:p>
        </p:txBody>
      </p:sp>
      <p:pic>
        <p:nvPicPr>
          <p:cNvPr id="6" name="Picture 6"/>
          <p:cNvPicPr>
            <a:picLocks noChangeAspect="1" noChangeArrowheads="1"/>
          </p:cNvPicPr>
          <p:nvPr/>
        </p:nvPicPr>
        <p:blipFill>
          <a:blip r:embed="rId2" cstate="print"/>
          <a:srcRect/>
          <a:stretch>
            <a:fillRect/>
          </a:stretch>
        </p:blipFill>
        <p:spPr bwMode="auto">
          <a:xfrm>
            <a:off x="4500562" y="1142984"/>
            <a:ext cx="4330700" cy="410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227</TotalTime>
  <Words>1006</Words>
  <Application>Microsoft Office PowerPoint</Application>
  <PresentationFormat>Экран (4:3)</PresentationFormat>
  <Paragraphs>47</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Трек</vt:lpstr>
      <vt:lpstr>Занятие по военно-медицинской подготовке</vt:lpstr>
      <vt:lpstr>В ходе ведения боевых действий военнослужащие могут получить различные огнестрельные ранения. </vt:lpstr>
      <vt:lpstr>Презентация PowerPoint</vt:lpstr>
      <vt:lpstr>Огнестрельные ранения можно условно    разделить на три вида: </vt:lpstr>
      <vt:lpstr>Презентация PowerPoint</vt:lpstr>
      <vt:lpstr>Презентация PowerPoint</vt:lpstr>
      <vt:lpstr>Презентация PowerPoint</vt:lpstr>
      <vt:lpstr>Презентация PowerPoint</vt:lpstr>
      <vt:lpstr>Презентация PowerPoint</vt:lpstr>
      <vt:lpstr>Огнестрельное ранение головы</vt:lpstr>
      <vt:lpstr>Презентация PowerPoint</vt:lpstr>
      <vt:lpstr>Презентация PowerPoint</vt:lpstr>
      <vt:lpstr>Огнестрельное ранение в грудь и живот</vt:lpstr>
      <vt:lpstr>Презентация PowerPoint</vt:lpstr>
      <vt:lpstr>Презентация PowerPoint</vt:lpstr>
      <vt:lpstr>Ранения конечностей</vt:lpstr>
      <vt:lpstr>Презентация PowerPoint</vt:lpstr>
      <vt:lpstr>Презентация PowerPoint</vt:lpstr>
      <vt:lpstr>Презентация PowerPoint</vt:lpstr>
      <vt:lpstr>ВЫВОДы: </vt:lpstr>
    </vt:vector>
  </TitlesOfParts>
  <Company>MoBIL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Огнестрельные ранения</dc:title>
  <dc:creator>Дом</dc:creator>
  <cp:lastModifiedBy>HOME</cp:lastModifiedBy>
  <cp:revision>39</cp:revision>
  <dcterms:created xsi:type="dcterms:W3CDTF">2011-12-22T16:16:24Z</dcterms:created>
  <dcterms:modified xsi:type="dcterms:W3CDTF">2014-07-01T04:59:15Z</dcterms:modified>
</cp:coreProperties>
</file>