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80"/>
    <a:srgbClr val="000099"/>
    <a:srgbClr val="333333"/>
    <a:srgbClr val="B5B8F9"/>
    <a:srgbClr val="C6C8FA"/>
    <a:srgbClr val="CFFCCC"/>
    <a:srgbClr val="DBD9FF"/>
    <a:srgbClr val="D5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65" autoAdjust="0"/>
  </p:normalViewPr>
  <p:slideViewPr>
    <p:cSldViewPr>
      <p:cViewPr varScale="1">
        <p:scale>
          <a:sx n="72" d="100"/>
          <a:sy n="72" d="100"/>
        </p:scale>
        <p:origin x="-38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198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6D24E4-E402-46BB-A0C4-0FD96C141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B3CB6-5D7E-4EBD-853E-4C2AAC370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1800C-FE95-4AA9-A696-EBCA040A2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816E4EB-F78A-4FF4-AA0B-E6AB4D722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E997D-66AD-44AB-ACD6-EDDC3C364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5D749-4E0F-45CB-9819-96FCF1221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F3B3B-60D9-4EE6-8197-EA7A6FF88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A4732-67C0-4A35-A1FC-70ED9DC5F0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B8FA2-FDE6-44FD-AF85-825FCE38E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4B9F9-3F7E-41AF-87EA-778F5C9784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F6E3C-DE60-4713-B18D-38550639B0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D55CC-818D-4BA3-B48C-82E6FFDCF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5B8F9"/>
            </a:gs>
            <a:gs pos="50000">
              <a:srgbClr val="CFFCCC"/>
            </a:gs>
            <a:gs pos="100000">
              <a:srgbClr val="B5B8F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A957A51-C85D-4ACB-9C5B-08271E6555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med" advTm="8000"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988840"/>
            <a:ext cx="8131175" cy="1367681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rgbClr val="800080"/>
                </a:solidFill>
                <a:latin typeface="Algerian" pitchFamily="82" charset="0"/>
              </a:rPr>
              <a:t>В мире фразеологии</a:t>
            </a:r>
            <a:endParaRPr lang="ru-RU" sz="6600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Моисеева Светлана Викторовна</a:t>
            </a:r>
          </a:p>
          <a:p>
            <a:r>
              <a:rPr lang="ru-RU" sz="2400" dirty="0"/>
              <a:t>учитель русского языка и литературы</a:t>
            </a:r>
          </a:p>
          <a:p>
            <a:r>
              <a:rPr lang="ru-RU" sz="2400" dirty="0" smtClean="0"/>
              <a:t>МКОУ </a:t>
            </a:r>
            <a:r>
              <a:rPr lang="ru-RU" sz="2400" dirty="0"/>
              <a:t>«</a:t>
            </a:r>
            <a:r>
              <a:rPr lang="ru-RU" sz="2400" dirty="0" smtClean="0"/>
              <a:t>Киреевская СОШ № 1»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 spd="med" advClick="0" advTm="14156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349500"/>
            <a:ext cx="4392613" cy="1079500"/>
          </a:xfrm>
        </p:spPr>
        <p:txBody>
          <a:bodyPr/>
          <a:lstStyle/>
          <a:p>
            <a:r>
              <a:rPr lang="ru-RU" sz="48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Мастер на все руки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3644900"/>
            <a:ext cx="8007350" cy="3036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	</a:t>
            </a:r>
            <a:r>
              <a:rPr lang="ru-RU" sz="2500" b="1"/>
              <a:t>Мастер на все руки</a:t>
            </a:r>
            <a:r>
              <a:rPr lang="ru-RU" sz="2500"/>
              <a:t> – </a:t>
            </a:r>
            <a:r>
              <a:rPr lang="ru-RU" sz="2500" i="1"/>
              <a:t>это человек, который многое умеет.</a:t>
            </a:r>
          </a:p>
          <a:p>
            <a:pPr>
              <a:buFont typeface="Wingdings" pitchFamily="2" charset="2"/>
              <a:buNone/>
            </a:pPr>
            <a:r>
              <a:rPr lang="ru-RU" sz="2500" i="1"/>
              <a:t>		Эта поговорка родилась среди мастеров-перчаточников. Раньше мастером на все руки называли умельца, который был способен сшить перчатки на любую руку. А сегодня это лучшая похвала для любого мастера.</a:t>
            </a:r>
          </a:p>
        </p:txBody>
      </p:sp>
      <p:pic>
        <p:nvPicPr>
          <p:cNvPr id="5734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4465637" cy="23764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615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950" y="3644900"/>
            <a:ext cx="4897438" cy="2892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Мы пословиц много знаем – 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Все их не пересчитать!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А давай-ка поиграем: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Ты их сможешь угадать?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Тут шутливые значенья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Всех пословиц прочитай,</a:t>
            </a:r>
          </a:p>
          <a:p>
            <a:pPr>
              <a:buFont typeface="Wingdings" pitchFamily="2" charset="2"/>
              <a:buNone/>
            </a:pPr>
            <a:endParaRPr lang="ru-RU" sz="2400">
              <a:latin typeface="Georgia" pitchFamily="18" charset="0"/>
            </a:endParaRPr>
          </a:p>
        </p:txBody>
      </p:sp>
      <p:sp>
        <p:nvSpPr>
          <p:cNvPr id="58375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00563" y="3644900"/>
            <a:ext cx="4392612" cy="3036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Перебрав все предложенья,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По одной лишь выбирай.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У пословиц, погляди-ка,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Букву в клеточке найдешь,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Все их в слово собери-ка,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latin typeface="Georgia" pitchFamily="18" charset="0"/>
              </a:rPr>
              <a:t>Что получится – прочтешь!</a:t>
            </a:r>
          </a:p>
          <a:p>
            <a:endParaRPr lang="ru-RU">
              <a:latin typeface="Algerian" pitchFamily="82" charset="0"/>
            </a:endParaRPr>
          </a:p>
        </p:txBody>
      </p:sp>
      <p:pic>
        <p:nvPicPr>
          <p:cNvPr id="58373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04813"/>
            <a:ext cx="5184775" cy="30400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3198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23850" y="476250"/>
            <a:ext cx="8496300" cy="58324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EFD1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836613"/>
            <a:ext cx="8377238" cy="51133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1. Когда всё получается очень гладко.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</a:t>
            </a:r>
            <a:r>
              <a:rPr lang="ru-RU" sz="2800" i="1"/>
              <a:t>от доски до доски</a:t>
            </a:r>
            <a:r>
              <a:rPr lang="ru-RU" sz="2800"/>
              <a:t>                   Н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</a:t>
            </a:r>
            <a:r>
              <a:rPr lang="ru-RU" sz="2800" i="1"/>
              <a:t>ни зги не видно</a:t>
            </a:r>
            <a:r>
              <a:rPr lang="ru-RU" sz="2800"/>
              <a:t>                        Ц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</a:t>
            </a:r>
            <a:r>
              <a:rPr lang="ru-RU" sz="2800" i="1"/>
              <a:t>без сучка, без задоринки</a:t>
            </a:r>
            <a:endParaRPr lang="ru-RU" sz="2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2.  Так говорят, когда бормочешь всякую ерунду или обманываешь кого-нибудь.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 </a:t>
            </a:r>
            <a:r>
              <a:rPr lang="ru-RU" sz="2800" i="1"/>
              <a:t>вешать лапшу на уши</a:t>
            </a:r>
            <a:r>
              <a:rPr lang="ru-RU" sz="2800"/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/>
              <a:t>         лезть на рожон</a:t>
            </a:r>
            <a:r>
              <a:rPr lang="ru-RU" sz="2800"/>
              <a:t>                        Э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 </a:t>
            </a:r>
            <a:r>
              <a:rPr lang="ru-RU" sz="2800" i="1"/>
              <a:t>разделать под орех</a:t>
            </a:r>
            <a:r>
              <a:rPr lang="ru-RU" sz="2800"/>
              <a:t>                Ю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 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084888" y="2060575"/>
            <a:ext cx="376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П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227763" y="40767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О</a:t>
            </a:r>
          </a:p>
        </p:txBody>
      </p:sp>
      <p:pic>
        <p:nvPicPr>
          <p:cNvPr id="59402" name="Picture 10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9275"/>
            <a:ext cx="8569325" cy="5616575"/>
          </a:xfrm>
          <a:prstGeom prst="rect">
            <a:avLst/>
          </a:prstGeom>
          <a:noFill/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987675" y="692150"/>
            <a:ext cx="43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348038" y="69215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</p:spTree>
    <p:custDataLst>
      <p:tags r:id="rId1"/>
    </p:custDataLst>
  </p:cSld>
  <p:clrMapOvr>
    <a:masterClrMapping/>
  </p:clrMapOvr>
  <p:transition spd="med" advClick="0" advTm="3204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59403" grpId="0"/>
      <p:bldP spid="594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79388" y="115888"/>
            <a:ext cx="8856662" cy="6553200"/>
          </a:xfrm>
          <a:prstGeom prst="rect">
            <a:avLst/>
          </a:prstGeom>
          <a:gradFill rotWithShape="1">
            <a:gsLst>
              <a:gs pos="0">
                <a:srgbClr val="FFEFD1">
                  <a:alpha val="64999"/>
                </a:srgbClr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88913"/>
            <a:ext cx="7416800" cy="6480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3. Так говорят, когда у человека работа спорится.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</a:t>
            </a:r>
            <a:r>
              <a:rPr lang="ru-RU" sz="2800" i="1"/>
              <a:t>загребать жар чужими руками</a:t>
            </a:r>
            <a:r>
              <a:rPr lang="ru-RU" sz="2800"/>
              <a:t>      З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</a:t>
            </a:r>
            <a:r>
              <a:rPr lang="ru-RU" sz="2800" i="1"/>
              <a:t>всё в руках горит</a:t>
            </a: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</a:t>
            </a:r>
            <a:r>
              <a:rPr lang="ru-RU" sz="2800" i="1"/>
              <a:t>нет дыма без огня</a:t>
            </a:r>
            <a:r>
              <a:rPr lang="ru-RU" sz="2800"/>
              <a:t>                          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4. Это случается с каждым, когда невозможно выбрать что-то одно.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глаза разбегаются</a:t>
            </a: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лиха беда начало</a:t>
            </a:r>
            <a:r>
              <a:rPr lang="ru-RU" sz="2800"/>
              <a:t>                            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новая метла по новому метёт</a:t>
            </a:r>
            <a:r>
              <a:rPr lang="ru-RU" sz="2800"/>
              <a:t>    К</a:t>
            </a:r>
          </a:p>
        </p:txBody>
      </p:sp>
      <p:pic>
        <p:nvPicPr>
          <p:cNvPr id="60420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420938"/>
            <a:ext cx="3708400" cy="1938337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588125" y="14843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659563" y="5157788"/>
            <a:ext cx="417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Л</a:t>
            </a:r>
          </a:p>
        </p:txBody>
      </p:sp>
      <p:pic>
        <p:nvPicPr>
          <p:cNvPr id="60424" name="Picture 8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8856662" cy="6264275"/>
          </a:xfrm>
          <a:prstGeom prst="rect">
            <a:avLst/>
          </a:prstGeom>
          <a:noFill/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987675" y="476250"/>
            <a:ext cx="43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348038" y="47625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708400" y="47625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4140200" y="476250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Л</a:t>
            </a:r>
          </a:p>
        </p:txBody>
      </p:sp>
    </p:spTree>
    <p:custDataLst>
      <p:tags r:id="rId1"/>
    </p:custDataLst>
  </p:cSld>
  <p:clrMapOvr>
    <a:masterClrMapping/>
  </p:clrMapOvr>
  <p:transition spd="med" advClick="0" advTm="3484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/>
      <p:bldP spid="60425" grpId="1"/>
      <p:bldP spid="60426" grpId="1"/>
      <p:bldP spid="60427" grpId="0"/>
      <p:bldP spid="604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rect">
            <a:avLst/>
          </a:prstGeom>
          <a:gradFill rotWithShape="1">
            <a:gsLst>
              <a:gs pos="0">
                <a:srgbClr val="FFEFD1">
                  <a:alpha val="64999"/>
                </a:srgbClr>
              </a:gs>
              <a:gs pos="100000">
                <a:srgbClr val="FFFF99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692150"/>
            <a:ext cx="800735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5. У мамы столько забот,  а тут ещё детишки то и дело с вопросами подходят. Неудивительно, что у неё…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</a:t>
            </a:r>
            <a:r>
              <a:rPr lang="ru-RU" sz="2800" i="1"/>
              <a:t>у страха глаза велики</a:t>
            </a:r>
            <a:r>
              <a:rPr lang="ru-RU" sz="2800"/>
              <a:t>                      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</a:t>
            </a:r>
            <a:r>
              <a:rPr lang="ru-RU" sz="2800" i="1"/>
              <a:t>душа в пятки ушла</a:t>
            </a:r>
            <a:r>
              <a:rPr lang="ru-RU" sz="2800"/>
              <a:t>                           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</a:t>
            </a:r>
            <a:r>
              <a:rPr lang="ru-RU" sz="2800" i="1"/>
              <a:t>голова идёт кругом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6. Это всё равно что сердиться, злиться, упрямиться по пустякам.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</a:t>
            </a:r>
            <a:r>
              <a:rPr lang="ru-RU" sz="2800" i="1"/>
              <a:t>лезть в бутылку</a:t>
            </a: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</a:t>
            </a:r>
            <a:r>
              <a:rPr lang="ru-RU" sz="2800" i="1"/>
              <a:t>берут завидки на чужие пожитки</a:t>
            </a:r>
            <a:r>
              <a:rPr lang="ru-RU" sz="2800"/>
              <a:t>   Ф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</a:t>
            </a:r>
            <a:r>
              <a:rPr lang="ru-RU" sz="2800" i="1"/>
              <a:t>ожёгся на молоке – и на воду дует</a:t>
            </a:r>
            <a:r>
              <a:rPr lang="ru-RU" sz="2800"/>
              <a:t>    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019925" y="27813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О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019925" y="458152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pic>
        <p:nvPicPr>
          <p:cNvPr id="61447" name="Picture 7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33375"/>
            <a:ext cx="8856663" cy="6119813"/>
          </a:xfrm>
          <a:prstGeom prst="rect">
            <a:avLst/>
          </a:prstGeom>
          <a:noFill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916238" y="549275"/>
            <a:ext cx="43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276600" y="54927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635375" y="5492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995738" y="5492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427538" y="54927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787900" y="5492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В</a:t>
            </a:r>
          </a:p>
        </p:txBody>
      </p:sp>
    </p:spTree>
    <p:custDataLst>
      <p:tags r:id="rId1"/>
    </p:custDataLst>
  </p:cSld>
  <p:clrMapOvr>
    <a:masterClrMapping/>
  </p:clrMapOvr>
  <p:transition spd="med" advClick="0" advTm="385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/>
      <p:bldP spid="61448" grpId="0"/>
      <p:bldP spid="61449" grpId="0"/>
      <p:bldP spid="61450" grpId="0"/>
      <p:bldP spid="61451" grpId="0"/>
      <p:bldP spid="61452" grpId="0"/>
      <p:bldP spid="614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EFD1">
                  <a:alpha val="64999"/>
                </a:srgbClr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60350"/>
            <a:ext cx="8450262" cy="62642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7. Так говорят про человека, который обозлился, затаил злость на кого-то.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</a:t>
            </a:r>
            <a:r>
              <a:rPr lang="ru-RU" sz="2800" i="1"/>
              <a:t>дальше в лес – больше дров</a:t>
            </a:r>
            <a:r>
              <a:rPr lang="ru-RU" sz="2800"/>
              <a:t>              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</a:t>
            </a:r>
            <a:r>
              <a:rPr lang="ru-RU" sz="2800" i="1"/>
              <a:t>заимел зуб на кого-либо</a:t>
            </a: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</a:t>
            </a:r>
            <a:r>
              <a:rPr lang="ru-RU" sz="2800" i="1"/>
              <a:t>это ещё цветочки, ягодки впереди</a:t>
            </a:r>
            <a:r>
              <a:rPr lang="ru-RU" sz="2800"/>
              <a:t>      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8. Так скажут про человека ещё совсем маленького, ребёнка.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от горшка два вершка</a:t>
            </a: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цыплят по осени считают</a:t>
            </a:r>
            <a:r>
              <a:rPr lang="ru-RU" sz="2800"/>
              <a:t>                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мал золотник, да дорог</a:t>
            </a:r>
            <a:r>
              <a:rPr lang="ru-RU" sz="2800"/>
              <a:t>                      Ш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9. Если кто-то куда-то запропастился и его не могут найти, скажут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у кольца не сыщешь конца</a:t>
            </a:r>
            <a:r>
              <a:rPr lang="ru-RU" sz="2800"/>
              <a:t>                  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как сквозь землю провалился</a:t>
            </a: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sz="2800" i="1"/>
              <a:t>укатали сивку крутые горки</a:t>
            </a:r>
            <a:r>
              <a:rPr lang="ru-RU" sz="2800"/>
              <a:t>               Е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164388" y="1341438"/>
            <a:ext cx="439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И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308850" y="2997200"/>
            <a:ext cx="447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Ц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380288" y="54451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pic>
        <p:nvPicPr>
          <p:cNvPr id="62472" name="Picture 8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8856662" cy="6119813"/>
          </a:xfrm>
          <a:prstGeom prst="rect">
            <a:avLst/>
          </a:prstGeom>
          <a:noFill/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987675" y="549275"/>
            <a:ext cx="43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348038" y="54927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708400" y="5492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4140200" y="549275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4500563" y="54927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859338" y="5492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5292725" y="549275"/>
            <a:ext cx="43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5651500" y="549275"/>
            <a:ext cx="44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6011863" y="5492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А</a:t>
            </a:r>
          </a:p>
        </p:txBody>
      </p:sp>
    </p:spTree>
    <p:custDataLst>
      <p:tags r:id="rId1"/>
    </p:custDataLst>
  </p:cSld>
  <p:clrMapOvr>
    <a:masterClrMapping/>
  </p:clrMapOvr>
  <p:transition spd="med" advClick="0" advTm="5554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4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52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60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  <p:bldP spid="62473" grpId="0"/>
      <p:bldP spid="62477" grpId="0"/>
      <p:bldP spid="62478" grpId="0"/>
      <p:bldP spid="62479" grpId="0"/>
      <p:bldP spid="62480" grpId="0"/>
      <p:bldP spid="62481" grpId="0"/>
      <p:bldP spid="62482" grpId="1"/>
      <p:bldP spid="62483" grpId="1"/>
      <p:bldP spid="6248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60350"/>
            <a:ext cx="8007350" cy="1800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	</a:t>
            </a:r>
            <a:r>
              <a:rPr lang="ru-RU" b="1">
                <a:latin typeface="Algerian" pitchFamily="82" charset="0"/>
              </a:rPr>
              <a:t>Запишите по одному фразеологизму, связанному с этими представителями животного мира.</a:t>
            </a:r>
          </a:p>
        </p:txBody>
      </p:sp>
      <p:pic>
        <p:nvPicPr>
          <p:cNvPr id="71686" name="Picture 6" descr="0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2160587" cy="2160587"/>
          </a:xfrm>
          <a:prstGeom prst="rect">
            <a:avLst/>
          </a:prstGeom>
          <a:noFill/>
        </p:spPr>
      </p:pic>
      <p:pic>
        <p:nvPicPr>
          <p:cNvPr id="71687" name="Picture 7" descr="1088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44675"/>
            <a:ext cx="2465387" cy="1849438"/>
          </a:xfrm>
          <a:prstGeom prst="rect">
            <a:avLst/>
          </a:prstGeom>
          <a:noFill/>
        </p:spPr>
      </p:pic>
      <p:pic>
        <p:nvPicPr>
          <p:cNvPr id="71688" name="Picture 8" descr="Crctr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076700"/>
            <a:ext cx="2624137" cy="2452688"/>
          </a:xfrm>
          <a:prstGeom prst="rect">
            <a:avLst/>
          </a:prstGeom>
          <a:noFill/>
        </p:spPr>
      </p:pic>
      <p:pic>
        <p:nvPicPr>
          <p:cNvPr id="71689" name="Picture 9" descr="75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652963"/>
            <a:ext cx="3457575" cy="1520825"/>
          </a:xfrm>
          <a:prstGeom prst="rect">
            <a:avLst/>
          </a:prstGeom>
          <a:noFill/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042988" y="40052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80"/>
                </a:solidFill>
                <a:latin typeface="Arial Black" pitchFamily="34" charset="0"/>
              </a:rPr>
              <a:t>Белка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795963" y="36449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80"/>
                </a:solidFill>
                <a:latin typeface="Arial Black" pitchFamily="34" charset="0"/>
              </a:rPr>
              <a:t>Кот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124075" y="616585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80"/>
                </a:solidFill>
                <a:latin typeface="Arial Black" pitchFamily="34" charset="0"/>
              </a:rPr>
              <a:t>Черепаха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227763" y="61658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80"/>
                </a:solidFill>
                <a:latin typeface="Arial Black" pitchFamily="34" charset="0"/>
              </a:rPr>
              <a:t>Комар</a:t>
            </a:r>
          </a:p>
        </p:txBody>
      </p:sp>
    </p:spTree>
  </p:cSld>
  <p:clrMapOvr>
    <a:masterClrMapping/>
  </p:clrMapOvr>
  <p:transition spd="med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/>
      <p:bldP spid="71691" grpId="0"/>
      <p:bldP spid="71692" grpId="0"/>
      <p:bldP spid="716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79838" y="692150"/>
            <a:ext cx="5184775" cy="3684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…Нет слова, которое было бы так замашисто, бойко, так вырвалось бы из-под самого сердца, так бы кипело и животрепетало, как метко сказанное русское слово.  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Н. В. Гоголь</a:t>
            </a:r>
            <a:r>
              <a:rPr lang="ru-RU">
                <a:latin typeface="Monotype Corsiva" pitchFamily="66" charset="0"/>
              </a:rPr>
              <a:t>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9636" name="Picture 4" descr="45-146-3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92150"/>
            <a:ext cx="3600450" cy="44656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737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827088" y="333375"/>
            <a:ext cx="7561262" cy="2374900"/>
          </a:xfrm>
          <a:prstGeom prst="downArrowCallout">
            <a:avLst>
              <a:gd name="adj1" fmla="val 79596"/>
              <a:gd name="adj2" fmla="val 79596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00"/>
              </a:gs>
              <a:gs pos="50000">
                <a:srgbClr val="FFFFFF">
                  <a:alpha val="59000"/>
                </a:srgbClr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Фразеологизмы</a:t>
            </a:r>
            <a:r>
              <a:rPr lang="ru-RU" sz="2500" b="1"/>
              <a:t> –</a:t>
            </a:r>
          </a:p>
          <a:p>
            <a:pPr algn="ctr"/>
            <a:r>
              <a:rPr lang="ru-RU" sz="2500"/>
              <a:t> это устойчивые сочетания слов,</a:t>
            </a:r>
          </a:p>
          <a:p>
            <a:pPr algn="ctr"/>
            <a:r>
              <a:rPr lang="ru-RU" sz="2500"/>
              <a:t> равные по значению либо одному слову,</a:t>
            </a:r>
          </a:p>
          <a:p>
            <a:pPr algn="ctr"/>
            <a:r>
              <a:rPr lang="ru-RU" sz="2500"/>
              <a:t> либо целому предложению.</a:t>
            </a:r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>
            <a:off x="395288" y="2708275"/>
            <a:ext cx="3816350" cy="1800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>
                  <a:alpha val="60001"/>
                </a:srgbClr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Пословицы, поговорки</a:t>
            </a:r>
          </a:p>
          <a:p>
            <a:pPr algn="ctr"/>
            <a:r>
              <a:rPr lang="ru-RU" sz="2000" i="1"/>
              <a:t>В сорочке родиться.</a:t>
            </a:r>
          </a:p>
          <a:p>
            <a:pPr algn="ctr"/>
            <a:r>
              <a:rPr lang="ru-RU" sz="2000" i="1"/>
              <a:t>Вот тебе бабушка,</a:t>
            </a:r>
          </a:p>
          <a:p>
            <a:pPr algn="ctr"/>
            <a:r>
              <a:rPr lang="ru-RU" sz="2000" i="1"/>
              <a:t> и Юрьев день.</a:t>
            </a:r>
          </a:p>
          <a:p>
            <a:pPr algn="ctr"/>
            <a:endParaRPr lang="ru-RU" sz="2000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4932363" y="2781300"/>
            <a:ext cx="3816350" cy="1728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59000"/>
                </a:srgbClr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300"/>
          </a:p>
          <a:p>
            <a:pPr algn="ctr"/>
            <a:r>
              <a:rPr lang="ru-RU" sz="2000" b="1"/>
              <a:t>Книжно-литературная речь</a:t>
            </a:r>
          </a:p>
          <a:p>
            <a:pPr algn="ctr"/>
            <a:r>
              <a:rPr lang="ru-RU" sz="2000" i="1"/>
              <a:t>Слона-то я и не приметил</a:t>
            </a:r>
          </a:p>
          <a:p>
            <a:pPr algn="ctr"/>
            <a:r>
              <a:rPr lang="ru-RU" sz="2000" i="1"/>
              <a:t>(И.А. Крылов).</a:t>
            </a:r>
          </a:p>
          <a:p>
            <a:pPr algn="ctr"/>
            <a:r>
              <a:rPr lang="ru-RU" sz="2000" i="1"/>
              <a:t>Рыцарь на час</a:t>
            </a:r>
          </a:p>
          <a:p>
            <a:pPr algn="ctr"/>
            <a:r>
              <a:rPr lang="ru-RU" sz="2000" i="1"/>
              <a:t>(Н.А. Некрасов).</a:t>
            </a:r>
          </a:p>
          <a:p>
            <a:pPr algn="ctr"/>
            <a:endParaRPr lang="ru-RU" sz="2000" i="1"/>
          </a:p>
        </p:txBody>
      </p:sp>
      <p:sp>
        <p:nvSpPr>
          <p:cNvPr id="44058" name="AutoShape 26"/>
          <p:cNvSpPr>
            <a:spLocks noChangeArrowheads="1"/>
          </p:cNvSpPr>
          <p:nvPr/>
        </p:nvSpPr>
        <p:spPr bwMode="auto">
          <a:xfrm>
            <a:off x="2555875" y="4941888"/>
            <a:ext cx="4319588" cy="1728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FF">
                  <a:alpha val="59000"/>
                </a:srgbClr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300"/>
          </a:p>
          <a:p>
            <a:pPr algn="ctr"/>
            <a:endParaRPr lang="ru-RU" sz="2300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2484438" y="5013325"/>
            <a:ext cx="4752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 Профессиональные выражения</a:t>
            </a:r>
          </a:p>
          <a:p>
            <a:r>
              <a:rPr lang="ru-RU" sz="2000"/>
              <a:t>       </a:t>
            </a:r>
            <a:r>
              <a:rPr lang="ru-RU" sz="2000" i="1"/>
              <a:t>Без сучка, без задоринки</a:t>
            </a:r>
          </a:p>
          <a:p>
            <a:r>
              <a:rPr lang="ru-RU" sz="2000" i="1"/>
              <a:t>           (из речи столяров).</a:t>
            </a:r>
          </a:p>
          <a:p>
            <a:r>
              <a:rPr lang="ru-RU" sz="2000" i="1"/>
              <a:t>    Задавать тон (из музыкальной</a:t>
            </a:r>
          </a:p>
          <a:p>
            <a:r>
              <a:rPr lang="ru-RU" sz="2000" i="1"/>
              <a:t>                 терминологии).</a:t>
            </a:r>
          </a:p>
        </p:txBody>
      </p:sp>
    </p:spTree>
  </p:cSld>
  <p:clrMapOvr>
    <a:masterClrMapping/>
  </p:clrMapOvr>
  <p:transition spd="med" advClick="0" advTm="30203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250825" y="1989138"/>
            <a:ext cx="5689600" cy="4032250"/>
          </a:xfrm>
          <a:prstGeom prst="rightArrowCallout">
            <a:avLst>
              <a:gd name="adj1" fmla="val 29981"/>
              <a:gd name="adj2" fmla="val 35708"/>
              <a:gd name="adj3" fmla="val 25098"/>
              <a:gd name="adj4" fmla="val 74412"/>
            </a:avLst>
          </a:prstGeom>
          <a:gradFill rotWithShape="1">
            <a:gsLst>
              <a:gs pos="0">
                <a:srgbClr val="99FF99"/>
              </a:gs>
              <a:gs pos="50000">
                <a:srgbClr val="FFFF99">
                  <a:alpha val="55000"/>
                </a:srgbClr>
              </a:gs>
              <a:gs pos="100000">
                <a:srgbClr val="99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Фразеологический словарь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060575"/>
            <a:ext cx="4535487" cy="38179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Его раскрой скорее, тут</a:t>
            </a:r>
          </a:p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Слова крылатые живут</a:t>
            </a:r>
          </a:p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С пословицами рядом.</a:t>
            </a:r>
          </a:p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А нам с тобою надо</a:t>
            </a:r>
          </a:p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Концы пословиц отыскать.</a:t>
            </a:r>
          </a:p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Словарь нам будет помогать:</a:t>
            </a:r>
          </a:p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Пословицы все собери,</a:t>
            </a:r>
          </a:p>
          <a:p>
            <a:pPr>
              <a:buFont typeface="Wingdings" pitchFamily="2" charset="2"/>
              <a:buNone/>
            </a:pPr>
            <a:r>
              <a:rPr lang="ru-RU" sz="25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А что забудешь, подсмотри!</a:t>
            </a:r>
          </a:p>
        </p:txBody>
      </p:sp>
      <p:pic>
        <p:nvPicPr>
          <p:cNvPr id="46085" name="Picture 5" descr="00000005958499_26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916113"/>
            <a:ext cx="2862262" cy="41767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359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2" grpId="0"/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4643438" y="2133600"/>
            <a:ext cx="3960812" cy="40322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FF">
                  <a:alpha val="5000"/>
                </a:srgbClr>
              </a:gs>
              <a:gs pos="100000">
                <a:srgbClr val="FFFF66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323850" y="333375"/>
            <a:ext cx="3959225" cy="417671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FF">
                  <a:alpha val="3999"/>
                </a:srgbClr>
              </a:gs>
              <a:gs pos="100000">
                <a:srgbClr val="FFFF6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5650" y="692150"/>
            <a:ext cx="3671888" cy="3673475"/>
          </a:xfrm>
        </p:spPr>
        <p:txBody>
          <a:bodyPr/>
          <a:lstStyle/>
          <a:p>
            <a:r>
              <a:rPr lang="ru-RU" sz="2400">
                <a:latin typeface="Monotype Corsiva" pitchFamily="66" charset="0"/>
              </a:rPr>
              <a:t>Не спеши языком – </a:t>
            </a:r>
          </a:p>
          <a:p>
            <a:r>
              <a:rPr lang="ru-RU" sz="2400">
                <a:latin typeface="Monotype Corsiva" pitchFamily="66" charset="0"/>
              </a:rPr>
              <a:t>Сам пропадай,</a:t>
            </a:r>
          </a:p>
          <a:p>
            <a:r>
              <a:rPr lang="ru-RU" sz="2400">
                <a:latin typeface="Monotype Corsiva" pitchFamily="66" charset="0"/>
              </a:rPr>
              <a:t>С кем поведешься,</a:t>
            </a:r>
          </a:p>
          <a:p>
            <a:r>
              <a:rPr lang="ru-RU" sz="2400">
                <a:latin typeface="Monotype Corsiva" pitchFamily="66" charset="0"/>
              </a:rPr>
              <a:t>Труд человека кормит, </a:t>
            </a:r>
          </a:p>
          <a:p>
            <a:r>
              <a:rPr lang="ru-RU" sz="2400">
                <a:latin typeface="Monotype Corsiva" pitchFamily="66" charset="0"/>
              </a:rPr>
              <a:t>Ученье – свет,</a:t>
            </a:r>
          </a:p>
          <a:p>
            <a:r>
              <a:rPr lang="ru-RU" sz="2400">
                <a:latin typeface="Monotype Corsiva" pitchFamily="66" charset="0"/>
              </a:rPr>
              <a:t>Семь раз отмерь – </a:t>
            </a:r>
          </a:p>
          <a:p>
            <a:r>
              <a:rPr lang="ru-RU" sz="2400">
                <a:latin typeface="Monotype Corsiva" pitchFamily="66" charset="0"/>
              </a:rPr>
              <a:t>Любишь кататься – </a:t>
            </a:r>
          </a:p>
          <a:p>
            <a:r>
              <a:rPr lang="ru-RU" sz="2400">
                <a:latin typeface="Monotype Corsiva" pitchFamily="66" charset="0"/>
              </a:rPr>
              <a:t>По одежке встречают, </a:t>
            </a:r>
          </a:p>
        </p:txBody>
      </p:sp>
      <p:sp>
        <p:nvSpPr>
          <p:cNvPr id="5018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8263" y="2420938"/>
            <a:ext cx="3311525" cy="3673475"/>
          </a:xfrm>
        </p:spPr>
        <p:txBody>
          <a:bodyPr/>
          <a:lstStyle/>
          <a:p>
            <a:r>
              <a:rPr lang="ru-RU" sz="2400">
                <a:latin typeface="Monotype Corsiva" pitchFamily="66" charset="0"/>
              </a:rPr>
              <a:t>а лень портит.</a:t>
            </a:r>
          </a:p>
          <a:p>
            <a:r>
              <a:rPr lang="ru-RU" sz="2400">
                <a:latin typeface="Monotype Corsiva" pitchFamily="66" charset="0"/>
              </a:rPr>
              <a:t>люби и саночки возить.</a:t>
            </a:r>
          </a:p>
          <a:p>
            <a:r>
              <a:rPr lang="ru-RU" sz="2400">
                <a:latin typeface="Monotype Corsiva" pitchFamily="66" charset="0"/>
              </a:rPr>
              <a:t>торопись делом.</a:t>
            </a:r>
          </a:p>
          <a:p>
            <a:r>
              <a:rPr lang="ru-RU" sz="2400">
                <a:latin typeface="Monotype Corsiva" pitchFamily="66" charset="0"/>
              </a:rPr>
              <a:t>а по уму провожают.</a:t>
            </a:r>
          </a:p>
          <a:p>
            <a:r>
              <a:rPr lang="ru-RU" sz="2400">
                <a:latin typeface="Monotype Corsiva" pitchFamily="66" charset="0"/>
              </a:rPr>
              <a:t>один раз отрежь.</a:t>
            </a:r>
          </a:p>
          <a:p>
            <a:r>
              <a:rPr lang="ru-RU" sz="2400">
                <a:latin typeface="Monotype Corsiva" pitchFamily="66" charset="0"/>
              </a:rPr>
              <a:t>а товарища выручай.</a:t>
            </a:r>
          </a:p>
          <a:p>
            <a:r>
              <a:rPr lang="ru-RU" sz="2400">
                <a:latin typeface="Monotype Corsiva" pitchFamily="66" charset="0"/>
              </a:rPr>
              <a:t>а неученье – тьма.</a:t>
            </a:r>
          </a:p>
          <a:p>
            <a:r>
              <a:rPr lang="ru-RU" sz="2400">
                <a:latin typeface="Monotype Corsiva" pitchFamily="66" charset="0"/>
              </a:rPr>
              <a:t>от того и наберешься.</a:t>
            </a:r>
          </a:p>
        </p:txBody>
      </p:sp>
      <p:pic>
        <p:nvPicPr>
          <p:cNvPr id="50191" name="Picture 15" descr="J0153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23056" y="334169"/>
            <a:ext cx="1152525" cy="1150938"/>
          </a:xfrm>
          <a:prstGeom prst="rect">
            <a:avLst/>
          </a:prstGeom>
          <a:noFill/>
        </p:spPr>
      </p:pic>
      <p:pic>
        <p:nvPicPr>
          <p:cNvPr id="50192" name="Picture 16" descr="J0153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42644" y="2134394"/>
            <a:ext cx="1152525" cy="11509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4559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animClr clrSpc="rgb" dir="cw"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animClr clrSpc="rgb" dir="cw"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7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8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9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10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0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animClr clrSpc="rgb" dir="cw">
                                      <p:cBhvr>
                                        <p:cTn id="1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animClr clrSpc="rgb" dir="cw">
                                      <p:cBhvr>
                                        <p:cTn id="1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3850" y="333375"/>
            <a:ext cx="7561263" cy="6191250"/>
          </a:xfrm>
          <a:prstGeom prst="verticalScroll">
            <a:avLst>
              <a:gd name="adj" fmla="val 18412"/>
            </a:avLst>
          </a:prstGeom>
          <a:gradFill rotWithShape="1">
            <a:gsLst>
              <a:gs pos="0">
                <a:srgbClr val="CCFFFF">
                  <a:alpha val="49001"/>
                </a:srgbClr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35150" y="1628775"/>
            <a:ext cx="5327650" cy="39608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Дружок, есть в языке у нас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Немало необычных фраз.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 с детства знают все ребята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 сотне этих фраз крылатых,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Да не всегда вот понимают,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Что же они все означают.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Давай за дело мы возьмемся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 в этих фразах разберемся!</a:t>
            </a:r>
          </a:p>
        </p:txBody>
      </p:sp>
      <p:pic>
        <p:nvPicPr>
          <p:cNvPr id="52229" name="Picture 5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688" y="3644900"/>
            <a:ext cx="2881312" cy="3003550"/>
          </a:xfrm>
          <a:prstGeom prst="rect">
            <a:avLst/>
          </a:prstGeom>
          <a:noFill/>
        </p:spPr>
      </p:pic>
      <p:pic>
        <p:nvPicPr>
          <p:cNvPr id="52231" name="Picture 7" descr="J0153516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843213" y="5805488"/>
            <a:ext cx="24495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8047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4663" y="1125538"/>
            <a:ext cx="4608512" cy="1431925"/>
          </a:xfrm>
        </p:spPr>
        <p:txBody>
          <a:bodyPr/>
          <a:lstStyle/>
          <a:p>
            <a:r>
              <a:rPr lang="ru-RU" sz="48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Обводить вокруг пальца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3500438"/>
            <a:ext cx="8007350" cy="3095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		</a:t>
            </a:r>
            <a:r>
              <a:rPr lang="ru-RU" sz="2500" i="1"/>
              <a:t>Это выражение связано с жульничеством. Базарные жулики просили у одного из зрителей какую-нибудь вещицу и начинали с загадочным видом водить ею вокруг своего пальца. Пока народ ждал, что же произойдет, ловкие воришки потихоньку очищали сумки и карманы зевак.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500" i="1"/>
              <a:t>		</a:t>
            </a:r>
            <a:r>
              <a:rPr lang="ru-RU" sz="2500" b="1"/>
              <a:t>Обводить вокруг пальца</a:t>
            </a:r>
            <a:r>
              <a:rPr lang="ru-RU" sz="2500" i="1"/>
              <a:t> – ловко, хитро, искусно обманывать.</a:t>
            </a:r>
          </a:p>
        </p:txBody>
      </p:sp>
      <p:pic>
        <p:nvPicPr>
          <p:cNvPr id="54276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98463"/>
            <a:ext cx="3887787" cy="2886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3028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2852738"/>
            <a:ext cx="4175125" cy="720725"/>
          </a:xfrm>
        </p:spPr>
        <p:txBody>
          <a:bodyPr/>
          <a:lstStyle/>
          <a:p>
            <a:r>
              <a:rPr lang="ru-RU" sz="48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Горе луковое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3716338"/>
            <a:ext cx="8007350" cy="2892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		</a:t>
            </a:r>
            <a:r>
              <a:rPr lang="ru-RU" sz="2500" i="1"/>
              <a:t>Не всегда слёзы на глазах достойны уважения и внимания. Например, лук чистишь, а слёзы ручьём льются. Что за горе приключилось? Горе луковое!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500" i="1"/>
              <a:t>		</a:t>
            </a:r>
            <a:r>
              <a:rPr lang="ru-RU" sz="2500" b="1"/>
              <a:t>«Горе луковое»</a:t>
            </a:r>
            <a:r>
              <a:rPr lang="ru-RU" sz="2500" i="1"/>
              <a:t> мы говорим тогда, когда наша печаль совсем пустая и плакать из-за неё не стоит.</a:t>
            </a:r>
          </a:p>
        </p:txBody>
      </p:sp>
      <p:pic>
        <p:nvPicPr>
          <p:cNvPr id="55300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60350"/>
            <a:ext cx="5976937" cy="2447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528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194300" cy="663575"/>
          </a:xfrm>
        </p:spPr>
        <p:txBody>
          <a:bodyPr/>
          <a:lstStyle/>
          <a:p>
            <a:r>
              <a:rPr lang="ru-RU" sz="48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Малиновый звон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052513"/>
            <a:ext cx="8064500" cy="295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/>
              <a:t>		</a:t>
            </a:r>
            <a:r>
              <a:rPr lang="ru-RU" sz="2500" b="1"/>
              <a:t>Малиновый звон</a:t>
            </a:r>
            <a:r>
              <a:rPr lang="ru-RU" sz="2500" i="1"/>
              <a:t> – это красивый мелодичный звук колоколов. </a:t>
            </a:r>
          </a:p>
          <a:p>
            <a:pPr>
              <a:buFont typeface="Wingdings" pitchFamily="2" charset="2"/>
              <a:buNone/>
            </a:pPr>
            <a:r>
              <a:rPr lang="ru-RU" sz="2500" i="1"/>
              <a:t>		Это выражение происходит от названия старинного бельгийского города Малин. Сам царь Пётр </a:t>
            </a:r>
            <a:r>
              <a:rPr lang="en-US" sz="2500" i="1"/>
              <a:t>I</a:t>
            </a:r>
            <a:r>
              <a:rPr lang="ru-RU" sz="2500" i="1"/>
              <a:t> туда специально ездил, чтобы колокола послушать. Малин и по сей день славится колокольными концертами.</a:t>
            </a:r>
          </a:p>
        </p:txBody>
      </p:sp>
      <p:pic>
        <p:nvPicPr>
          <p:cNvPr id="56324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860800"/>
            <a:ext cx="4400550" cy="2808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535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рава">
  <a:themeElements>
    <a:clrScheme name="Трава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582</TotalTime>
  <Words>672</Words>
  <Application>Microsoft Office PowerPoint</Application>
  <PresentationFormat>Экран (4:3)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Times New Roman</vt:lpstr>
      <vt:lpstr>Wingdings</vt:lpstr>
      <vt:lpstr>Algerian</vt:lpstr>
      <vt:lpstr>Monotype Corsiva</vt:lpstr>
      <vt:lpstr>Georgia</vt:lpstr>
      <vt:lpstr>Трава</vt:lpstr>
      <vt:lpstr>В мире фразеологии</vt:lpstr>
      <vt:lpstr>Слайд 2</vt:lpstr>
      <vt:lpstr>Слайд 3</vt:lpstr>
      <vt:lpstr>Фразеологический словарь</vt:lpstr>
      <vt:lpstr>Слайд 5</vt:lpstr>
      <vt:lpstr>Слайд 6</vt:lpstr>
      <vt:lpstr>Обводить вокруг пальца</vt:lpstr>
      <vt:lpstr>Горе луковое</vt:lpstr>
      <vt:lpstr>Малиновый звон</vt:lpstr>
      <vt:lpstr>Мастер на все руки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www.Ultra-COM.net</cp:lastModifiedBy>
  <cp:revision>21</cp:revision>
  <dcterms:created xsi:type="dcterms:W3CDTF">2007-09-29T13:46:34Z</dcterms:created>
  <dcterms:modified xsi:type="dcterms:W3CDTF">2014-02-09T06:12:17Z</dcterms:modified>
</cp:coreProperties>
</file>