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645B-0733-4B51-8776-0A0F304ED85F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AD5B-7B77-456B-8D21-1E818BF0058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76673"/>
            <a:ext cx="6777318" cy="1368152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Государственное бюджетное образовательное учреждение дополнительного образования (повышение квалификации)  специалистов </a:t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ru-RU" sz="1400" b="1" dirty="0">
                <a:solidFill>
                  <a:srgbClr val="002060"/>
                </a:solidFill>
              </a:rPr>
              <a:t>«Мордовский республиканский институт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518457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</a:rPr>
              <a:t>Кафедра гуманитарного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образования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К</a:t>
            </a:r>
            <a:r>
              <a:rPr lang="ru-RU" sz="3600" dirty="0">
                <a:solidFill>
                  <a:srgbClr val="002060"/>
                </a:solidFill>
              </a:rPr>
              <a:t>урсовая </a:t>
            </a:r>
            <a:r>
              <a:rPr lang="ru-RU" sz="3600" dirty="0" smtClean="0">
                <a:solidFill>
                  <a:srgbClr val="002060"/>
                </a:solidFill>
              </a:rPr>
              <a:t>работа</a:t>
            </a:r>
          </a:p>
          <a:p>
            <a:pPr algn="ctr">
              <a:lnSpc>
                <a:spcPct val="90000"/>
              </a:lnSpc>
            </a:pPr>
            <a:r>
              <a:rPr lang="ru-RU" sz="2200" b="1" i="0" dirty="0" smtClean="0">
                <a:solidFill>
                  <a:srgbClr val="002060"/>
                </a:solidFill>
              </a:rPr>
              <a:t> </a:t>
            </a:r>
            <a:r>
              <a:rPr lang="ru-RU" sz="2200" b="1" i="0" dirty="0" smtClean="0">
                <a:solidFill>
                  <a:srgbClr val="002060"/>
                </a:solidFill>
              </a:rPr>
              <a:t>Возможности уроков русского языка и литературы в         воспитании бережного отношения к окружающему миру.</a:t>
            </a:r>
            <a:endParaRPr lang="ru-RU" sz="2200" b="1" i="0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</a:pPr>
            <a:endParaRPr lang="ru-RU" sz="2200" b="1" i="0" dirty="0">
              <a:solidFill>
                <a:srgbClr val="002060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</a:rPr>
              <a:t>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Выполнила:        Ковалёва Е.Е.</a:t>
            </a:r>
            <a:endParaRPr lang="ru-RU" b="1" dirty="0">
              <a:solidFill>
                <a:srgbClr val="002060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</a:rPr>
              <a:t>    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>
                <a:solidFill>
                  <a:srgbClr val="002060"/>
                </a:solidFill>
              </a:rPr>
              <a:t>учитель русского языка и </a:t>
            </a:r>
            <a:r>
              <a:rPr lang="ru-RU" b="1" dirty="0" smtClean="0">
                <a:solidFill>
                  <a:srgbClr val="002060"/>
                </a:solidFill>
              </a:rPr>
              <a:t>литературы 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МОУ « Лицей № 7» </a:t>
            </a:r>
            <a:r>
              <a:rPr lang="ru-RU" b="1" dirty="0" err="1" smtClean="0">
                <a:solidFill>
                  <a:srgbClr val="002060"/>
                </a:solidFill>
              </a:rPr>
              <a:t>г.о</a:t>
            </a:r>
            <a:r>
              <a:rPr lang="ru-RU" b="1" dirty="0" smtClean="0">
                <a:solidFill>
                  <a:srgbClr val="002060"/>
                </a:solidFill>
              </a:rPr>
              <a:t>. Саранск </a:t>
            </a:r>
            <a:endParaRPr lang="ru-RU" b="1" dirty="0">
              <a:solidFill>
                <a:srgbClr val="002060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Проверила : </a:t>
            </a:r>
            <a:r>
              <a:rPr lang="ru-RU" b="1" dirty="0" err="1">
                <a:solidFill>
                  <a:srgbClr val="002060"/>
                </a:solidFill>
              </a:rPr>
              <a:t>П</a:t>
            </a:r>
            <a:r>
              <a:rPr lang="ru-RU" b="1" dirty="0" err="1" smtClean="0">
                <a:solidFill>
                  <a:srgbClr val="002060"/>
                </a:solidFill>
              </a:rPr>
              <a:t>риказчикова</a:t>
            </a:r>
            <a:r>
              <a:rPr lang="ru-RU" b="1" dirty="0" smtClean="0">
                <a:solidFill>
                  <a:srgbClr val="002060"/>
                </a:solidFill>
              </a:rPr>
              <a:t> О.А.</a:t>
            </a:r>
            <a:endParaRPr lang="ru-RU" b="1" dirty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тарший преподаватель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кафедры гуманитарного образования</a:t>
            </a: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Саранск, 2013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276" y="692696"/>
            <a:ext cx="85689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i="1" dirty="0" smtClean="0">
                <a:solidFill>
                  <a:srgbClr val="002060"/>
                </a:solidFill>
              </a:rPr>
              <a:t>При изучении темы « Фразеология» обращаю внимание учащихся на то, что большой  </a:t>
            </a:r>
            <a:r>
              <a:rPr lang="ru-RU" i="1" dirty="0">
                <a:solidFill>
                  <a:srgbClr val="002060"/>
                </a:solidFill>
              </a:rPr>
              <a:t>запас нравственных оценок заключён во фразеологических оборотах.</a:t>
            </a:r>
          </a:p>
          <a:p>
            <a:r>
              <a:rPr lang="ru-RU" i="1" dirty="0">
                <a:solidFill>
                  <a:srgbClr val="002060"/>
                </a:solidFill>
              </a:rPr>
              <a:t>Важно не только показать различия между свободным словосочетанием и фразеологическим,   но и  помочь  учащимся вникнуть в те нравственные нормы, к которым  имеют отношение многие </a:t>
            </a:r>
            <a:r>
              <a:rPr lang="ru-RU" i="1" dirty="0" smtClean="0">
                <a:solidFill>
                  <a:srgbClr val="002060"/>
                </a:solidFill>
              </a:rPr>
              <a:t>фразеологизмы.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Например, </a:t>
            </a:r>
            <a:r>
              <a:rPr lang="ru-RU" i="1" dirty="0">
                <a:solidFill>
                  <a:srgbClr val="002060"/>
                </a:solidFill>
              </a:rPr>
              <a:t>такие </a:t>
            </a:r>
            <a:r>
              <a:rPr lang="ru-RU" i="1" dirty="0" smtClean="0">
                <a:solidFill>
                  <a:srgbClr val="002060"/>
                </a:solidFill>
              </a:rPr>
              <a:t>: </a:t>
            </a:r>
            <a:r>
              <a:rPr lang="ru-RU" i="1" dirty="0">
                <a:solidFill>
                  <a:srgbClr val="002060"/>
                </a:solidFill>
              </a:rPr>
              <a:t>держаться до   последнего, душа </a:t>
            </a:r>
            <a:r>
              <a:rPr lang="ru-RU" i="1" dirty="0" smtClean="0">
                <a:solidFill>
                  <a:srgbClr val="002060"/>
                </a:solidFill>
              </a:rPr>
              <a:t>нараспашку, </a:t>
            </a:r>
            <a:r>
              <a:rPr lang="ru-RU" i="1" dirty="0">
                <a:solidFill>
                  <a:srgbClr val="002060"/>
                </a:solidFill>
              </a:rPr>
              <a:t> змея подколодная, глаза на мокром месте, горе луковое (незадачливый человек, недотёпа (с оттенком шутливого сочувствия)), жить бирюком, ждать у моря погоды (надеяться на что-либо, оставаясь пассивным; напрасно надеяться на что-либо) и многие другие </a:t>
            </a:r>
            <a:r>
              <a:rPr lang="ru-RU" i="1" dirty="0" smtClean="0">
                <a:solidFill>
                  <a:srgbClr val="002060"/>
                </a:solidFill>
              </a:rPr>
              <a:t>обороты. </a:t>
            </a:r>
            <a:r>
              <a:rPr lang="ru-RU" i="1" dirty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ередавая </a:t>
            </a:r>
            <a:r>
              <a:rPr lang="ru-RU" i="1" dirty="0">
                <a:solidFill>
                  <a:srgbClr val="002060"/>
                </a:solidFill>
              </a:rPr>
              <a:t>то или иное понятие, создавая  образ</a:t>
            </a:r>
            <a:r>
              <a:rPr lang="ru-RU" i="1" dirty="0" smtClean="0">
                <a:solidFill>
                  <a:srgbClr val="002060"/>
                </a:solidFill>
              </a:rPr>
              <a:t>, фразеологизмы   выражают </a:t>
            </a:r>
            <a:r>
              <a:rPr lang="ru-RU" i="1" dirty="0">
                <a:solidFill>
                  <a:srgbClr val="002060"/>
                </a:solidFill>
              </a:rPr>
              <a:t>отношение говорящего к предмету высказывания. Верно употребляя </a:t>
            </a:r>
            <a:r>
              <a:rPr lang="ru-RU" i="1" dirty="0" smtClean="0">
                <a:solidFill>
                  <a:srgbClr val="002060"/>
                </a:solidFill>
              </a:rPr>
              <a:t>устойчивые соч</a:t>
            </a:r>
            <a:r>
              <a:rPr lang="ru-RU" i="1" dirty="0">
                <a:solidFill>
                  <a:srgbClr val="002060"/>
                </a:solidFill>
              </a:rPr>
              <a:t>е</a:t>
            </a:r>
            <a:r>
              <a:rPr lang="ru-RU" i="1" dirty="0" smtClean="0">
                <a:solidFill>
                  <a:srgbClr val="002060"/>
                </a:solidFill>
              </a:rPr>
              <a:t>тания слов , ученики  учатся </a:t>
            </a:r>
            <a:r>
              <a:rPr lang="ru-RU" i="1" dirty="0">
                <a:solidFill>
                  <a:srgbClr val="002060"/>
                </a:solidFill>
              </a:rPr>
              <a:t>и  нравственным оценкам, и нормам этических </a:t>
            </a:r>
            <a:r>
              <a:rPr lang="ru-RU" i="1" dirty="0" smtClean="0">
                <a:solidFill>
                  <a:srgbClr val="002060"/>
                </a:solidFill>
              </a:rPr>
              <a:t>отношений.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В качестве индивидуального задания можно предложить учащимся найти в художественной литературе примеры использования фразеологизмов, дающих морально-нравственную оценку  ( Басни И.А. Крылова ,проза А.С. Пушкина </a:t>
            </a:r>
            <a:r>
              <a:rPr lang="ru-RU" i="1" dirty="0" err="1" smtClean="0">
                <a:solidFill>
                  <a:srgbClr val="002060"/>
                </a:solidFill>
              </a:rPr>
              <a:t>идр</a:t>
            </a:r>
            <a:r>
              <a:rPr lang="ru-RU" i="1" dirty="0" smtClean="0">
                <a:solidFill>
                  <a:srgbClr val="002060"/>
                </a:solidFill>
              </a:rPr>
              <a:t>.).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60648"/>
            <a:ext cx="7465640" cy="5976664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Собственный опыт учителя по обозначенной проблеме.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Уроки литературы.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уроках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литературы учащиеся приходят к уяснению тех или иных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нравственных понятий. С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целью формирования и развития нравственных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основ поведения учащихся 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использую высказывания (афоризмы)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выдающихся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людей (писателей, поэтов…), которые влияют на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понимание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 нравственных ценностей в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жизни.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> </a:t>
            </a: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Нет, не гибнет в жизни 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большой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Всё, на что сердце твоё откликается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Живи беспокойно, живи с маетой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: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С доброты человек начинается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>
                <a:solidFill>
                  <a:srgbClr val="002060"/>
                </a:solidFill>
                <a:latin typeface="+mn-lt"/>
              </a:rPr>
              <a:t>                                 С. Ивано</a:t>
            </a:r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в</a:t>
            </a:r>
            <a:r>
              <a:rPr lang="ru-RU" sz="1600" b="1" i="1" dirty="0">
                <a:latin typeface="+mn-lt"/>
              </a:rPr>
              <a:t>.</a:t>
            </a:r>
            <a:br>
              <a:rPr lang="ru-RU" sz="1600" b="1" i="1" dirty="0">
                <a:latin typeface="+mn-lt"/>
              </a:rPr>
            </a:br>
            <a:endParaRPr lang="ru-RU" sz="1600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192688" cy="263691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</a:t>
            </a:r>
          </a:p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5574" y="692696"/>
            <a:ext cx="8880921" cy="5544616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   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Ярким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примером раскрытия проблемы чести, достоинства, нравственного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выбора, гуманизма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по отношению к окружающим  служит урок  раздумий по  повести </a:t>
            </a:r>
            <a:r>
              <a:rPr lang="ru-RU" sz="1600" i="1" dirty="0" err="1" smtClean="0">
                <a:solidFill>
                  <a:srgbClr val="002060"/>
                </a:solidFill>
                <a:latin typeface="+mn-lt"/>
              </a:rPr>
              <a:t>А.С.Пушкина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 «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Капитанская дочка»: как не поддаться малодушию, как сделать выбор между жизнью и честью, совестью и подлостью. 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Учащиеся </a:t>
            </a:r>
            <a:r>
              <a:rPr lang="ru-RU" sz="1600" i="1" dirty="0">
                <a:solidFill>
                  <a:srgbClr val="002060"/>
                </a:solidFill>
                <a:latin typeface="+mn-lt"/>
              </a:rPr>
              <a:t>отмечают приёмы, с помощью которых писатель раскрывает характеры героев и идейный замысел романа.</a:t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i="1" dirty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При составлении характеристик главных героев   обращаю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внимание учащихся на мотивы поведения персонажей,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на их отношение к окружающим, на способность ценить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доброту, милосердие, заботу.  В виде сопоставительного 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анализа  героев  прошу пояснить значения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слов-характеристик: мужество-трусость,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правдивость-лживость, внимание к ближнему-безразличие.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При Подготовке к сочинению обязательно указываю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 в плане   работу с толковым словарём по определению </a:t>
            </a:r>
            <a:br>
              <a:rPr lang="ru-RU" sz="1600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2060"/>
                </a:solidFill>
                <a:latin typeface="+mn-lt"/>
              </a:rPr>
              <a:t>понятий «гуманизм», « сопричастность», « духовность».</a:t>
            </a:r>
            <a:endParaRPr lang="ru-RU" sz="16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AutoShape 4" descr="data:image/jpeg;base64,/9j/4AAQSkZJRgABAQAAAQABAAD/2wCEAAkGBhMSERUTEhQWFRUWGBgYGBgYGRwYHBodGRgaGhcYGBkcGyYeGB0kGhccHy8gJCcpLCwsGB8xNTAqNSYrLCkBCQoKDgwOGg8PGiwkHyQsLC8sLCwsLCwqNC8sLCwvLDQsLCwtLCwsLCwsLCwsLCwsLCwsLCwsLCwsLCwsLCwsLP/AABEIAPkAygMBIgACEQEDEQH/xAAbAAACAwEBAQAAAAAAAAAAAAAEBQIDBgcBAP/EAEIQAAECAwYDBgUDAwIEBgMAAAECEQADIQQFEjFBUSJhcQYTgZGh8DKxwdHhFEJSI2LxFXIzQ4KSB6Kys9LiFiRT/8QAGgEAAwEBAQEAAAAAAAAAAAAAAgMEBQEABv/EAC4RAAICAgEDAgUDBQEBAAAAAAECABEDIRIEMUETUSIyYXGhgZGxBSPB0fAVFP/aAAwDAQACEQMRAD8Arm2m0pZMzEWyJr6gF4Ks02ZMZwpTZcJHkcIhlaRiTuc3g+4SEoSlXrvHyC5kLboGfaMpxpY/aKLXY5qSMIo1al+jEwst97LSeJBVRiHI8S0dEtFiCmrXSEd/WXCG8W3+sWh3X7feLx5ly/DW5iZPaUYUgS1ApDFyNNXaCJPaCU7TJSz/ANb+lI8tKlKmErDu1cI+20EiwFn7tLPkwLHpDDkEcMNDcZSe09l+FEkg7lKfm7x5arzXTuiWJq6SwGjV+cDyJQFO76MAPVo9FlD/AAZ51+n5jgy12gekRdSi2XjMwv3pLV4RtyFRAPelfxqUa7k+LPB02Q+J0tyDDL6QN/pqVAuAda/fPWGc7iSCNSBSWAyG2Z91j2XKS5c+VG8Ygm5peEkA0JA4jsOcUCwHCwJD+zHDRjBYG4YJLOQCQdg/5iqbNYBgt+YP2aPrJY8KSkk4VO/jRnjY9lrjUqWFSpqADQ4pWMsMmX3gIOeUdABIETmyemtmYv8AUKIdNW2y9IhLtandiPP7RvbddSZJxTrQS3xrCSyXyBxLWVO7BIq4ELZl62FSmVJtCeYUB44Qst41h7IyDx+8lR/UOgf0EyU9zXApRNaCnT8wLPsiznImCn8SPk0dFl9m5M9GOyzTNCamWThmDZjvsCA+8A3fcqVlzOMxIJdC0qSUl6gtMoR7EGgf2/aC5Xwe3giYNCFJoRMRl8Q8s9M4mmeVEjEM92/A9InftvVNnKBFEqKQ4zalTVz92Ee2a45/dOJK1ByQpIOjUpHn4gW06jOCQJcmc2qmOvswT+pOgxe84VDEDhVLmAjclotlBLAl26v9YRak3KuTCM/16qOlh5/SJm8laEU2fzhelUvJSVef5j4yUftSAedfrzgDxnizQuXOKiXWxqXA+v3iXfHmebGAk2InIAh+gggWPkYVYnL95q5UygpSLVrbl0imUqgiq1WoJSpR0D+/GMFkJagO80WAGz2mpsc9apQDPo8DWmwFZqDlSOZT7UpagZiydgCQEvoBpHqO0c6SoYJisOWHESnbI5dRlH1K/wBLyqoLHdT51etQOeE6TOulOorANoulySC28Zi6u1E+XMlvOMyQtQH9RipLllJKgHcEjwY5GNbb7alm31EIzY2xMLEvw5myaBgloswEsjEUhsxpAMuxKAbvwsZ10+sHTMKksT0OWm7QBPusJqzgZF/OFNkB3UtRRWzuB2qUoPVz1gNU2aDmPCDplmqABk+tPnFH6UO+7Hl5axxWswqEHl2gqSeZfCB848KiQDt5/wCYvVZy4Yipq/PY+9YkbhtCT8Bd6DGivryh4UtFFgNSlcokRrf/AA/tBTYS5qnG22VG8YyirHaAP+CW3xJI8xSNB2FlrRJMtY+JSnpuzPs0OxKCaknU/Ev0iS87cSoSyqiRk5JKlhyTzanjAWBi/wA6+ME9obEqRaOIE4gA7ZkBgfEMX67QOEORzNX3gs/fcbhPw6h9z2xcmYJqc05gFsQ1B3yjWW20iXbgtIpaZMuY2ysiT4AesZYS2BBBFMw23SGUu2GbPlkf8mTLkk82xK00JbqDC8OTjdznUYubA/e5l7BduO3qlK/dMUzZOpdPT5R1CdcKpctMtEyYlI2LeorHObItSLwM2XL70pmYgAWZ88SmIAfWOhyO3UuaUImyigTKJUDjTichlcII3doXmT1lNNR8SbKmVK4LY8+Yim3YuXMK8RJSXBNTzrrGTvwKWsqSEmtXz6x1C87AogsMx59I5pbrMcStCmhDVpy+8ZHTFxkIbxLcWQZU+sruXsfPn8RCZcv/APorL/pA+LzhnbOysuWQCsmmYU+moan5g6zd4LPLQFFqlQIqA5Zg7V0gmzWFKnTidRDjwyB+UW5Mpupz0yATcyM6zzZJYjhOSgaHqDUGPja1+zGq7kTEKSquh/HOFSuzinLLLaZ/ePKeUE6hsl8gDlTnGe7SXynCqSlysEYixox+HmcukatJLjbSKbwuyTMUlSpYKxUEfubRQyUOsJ6Rsa5Az+JR1XN0Kp5mGsljmzGCUs4FS7CGEzsXalJphcE5lvIEVjYWgYbSVBLpWlK0kZAEB2HUEcoNvO80yUuoO4oBmeYEfWeoXFsZ80cIUgIt3OZouy0ySSmWouNEYw4yORYjfnGwuFVp7s/qwglR4RTEP9zBh00hjZZhKe8VRyG8i3p849TOTvGJ1nUfEFIH+ZtYOm4eZ4kBKQ9TFFqnYWYnpFlpmmuFmgdM5jWp0+vKJO2pXV7lSlkmgo22UDKT+4jpT1gszXLh4CUVqNchnDBUMLq55ioCPizBO+nWHfaW5loBtS5px8PC3CHGQrRt4AuyXJMx5ysKRozu25yFa6wX2htip4KlKUuWKFMslAUNzueoMU48qrfLzJXR+Y4+O8t7LW4zlLloUkpZKlkgjESGISP2seVfKGt3IwzJqFMAFUYMGKUsQNtH5c4TWeVYpKBMkTVy14QSCviYs4ajkZsCCWh3PtgQ6vicAgnVhp12jQxgd5FmBN15/TcC7QXb+pWjvJiESZZSA/CpR1dSgw5DrCmb2RXhmKlTErYpwNUlJPEaZGrZaRnO0HamZOWtIUARSpokahCTmeZjOS7ynIU4mrSaasfmHhLEObqV+kcCBQ2/Pt+86qeyakyQVDHMHEUvw8gziI3bdJwhPwFVD+44tVF/rFvZS90z5CFzpvGHQoqOZGpfIkawwNqkoXjE6U71GNOmVHpDBiSrEmOV7o95l7HhkzZoMwOiYUqUQlviO4YfPyiN5WjvJZOIGrBSQzEHkIW21CZ0+ZMSpKsSyQcYCTuQpm5eEKrTLmSlguCkq+EHGBQVoBU55NEJw8jc0lcLRImzuhdsVK7tM1WFJdXEzuKBKqFIarQovawrxoxMATXEXBJNMRxFwIbqtSgOFJLh3AJGVcqeLQXcdmRaFHvAShLEuXBI0EScmLWZxsa41LUK/MJtViMt1oWSohlHhSnag203EZ7vzKLksX6Ns7mNJfE8KJShNSanyr6QmtVkl900wsoPh1Y7nVupgHxm9xePKRj35hVnLEqUAkLIPRx+PWL1XeDXFnyjPqvpTAMkgaJo4G7kwV/+QDY+/GDGHIuwIk5cbdzKLovJUwBKzxpoX15+e0NFoc59IW2azoM1GDCSt0hKXJoRmDq8amTLs0gKmTZiFKl1UnEDh24dS8AOhfJlpRryfEp6rqcfTgWdnsPMovWWbPKlCneYFFiNy4R0cno5hVd1nf8AqTCStnIOfhy5CM/e3bK0TbQZjywh+BJcsNHYiGl033OtLIXZjhr/AFEEsG1GLyoY+iOBlAB7TFw9Up7bP0jS8balTBD4UgsSM1HMkaCjCAUE4c/pBM2ygCi8QFHo4OgUB5dW3gfCnMmvnGD1WNw9vU2cLqVpZRMSp3qIhMnNQtr7ETmEVKjvmYpRI71ipwBUn37rA4cXJo1mqVptxbhc7s3qYG/VGpmcOHQc93hlLkBOTHaE9oJWZiBqAelGJ97RoegoiDkMY2eT3ygEDEcLpYsCw4s8zyeG4wplhRlqZwkeWWHN8yfnCDsYhbd2sEd2VKCkkE1GvgPUUgm/r8KEFC0gKcFIBJJZ61pV9IQcQLcYRy2AfEssl8LlqMtEuUpOIkYk4szpXlzyhrNtapn/ABQCuuT4WGQrTSMhd18DEWSDl4V+cNE36FHIv4fNo0cSqummflZm+JRE/aCwYJpJDCZxDIAN8Xl9oCsPZ6faHUmWSk0xHhcf2lgY0Npm/qChDAcaXOYZxicEbfSNLgQHlpJSVKolKiAkAUA0AJPoYnzOFPwynGSVHLvMd2VmT7Ja+6mAiXNOBQPEkEvgqedNBVo19vwS2QEJJ1XhD88mbMbwvvmQhUwBSQEy0cRC/Uk5Mz+UQuhSpoCyQ6qOosKmp2G7xZ0JXNpx2k3V4ylOuri287nWolgAk/FiSoM7Vch6mvjA129mVpX/AFcKmqAFZPuM2p0Ma202dJKVFae7xOQq0hSWAahAcee9Iov5YlpSElScYIUnGFJZPw4dedXjmYYwSVH6XOYGfJxUnZlffpFEr2DGnv3lD9EsSpXCXLZ59XjDyUkqAd1EgB9SWEb2dZkypaEEg5APm8Y/og2RNDqaXitzP3pek0IAlhs6sSRzjOlBmkpmKUcnJU3oGf8AEai+rOkhOIkNUYafSucZhNVqDvX00g1BXXmSvR8QqyWVA+EDbJyfOpiz/Tjy8/zFEqWAWIr94PA6+UUDJUkZb7iMLNdv6OxTLQ5VPMl8X8QquFI0zqeUc8m2lySepJ3MdKttrmTruISOIySnxSMutGjnvZiX308LWCUIDnL4v2hvXwjX6fN6eOlHeR9TgbLmJyHdmN7HdMmTLE60VUWKJfqMQ/cW0yga8O0E1ZKU/wBNGWFFKcyK+AgG/L37yaSCMCSQkdDU+JgITnV4ZZ/5h4Nnk3eTluA4Y9CEyZipawuWWVtmFDUKBoeh/MbL+muRKnIxALBxJUfhWkspI1bUVyjGSJ9GeNV2amY7FOQz92sKHJ8/lEvX4FbHyEp/p/UMMvEyu0pBSQA5IpWnjE02g4QAGYVAr16xRMtGFlgEBm5NEbStf7EsTU8utadIyMS8RPoHIMjbrUJSCoAlSqAA1fp1jNy56khRSXWk8RI4S5qkF9N4YTQpQUH43ZSz8KH/AGo3MUYU4MKAosaKOoOZilYkjkaE0vZW95KAvEpKcSXAJbx9GpCDtHeiJszEkABIoanM6QtnKwJUwqkHR/Hxi+6ezU+2ELQAiWQ2NVAWGYGavANA8Ry5GcY0KHeLTaCKperfPTaHthuW2zRjlgBOYKlNi8gTyjSXR2BkWYFc5XfFNa0T/wBv7vE+EayzSnlpUWDhwOWghhPiLC0LaYP/AE61iUxltMbRiH5Ea+EKp96z5TpmSDiwgCig2yg2r59I6ZPsu+Rpn9oT39KfgSlSlAMCMTjkVOcXQx5enfMwVNmFk6nF06c2NCIZIWEJWqjsFAgFnFQX1cekWXPeAC+JQDKJGJJUx/uD+DGKptimpQColD0LOX3zcE1yg5HY9eEqKsQZ8IDKc5E0YjqxjXxdIvRreVxvwP8AtzF/9FuuyEYsZAHk1+faHJmonKBTMlEpdTqkpSQAzlOEbgZws7QSx3gXiCuEZUz30B18RFdkKpMwEuGICmZRbYEgiPb8vITJii5YHCMQALAMCQKPEfWqAAyGwfM1P6eCXIYUQO0ElKKZqVDRQIGdXDUaN9bLSHlhxiJo4fSrbdYxVgk45qEAZqTy66RordOV+rSkftST4n8RmKLlvVfOIJfk8d+lIZwlz4vCc2birTT85Vj2+uK1kuzYRr7zi5TBJUanOvT35wGQULkgazUFmWlAUpswwfpmfOLhb1b+/OFtlL4lEfuLUfrB6UU9/aOFVHiTlj7xtdVq7jAgqKpa1BLlJThXpm7hQ1GohbeVkl2RE7uuHvDQPkSchyDktGpvG6guSzVIoSSa5p9QIR4BMAEz4ZgIILBin408y9QftFnSZeaAkdoWcW5YeZgFWdKktkR72ieHfT6iDrXdypKyhdRUpP8AIaePLSFi0HvGJo3jGoCDsTGIK2phtmS9Xf20ajstb8ExcnSclj/uY4S+edPGMrJOg3hvcSXtCBiatDszmGtXpm4pWb1Fr3H8xsJ6C6VaDiB65Aa1hXeV8LVRIUAlnH8fuflBN5lgkuAtZpsX33rH1ks/dOBgW5/qOHB5AlynkQDWMFmqfWiASAg0KsR0A88/mRFVql1AALHKr4fxDG22qStbhGDD8ZT8ILBqB20q28KploQlJIJxaEmjZ9THVYk0BHPkX096+0J7M3ELRaRLnKZIdVP+Zh/a+nzYHLOOiWm1S5Ke7ZSUgMFITROxHINlHPuxto//AHJTH9ygSW1H5jp1vmBEsqPt+UcY1JNcx5BiG1XqaSzhUCArENWL/RvGGlhtWJCVbjF51Ec67RXuvhSKJLhtgTyAzManspeSESwm0EcBAXV+g00gUxZMpHGM6rJixAhtVubGw2IzGUvI5A68zDSbYZaUEqAAar5NC2wX3KVNUEzUhKRiUlQDMA4VLUCxDaVblFdvtipq3fgHwgan+SvoNOuWi39gUf8AU+dUf/Y3I/L+JRhAdfdpFOGlQNHPNnaFE/F8CX76cXUdUpOjacLeZhtPtASBi3b7wPdNiX3syasVJZMQtkbL3M2enVMCEgAAfn/u5mct92JVOKU/spVVCcqnr9Yhf/Z5MsSwglRU5UUk6Crgu7vvvEO1BbvsHAakEdYS3Pf0yk0AHAWBzFQzt7ygcLFx6Y99frLcwCf3ST8tn60I77JWI9+SoOkJLHOpp8vnDGzIJnzVMQHYHoWfxaCLhtZMgTF4RiejYRvr4QXZZSlJfUu/4gmxFdGTNmGQ8x2mHlzhNtMw7Lbq3WDbyR/UIHvWBbDYki0qDvU5ZUBJeLrfNIUqpA0OfKBZeRAk3KrMoscl0hqDzzLmCHPP1+8Dy51GBennE02inw+/OBOOjFcwe86AmcVyUtlkW0b6xke1XZqZSdIWogl1IBYg/wAks3iM4UXZek5DpE0kE1AqN/loYIvPtkvCMIbCGNKEjUeNGhnShi+vAj+qRcYonRMqsk4WhPczUlE5IJCikgkUr1+fyzl82NUmYCtJqcLj4TTMQ3l9spxYEIJOuEivMYmhd2gvdU5ASoJ4SDR/uY0grjYmdkfGwonf2lBnDTOkH3fPwzEK2KTU86PCiTJGlcmasGJlOSG0p4aRaAGWveZbMynlXb/c1VtsCe8Cm4kOlJ5GvTasD2ualFSl3q/3jTTezighDTpZXgBUhaglWVGrWjCsI5s6WQpNcaXSRqkjMHYx88y7n1yOpFiZq+JmFACRTEDk2ZLuPecV3hKMxYIdRKQGy89tIKvpIwAgUBFXD15Ew+u8y0WCYohPeKKQFFnCHzA0eteYjqiH82veZq7bGmTNQtU1IKVAslKlPh0qzHmDHVbSRMllOhEcv/0OeshWEy0KdsVKaOkV82jdyFz/ANOnuykqSlOIkE7hwH5c4UzgdzDbH2K63Md2hsqpVplYahw9HIqGYwWlcsUYly6iaczRuIUajQRbzNKgVj4tR65ZRTJCHONJIZs2PgfpHcfUvi3jNSzJ0OPqFvIOR/65Wm2yhMxFCkoC3BQkrljbEkl0jcgnpGgkdpSpIWA8tWSkE+IL5HkYqsVgmIlFMiZ/SVmijvzBB8xEEWC0BaJbSwlRJUpTPupZAoWA32hrZny0GJJkOPp8XTlqA43def4jVKJi0laJhDJK2Uf21Y1DVIbPbeCUX6kgMFKUQOEA658oU3re/wCoKEy0ksyUppXZStSdYY3rYSEJSCCQK0pzbaA7CoRQHiMoonsPYfX3/Ez96cQWF5l3H+IzlkQhCVADCNOr1jTSJGJYSkCpbr+Is7U9nkSDKdgS5JSaUbOnOO9Iv90EeCIzr2UYynkqf4ltlKpslASBShTv7DV5QzmLmyUJ7tAOhD+RS/ygS45GFAViDq4mfIGiQB0r4iDrytxlIKsKVYanESABvQGvlFPUKPUaveZWEkYxftEQtq8eIyggtxFtCdwXc6l3hReM5Pcku5LtoXr72j623iqa5IwlRJ5Z7ZjaBbSkLoC4CetdIVUBm7mpnha56ljClXIU+jjKLjPtGgDf7h/8oZmUaFjQgvlTWDP9OlmtPJX2gHyMDAXGCI3mXtYQhfdy198U8JWkgOaHMkUd4yE+UVEB2Art5xdOUKlR5eD50hcm0Erb9ojaxYkxYu22mRnyvm6kkEkJ/PmSlJqSciYsWnMEaR8g8Q1c+HjE3GLifACxbNtCNCRm2XSCqp7vBbDaMKSD0r+eUajs1cilTEzJqeABwC3FTXl4RddHZpCV4ltNBAVLU5w0yplXm/ww4uW0TlpJnSkyykkBKS4I0LgmJmyGuIl2LCPmaP7/AJ8mX3doVZ1TVKGF0kUYUcFQGRNYWWftYhIIlWMJxF1OpIc7kgEqNMzDCejvLOuWdBjS/LMeUYw2cBmo8Z+VQGv3mnhxq60b19Y5m9qkf8yxSlOf5pB/9usGWa0pteCYqUmWlBOECpLfCSWDjlCm7E41FBZmqdq/OkaezSUsAkMBQQv6CUcFx78yaB7aAbbP7tJUlkksCWemgZ6Q57oAQqvKzuGGZ1gjjDDc5hYM2+0zEy3GqVsp6vq3LaKTK1TxA7ZjkR7EF3jYmP1H0gWzWCahQwcT1oXBHR6GJiK1N5XAFrCbFNKGNU/yceUGrWCFTsSiSe5QjEQlSWdalJyLk4d8maPFWtapR4cKnAydyTk3LPXKDv1qZEpgCSGqK8i3VXmzwxSEUmZ+dubgcd3I2FUqSMZDLZum/jAVtvrGo4VH76ZQZYbu7wd5OqT8KRt/d9oZz7hkt8ArWnD5tnnC1LMKizmxJkt7JmSsduUickigFcvnow2g++rQucZPeDMqFAcizMD84FvqzpTiCaDIcqiPezSFzZzEkpRUnkB9XA8YLFlKmh3uH1KI49Rvaa5NlSU0HwhhpkGB6UjNdpLxCZeB2IIdxXdgSMj9I0NpthRKWcixAo9ekc67QW9Uxisjhq6WHQtpFPOzcyCCFqLbZaFHiSK6AZe2hlZpI7sOCFHP34QinWklgGYOTq+whtZbSSkVOXt4Vls7EWpA0YQgDvE4tjy6esXKs4c19fxACZq+9csKNtnBaVFhx+gic8jGrUR3mCAwz9iArOrwBbSLL4nEEtQJAfqYhJLgN5xvNlLNMLBh4Y/vJTFPxDT6RehTtqA4gKfTMjWPLLaDgTXi36e9I8Mm4z09TWdnr87oYFkmUcv7Dr4bxo5pmqmo7ruzJI46nFywn4SI59KmpIZ/D8Q2sd/zJEvCKh6Zg82+cA4vYlWB+PwtN0q8ggpAS5CgpQGYR+4nYN9YRW5hMWlOiiB9PSJXHemHCvCWUTurri5NSseWoJKyUuxNHr0ziHKdbm1hQDtLbttUtC2Upipmd2o+uQzjUyVAikc5vSYAsFiU4anxMWXReplFXEoJ0B3GdIn5xzY+Y7zppFICtoGGjvCa6e1a1oUcKVYSzZZeDPFFr7QTavKLb/4EeGfH8vLYicfTuDcvtkwKArXXxED2OSAR59OkZy19ojLmArASk5DWnvKHtmv2UscCgpRoA1fGmke+bcv5BV4gy2fbwpZBUUpRRxUuc/IfWAZuEqGEGuTkknr+Ion2yWlXd4kuDxEnNR3jVWSQhCQQEmg4qV3rA5O9CDjcYl59yewhKMMqUMRbCKk+94zk28J0ya6VlIP7SeEAaEbmKL4voTZpQC6ZZy0KgfVvvF12qxEqagz6xH1Gc411OYsQCl27mRtbrxBRZ3dtIO7MlBmL7tISkIwhLuVVqoqNTUQBbV5nCS+rUfrkIM7KnBKUQ3ErX+0fmH4cnIA/vO9SBwjy3WcKlnG9C506keFfCOd9rLpEtY41KcDDUGhepIADDzjqE+S8pyco532ssKVKQQOFJL76UycZaND2amAmVdoZkJxKQlDlxmev4EObJIISFAmgrT28LrVOGABLBz7/AMwxsM/hFfzBZLK6kiuOW57MtBCiQCTzEXJmqb/EUT1gu33yj6XLWwZmYQCE9oRb2mbvZRJXrVo9kWosKMw95iPrdNOFauZ9mKZM56k7ag5ZRpedSMfLuXG0jEKZdPrHtkWjCxG4HnFKySpObHpvWIWWUCSNX29tHvM8aKxjImZdf8QWoqevOAhLIdsxy9YKlqKgCM6O8OX2iWvvHvZq3AJKFDE9W6Hp9IYrtPeKJpV8vdIQ3Qklsn0fm8NQlKTTTnEPUDi2psdHkZ8Z5HtE/aOcpMxLKUBhOXQ/aAbJblLzJbDiDnlUP0i7tNMdSWYkeRga4JalzUJCHKgaAPVqjbSJ6FStXPKrju4beZTgsyhlz5gaVaHN4kgcTA8j9YyVqnBM01ZQLEClfLn5xr/06kyUGcqYlRy/dR8lJ39YzOqVUdcnk/vK8b0amUt1nSubxKLAeuUMrCtNmkqnFytXDLB+bevlDy5uzsu2WkmolS2M1TllNkitATrsOsJO194ptFsMyUAJaBhSz/t/c312EaWE0oJEky7yFV/UxNZZpKWVUuSXzrn4wwst9LloVLQ6gTRy7V05QmtD/FRt390i2wy+8ISnEonIJD+W3U5QTKDCXIRQji5rOFz0uCCp3A1Y+msbdNnwDAGBYkBnFA5xMQ3XnGcuS5hIUFT1olqyCQUkgbk4s/A5wytd5WQAtMXiYh2K2GqQ4oXaM3qembJkHtGeqKkpt4LmpUhpOGjjAW0cO+eUFdngzoIHDWgYO5fLk0JpVuTLZZJCVAZktsXGYyiaL/kS5iluFhYHClqaguepipAfbUS7KBV7mzva8UpkhNKtrzeOb9qLyLhKXL5to/Pxhqe1llUoOhb6DAlb9GLQVapUmZQyUAqrxpwK8GP1EMb5gTJ6+AhJz20hLDIZFjBEtSSkAFjqzM2cbmyz5ZlD+nK/iAZSVANQ5qfarQpvTsoqbOKUCU5DpShk5MCGPWGXrUkbCR3qIUrwgKZx1yPsR73vI+n2ic675komUtJQUtQ0PKBAle8ArX3iilRXb+IEanf1iqzoYJ1Gef3yi602RZUo4Xpoajwgg3RMEgTgl0YsBo7EAGpaufpGgHUm51sDqKIlOGo3z/xpAtnmHFRqqV79IJsyVKUEpSS2v2Zy8fLu1ctRpnXNj0ypBMRFqKGpPETV3PjBUuZhTnU5mBLO5UxQp88x50MGIsUwuUocA1cj71jpetzgx8jxEPuxZdwWA310IhulYILQru+xGWOP4zUAVDV1Zn8YMlpDOIlyZA51NTD07YVp/O4MuwGYospFHYKS464gQ2WUMLpkrlLBSUGYXCSHAFDxcm5x7LkkIfMuS2T7VyEQmKJ/cpJ8x0rwmI3Y2Rc2MeBQgNdxHV3dnbPIImqImTU1KnoDu2jc4Fn9oET3V3glSQWMxR2+ISkZzFNsGDh4W2exlTtnkXQnzNAIvlyEpOHEpbCuBAAB2JYAbsIlTpVL88nxGKZOAvlX5/zCLd24kqlCz2WTORJGbprMO61czUs7+kZy0yFzg6JCkZcS1YfTUQ8VZOLEmZMZwwVLB9UxKbZXoqYkjmsoO2TjWNF+V3UVhOErx5fjf77mQnXJP0BA3cM+4rR6xrP/AA8uzulrKwnEEskOVfuqa0FIrnKQn+mV4qZJUFZ7q38YcdnEIlpmKJIBYAq9SNgwgC7eYb9PjVSym46vC7LNaHWpIBNMaSx8dDrGbtHZ+zA8NoWWJAdAP3frDefOS2ElQQahSOIV0IAMI7agDEEzEqr+7gIJz5xwEt3kJ0JH/RUqSpKJwIP8kHPcMYEV2TIp+skPsUqceRhdNvGaheFROAH9pzA0Ds/4iIvUAOy2/wBvLMmHDFkXsdSNs2J/mG/vH903BKlqxG0oWRoJZYHoVRei0gKVKmTMbVCqCh2qSC9Yy0m+EqSU4Vk5/Cr7xVazgmd7lR2arUfU1+0A2Jzu47Hmxr8I7TfXGm70F50oqJc1dqnYFoNvrtHJWQZMpKcIZKgwUMqBshSMIm2MQxLKDh8umdc4ITawQXLD6we+NRRrkT5ld8hc60Y8RchJZuVfk8Q/S/2mK5UwYyp80pb1EHiUNz5n7Qh7ueAEXHiUSB9upjWSLZguwISPiWsKOtDU/IRlLMsfD5/MQ9ui1BUhUsh2WT/3V+bw7GNzU6sD0/1gl1WVKUmYRSpfOg0zgqzXZil4ljjUcb7PkBtTSClTk9yUMQFEBtQ5Gg5QcvNk+tcos0BMarMz1vs2BPwguQASKAv0pCm/lFK0oABSxJABoQKuB1BrGqvCZxMEulLGYo0SGqAK1PhSM5LXjUpdHUSXH08BCshFVKumxFnseIusV6g8KSp6FtNiG0hvIUEgbxGaaEHx9NYqsxLE+kSEgSzKCp2bltnvFRVgKUsdyxr0hkiZhZPEX/ucDzzhQkBSBQgs2INodaeucGWPAlGFsR3JqTqavWFMo8TQw5GC73CJswoU66g6JSPDWKl205BBSivEs4QTmwFdaaeMVyJgJwJUH51I9R8oJmWRqs7VZKmy1rSODUaWv7SpM0k8SSghuJC369BzaBZshOPFUg5PiJfUnUvTN4aSTiScRSwqygCKjfInkIpEn+KikHLUeD/eC5n3nBjQnX+INZ5bAE92B4E9AE6w/wCz8oCUtVS5DYsQ0rRRcZ5Rn59jUjjSASNcWB35Vh3cs8pk8TtV3dVX/kekdG+0R1PwpRjKddySClHA9eFmffDkYx14ypwUWMtQJI4k4eWhIjZmZvz5xnrYtKxi3fQZ18YfiY3MPOoK2O8zhsbEHu2BpwqBY9DH1oshFGWB4nI9IKtVndcsghwVUP8At9YsmzlgVY50z8IqI+sjD0NiJkWVRApMb/prUh84hMs7nNYYZKar6MIZSFEJGTAE1NA5PL28VGekrTSjh9qPCy2rjK3xgHeZhSCtjkBkD4+nOG9gQhSXAZ/euReE06QScy31faGV2FYcvQaUr7yhJfxKCgGxGkqUNXBY5nQGmnOCgpOx9ftAFtmy2SErOMHKrYdifxpA4nD+fziTLptwsexqVlsVC8MLnmjHhJYKDeOaT5/OFH6oLyoRvR4pkT1Ymq5ZtenrFCmpoZcgYETZLSAUBzVQrzGtdIZWqYUDEA5ag1JOQHvSAZcpRL6gAVyJGeUDXvfQly1LLvVKcPGAWoc/daRWWmOuoBf19BSlSZe7rVm5YUHl6QolzdGI5iALMBnWta7/AFixKQSWMTseRlSZhjEOmTiQRlk2/t4nZ7bkdNiCS75CA0KIJANIrnEUUrzp7+cLK33jGzh9x9JWMgfSPlTAGoScqEQgNuIokOBrFsq0TSCCxHP7vWC9Mxy9ag1Ub4iSHDHTD61/AgpNpW1cucL7AVkvhZI2Ir4bcy0EmSCoHCvEKgMCPEElJgDiPerjk6vH2DVCZN4qVQAtsBroQSQB4RJNrmJLFSSDuKsNnDPFSxNUHOH/AHEKBA5ByPExR+gWVOhTkDcHlkWbwaFkUd6lClHFjf1jEWxwEskDPGWB6CsNLGQJRarqLN19YzyrPOIYpQRqFYkkehd4fWaW0pATQDYMDXYikeEX1JpK8X5llotJILjCR46ZwplTXQkMHILmGVsSoJJOfKFRk0S3LWghqgXMtj8JgE+b/UYs1W8q/WPJk8MWY8vCPbcGmJBFWOnT7wNOYCnOL7samXx+Lc+SRhSCk/DXz91gWckjiGhfDlrBFnmuBqw6M3SKJzKUHGucJOhH92sGe2G3pSs94l0nYBx4Q0tV8SChkDEtmSAMjuWELZVnGrqL/CK/SDbJKCMkhNQ7DPk8KHtGOwqwIqtyFJUDxPhD79aaRBN6Fo0JYTMRGaFEPV25a9IWmVMNcCa8kfeF5ACZ7E9CLFS2U4984Mu2ViWCxIQMRCaqIH8RqYGnE6DUv7pDHsxb0SZ2OYSE4SkhIJOmgjyfWV5Ad1NBY7xlTJa0SPiqShYKVAnZJAdmhHftnmolgJcoICi4Z6M5bOr1OUNZ3aKRMmCUpQUCxSsOMP8AEgn6ZaiGU26B3ZxKCgoVowAJzTXavWKALMjYUKnN5ilUYV5DLzgmTNLBwA3P5x9ethm2dZlqS5ehZnG43pHgkLTkH1atIURPdpIyXDuTpSg6RCdLUWCQ2u8F2W75iyMTJT4w/l3SlOZemlBHgZziYhsN0lZoDnV9IbybkQkB6+j/AEg5Ms9A2fLfaKFWhLt8TaJr5tkOsGLMA0IV3YwsBypRj1gGfOTKDrWE8ia+WcRIn7oSOmI+D0j5NzyicZ4l6qLZ9MoYHrxFsgPmUSb0XMJ7oDDliNPTaL5VlUVBUxalHVLAJPLc+cX4NokoGj5PBEhoK8l2ITKIoGOzB/ACrQzsdrSB/wAMOAAZZNUkbVbn8oWItLaaNQsWIZwYnZ5pWohQWvD+5NFp5KD1NNHifPQOhL8DO6/ESajC1Xkgg/0yhVWBf5uQfAwqnJ1SzNkC5FIIt15iWC68egBIB8WD+kKbRMQpOLui+ikK9Rk8LRGB5RzFCOJ7wK2rImJp+055u9RFCnq9H91ildpCS+JX/WknPMRGbN7wDDMR0p9WixW95n5Me9SuXTIsG2IffwiClEMxOfvnHy2BwkU/tr9/nFeJLlgR1p0gC0MYvqIbY5mEuDDOyznD1od6fiEKCX0FG38YPsCXqVPyZ/UwljcMJWowtq0qCVYuEYg75GlBAPcyNU1/3/mC1JdAw6ueT7c/CA/0k/8Agv8A7v8A6wPH2iz33ApqVfycchzigzEimIv6QR+megLERci70DiUHw9YEECXObMDm2YrIKXJFa7Q67P9qFSP6U7EZbFmDlHht8s4GlywaNRjUwHbJASsEhhp/nqINGqKYTcSu0VmMpKVlE5gQDOlgkk1GJRqH3jOokkqJGAf2pyHIVyhUZgLMD/iCbOohR0GWTwwVEsY2XakhqE/SPE25+FAfrRhrWvpASSM2fOsESbZQ05Qu54GGBBXmeED4XbrXM+ceS7MlIAAbVqwNMtjMG6tHkslnxEdXGvrHQ9ThUGMyxFRnma0j79KCAUV3rCwLWciD4j6RcmarDs3MezB3c5+ksVYBm7HZ4iVUYnI6wN+vBzIANOdM4pN7H4UDE+pFPzBWROcQYzs80kE4SWYHCHYE1JLjSm9YbWu70LUFoJCjmpNC23PLIwju2cpGJa3UghlIA0/tD56wYmYhakql2gIDNkGGwIJd+dYly2xuV9OFUSu12FYPEUzBUsrP5VhJaGluFyikZpKXy8TodjDy0zlghSylaTqlzyrFdpvDhZ0lL7seTg6weLvULMSVvvMzOtaSzrUHyxJf1HlFUooUWxpfnz8CYZ26fUBnBrl984FMhBc92H3CftFBFd5Mr32Mrl2Nwav5N7rEFoYMVDfKo9IlJlhNcJGfvOPZtQG2+sLKi+8aXY9wYNi0Ge+3pDWwKLgVUADrSvhAlilChVl6PDCz20JNK8hpHCkWcl6AhiQ2EnOsM0Wmg6b/mEc2bMUxSGY6tyyGWUFAnYf9p+8dUCTOTEsy3A5kHy+cVC1ZEZH3SEy8/P5RCXp73gRjEvbJ4qPZU4ZExK1oTw1emT7QqTn4CK7Xp1ECq2YLNHdmmJCeGh3zz0iyXahkoA+UKrP9v8A1QMn4vP5x7hdwS3aaAWoMWenjSLZNtSHpt0hBJ+EwSnXr9I4Ugg3HCrUg+WWcVG0I3aFwzPvSFy9fe8cVbhM1DtH3fhJJB8fxA829VqHAG3Of0ZPnCyR8CvekWpyHvSGAVFnYhtlAJeYrEo+9qwXLtiMTF/Bozy8h71gnXy+cMIqCBYj+Tb0g8KlUq3v3SI2syppxBRQv+SQz8yHAMIpfxK6D6xYjLxhZuGBomN/9TnS/wB/eJ1Ca/8AlP5jwXotZxKQGyZTA8n/AMQrPxQxV8KfGObBhr8XeRnWh6d2RTMF9dNoqRaQMysdW+og2y5DqPnAkz41e9ILlY3OFOJ0ZC02wADA5Nc2YfeBZtuxNhSqh5MRr+I8vn4fD7wHvHhVTxJurjKXPIPwIbdlnpqffhBEm3L17tjlwqOXkNIBs2nj8oGm/B4/aB81AJJE00q8EkJGZyBwkM+7mgqPODwo7jyjKSP2dR/6TDERwaGolxZ3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1988840"/>
            <a:ext cx="2453477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9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6800" y="1406021"/>
            <a:ext cx="6172199" cy="150772"/>
          </a:xfrm>
        </p:spPr>
        <p:txBody>
          <a:bodyPr/>
          <a:lstStyle/>
          <a:p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272808" cy="568863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</a:t>
            </a:r>
            <a:r>
              <a:rPr lang="ru-RU" sz="1800" dirty="0" smtClean="0">
                <a:solidFill>
                  <a:srgbClr val="002060"/>
                </a:solidFill>
              </a:rPr>
              <a:t>При работе с  рассказом </a:t>
            </a:r>
            <a:r>
              <a:rPr lang="ru-RU" sz="1800" dirty="0" err="1">
                <a:solidFill>
                  <a:srgbClr val="002060"/>
                </a:solidFill>
              </a:rPr>
              <a:t>А.П.Платонова</a:t>
            </a:r>
            <a:r>
              <a:rPr lang="ru-RU" sz="1800" dirty="0">
                <a:solidFill>
                  <a:srgbClr val="002060"/>
                </a:solidFill>
              </a:rPr>
              <a:t> «Юшка» </a:t>
            </a:r>
            <a:r>
              <a:rPr lang="ru-RU" sz="1800" dirty="0" smtClean="0">
                <a:solidFill>
                  <a:srgbClr val="002060"/>
                </a:solidFill>
              </a:rPr>
              <a:t> обращаю внимание учащихся на поведение главного героя. Сначала оно настораживает детей. </a:t>
            </a:r>
            <a:r>
              <a:rPr lang="ru-RU" sz="1800" dirty="0">
                <a:solidFill>
                  <a:srgbClr val="002060"/>
                </a:solidFill>
              </a:rPr>
              <a:t>Да иначе и не может быть. Неказист с виду, одежду носит долгие годы одну и ту же без смены, вместо чая с сахаром пьёт воду, </a:t>
            </a:r>
            <a:r>
              <a:rPr lang="ru-RU" sz="1800" dirty="0" smtClean="0">
                <a:solidFill>
                  <a:srgbClr val="002060"/>
                </a:solidFill>
              </a:rPr>
              <a:t>терпит оскорбления односельчан.  </a:t>
            </a:r>
            <a:r>
              <a:rPr lang="ru-RU" sz="1800" dirty="0">
                <a:solidFill>
                  <a:srgbClr val="002060"/>
                </a:solidFill>
              </a:rPr>
              <a:t>Невозможно не вспомнить на уроке слова самого </a:t>
            </a:r>
            <a:r>
              <a:rPr lang="ru-RU" sz="1800" dirty="0" err="1">
                <a:solidFill>
                  <a:srgbClr val="002060"/>
                </a:solidFill>
              </a:rPr>
              <a:t>А.Платонова</a:t>
            </a:r>
            <a:r>
              <a:rPr lang="ru-RU" sz="1800" dirty="0">
                <a:solidFill>
                  <a:srgbClr val="002060"/>
                </a:solidFill>
              </a:rPr>
              <a:t>: «Любовь одного человека может вызвать к жизни талант в другом человеке или, по крайней мере, пробудить его к действию. Это чудо мне известно…».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Тогда учащиеся начинают </a:t>
            </a:r>
            <a:r>
              <a:rPr lang="ru-RU" sz="1800" dirty="0">
                <a:solidFill>
                  <a:srgbClr val="002060"/>
                </a:solidFill>
              </a:rPr>
              <a:t>бурно высказывать свое мнение о том, как Юшке удавалось сохранить доброе отношение к людям и миру, спорят о том, нужно ли сочувствие и сострадание людям. Постепенно начинают понимать, </a:t>
            </a:r>
            <a:r>
              <a:rPr lang="ru-RU" sz="1800" dirty="0" smtClean="0">
                <a:solidFill>
                  <a:srgbClr val="002060"/>
                </a:solidFill>
              </a:rPr>
              <a:t>какой </a:t>
            </a:r>
            <a:r>
              <a:rPr lang="ru-RU" sz="1800" dirty="0">
                <a:solidFill>
                  <a:srgbClr val="002060"/>
                </a:solidFill>
              </a:rPr>
              <a:t>ценой Юшке достались деньги, которые он полностью отдавал приёмной дочери, чтобы она могла жить и учиться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И теперь уже бескорыстие Юшки начинает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изумлять</a:t>
            </a:r>
            <a:r>
              <a:rPr lang="ru-RU" sz="1800" dirty="0">
                <a:solidFill>
                  <a:srgbClr val="002060"/>
                </a:solidFill>
              </a:rPr>
              <a:t>. П</a:t>
            </a:r>
            <a:r>
              <a:rPr lang="ru-RU" sz="1800" dirty="0" smtClean="0">
                <a:solidFill>
                  <a:srgbClr val="002060"/>
                </a:solidFill>
              </a:rPr>
              <a:t>оявляется </a:t>
            </a:r>
            <a:r>
              <a:rPr lang="ru-RU" sz="1800" dirty="0">
                <a:solidFill>
                  <a:srgbClr val="002060"/>
                </a:solidFill>
              </a:rPr>
              <a:t>возможность напомнить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учащимся</a:t>
            </a:r>
            <a:r>
              <a:rPr lang="ru-RU" sz="1800" dirty="0">
                <a:solidFill>
                  <a:srgbClr val="002060"/>
                </a:solidFill>
              </a:rPr>
              <a:t>, что о человеке надо судить по его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поступкам</a:t>
            </a:r>
            <a:r>
              <a:rPr lang="ru-RU" sz="1800" dirty="0">
                <a:solidFill>
                  <a:srgbClr val="002060"/>
                </a:solidFill>
              </a:rPr>
              <a:t>, </a:t>
            </a:r>
            <a:r>
              <a:rPr lang="ru-RU" sz="1800" dirty="0" smtClean="0">
                <a:solidFill>
                  <a:srgbClr val="002060"/>
                </a:solidFill>
              </a:rPr>
              <a:t> по отношению к окружающим ,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а </a:t>
            </a:r>
            <a:r>
              <a:rPr lang="ru-RU" sz="1800" dirty="0">
                <a:solidFill>
                  <a:srgbClr val="002060"/>
                </a:solidFill>
              </a:rPr>
              <a:t>не по тому, во что он одет.</a:t>
            </a:r>
            <a:br>
              <a:rPr lang="ru-RU" sz="18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4" t="4428" r="16438"/>
          <a:stretch/>
        </p:blipFill>
        <p:spPr bwMode="auto">
          <a:xfrm>
            <a:off x="6300192" y="4581128"/>
            <a:ext cx="2008189" cy="2061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054" y="188639"/>
            <a:ext cx="83484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</a:t>
            </a:r>
            <a:r>
              <a:rPr lang="ru-RU" i="1" dirty="0" smtClean="0">
                <a:solidFill>
                  <a:srgbClr val="002060"/>
                </a:solidFill>
              </a:rPr>
              <a:t>Произведения </a:t>
            </a:r>
            <a:r>
              <a:rPr lang="ru-RU" i="1" dirty="0">
                <a:solidFill>
                  <a:srgbClr val="002060"/>
                </a:solidFill>
              </a:rPr>
              <a:t>, поднимающие тему войны, Отечества , придают урокам литературы особую атмосферу, потому что на них происходит приобщение к мужеству , подвигу народа, проводятся размышления о войне и времени, </a:t>
            </a:r>
            <a:r>
              <a:rPr lang="ru-RU" i="1" dirty="0" smtClean="0">
                <a:solidFill>
                  <a:srgbClr val="002060"/>
                </a:solidFill>
              </a:rPr>
              <a:t>о памяти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о бесценности </a:t>
            </a:r>
            <a:r>
              <a:rPr lang="ru-RU" i="1" dirty="0">
                <a:solidFill>
                  <a:srgbClr val="002060"/>
                </a:solidFill>
              </a:rPr>
              <a:t>человеческой </a:t>
            </a:r>
            <a:r>
              <a:rPr lang="ru-RU" i="1" dirty="0" smtClean="0">
                <a:solidFill>
                  <a:srgbClr val="002060"/>
                </a:solidFill>
              </a:rPr>
              <a:t>жизни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, об отношении  к окружающему миру, который достанется другим поколениям после нас.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 При работе над стихотворением А Твардовского « Я убит подо Ржевом» учащиеся  </a:t>
            </a:r>
            <a:r>
              <a:rPr lang="ru-RU" i="1" dirty="0">
                <a:solidFill>
                  <a:srgbClr val="002060"/>
                </a:solidFill>
              </a:rPr>
              <a:t>по- новому осмысливают , что значит мужество. Это не </a:t>
            </a:r>
            <a:r>
              <a:rPr lang="ru-RU" i="1" dirty="0" smtClean="0">
                <a:solidFill>
                  <a:srgbClr val="002060"/>
                </a:solidFill>
              </a:rPr>
              <a:t>только не </a:t>
            </a:r>
            <a:r>
              <a:rPr lang="ru-RU" i="1" dirty="0">
                <a:solidFill>
                  <a:srgbClr val="002060"/>
                </a:solidFill>
              </a:rPr>
              <a:t>бояться на войне, это значит находить в себе силы подниматься под пулями, идти в атаку, отстаивая свою </a:t>
            </a:r>
            <a:r>
              <a:rPr lang="ru-RU" i="1" dirty="0" smtClean="0">
                <a:solidFill>
                  <a:srgbClr val="002060"/>
                </a:solidFill>
              </a:rPr>
              <a:t>землю. Чувства </a:t>
            </a:r>
            <a:r>
              <a:rPr lang="ru-RU" i="1" dirty="0">
                <a:solidFill>
                  <a:srgbClr val="002060"/>
                </a:solidFill>
              </a:rPr>
              <a:t>обыкновенного человека </a:t>
            </a:r>
            <a:r>
              <a:rPr lang="ru-RU" i="1" dirty="0" smtClean="0">
                <a:solidFill>
                  <a:srgbClr val="002060"/>
                </a:solidFill>
              </a:rPr>
              <a:t>становятся </a:t>
            </a:r>
            <a:r>
              <a:rPr lang="ru-RU" i="1" dirty="0">
                <a:solidFill>
                  <a:srgbClr val="002060"/>
                </a:solidFill>
              </a:rPr>
              <a:t>понятнее , ближе и роднее. Война воспринимается не как подвиг, не как геройство, а как проверка на человечность, просто как жизнь , пусть неимоверно </a:t>
            </a:r>
            <a:r>
              <a:rPr lang="ru-RU" i="1" dirty="0" smtClean="0">
                <a:solidFill>
                  <a:srgbClr val="002060"/>
                </a:solidFill>
              </a:rPr>
              <a:t>тяжелая. </a:t>
            </a:r>
          </a:p>
          <a:p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При анализе художественных средств стихотворения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обращаю внимание на описание пейзажа.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Подвожу учащихся к выводу о том, что  природа </a:t>
            </a:r>
            <a:r>
              <a:rPr lang="ru-RU" i="1" dirty="0">
                <a:solidFill>
                  <a:srgbClr val="002060"/>
                </a:solidFill>
              </a:rPr>
              <a:t>д</a:t>
            </a:r>
            <a:r>
              <a:rPr lang="ru-RU" i="1" dirty="0" smtClean="0">
                <a:solidFill>
                  <a:srgbClr val="002060"/>
                </a:solidFill>
              </a:rPr>
              <a:t>аётся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нам  в пользование на несколько сотен лет. И если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взрывы бомб и гранат уродуют « лицо» планеты, то буду-</a:t>
            </a:r>
          </a:p>
          <a:p>
            <a:r>
              <a:rPr lang="ru-RU" i="1" dirty="0" err="1" smtClean="0">
                <a:solidFill>
                  <a:srgbClr val="002060"/>
                </a:solidFill>
              </a:rPr>
              <a:t>щие</a:t>
            </a:r>
            <a:r>
              <a:rPr lang="ru-RU" i="1" dirty="0" smtClean="0">
                <a:solidFill>
                  <a:srgbClr val="002060"/>
                </a:solidFill>
              </a:rPr>
              <a:t>  поколения наших соотечественников вряд ли смогут </a:t>
            </a:r>
          </a:p>
          <a:p>
            <a:r>
              <a:rPr lang="ru-RU" i="1" dirty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онять, ради чего так  бесчеловечно и жестоко </a:t>
            </a:r>
            <a:r>
              <a:rPr lang="ru-RU" i="1" dirty="0" err="1" smtClean="0">
                <a:solidFill>
                  <a:srgbClr val="002060"/>
                </a:solidFill>
              </a:rPr>
              <a:t>уничтожа</a:t>
            </a:r>
            <a:r>
              <a:rPr lang="ru-RU" i="1" dirty="0" smtClean="0">
                <a:solidFill>
                  <a:srgbClr val="002060"/>
                </a:solidFill>
              </a:rPr>
              <a:t>-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лось всё живое.</a:t>
            </a:r>
          </a:p>
          <a:p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01008"/>
            <a:ext cx="2095500" cy="3238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4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6172199" cy="79884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Заключение</a:t>
            </a:r>
            <a:endParaRPr lang="ru-RU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064896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sz="1900" dirty="0" smtClean="0">
                <a:solidFill>
                  <a:srgbClr val="002060"/>
                </a:solidFill>
              </a:rPr>
              <a:t>Ученик</a:t>
            </a:r>
            <a:r>
              <a:rPr lang="ru-RU" sz="1900" dirty="0">
                <a:solidFill>
                  <a:srgbClr val="002060"/>
                </a:solidFill>
              </a:rPr>
              <a:t>, решающий  нравственную проблему на уроке и принимающий решение, умеет  выражать свои взгляды, убеждения, делать выводы, благодаря чему </a:t>
            </a:r>
            <a:r>
              <a:rPr lang="ru-RU" sz="1900" dirty="0" smtClean="0">
                <a:solidFill>
                  <a:srgbClr val="002060"/>
                </a:solidFill>
              </a:rPr>
              <a:t>приобретает </a:t>
            </a:r>
            <a:r>
              <a:rPr lang="ru-RU" sz="1900" dirty="0">
                <a:solidFill>
                  <a:srgbClr val="002060"/>
                </a:solidFill>
              </a:rPr>
              <a:t>навыки принимать правильные собственные решения</a:t>
            </a:r>
            <a:r>
              <a:rPr lang="ru-RU" sz="1900" dirty="0" smtClean="0">
                <a:solidFill>
                  <a:srgbClr val="002060"/>
                </a:solidFill>
              </a:rPr>
              <a:t>. Уроки русского языка и литературы  позволяют </a:t>
            </a:r>
            <a:r>
              <a:rPr lang="ru-RU" sz="1900" dirty="0">
                <a:solidFill>
                  <a:srgbClr val="002060"/>
                </a:solidFill>
              </a:rPr>
              <a:t>в непринужденной беседе рассуждать о настоящих человеческих ценностях : о долге, о чести, о величайшей силе любви, развивают самостоятельность суждений, готовят учащихся к </a:t>
            </a:r>
            <a:r>
              <a:rPr lang="ru-RU" sz="1900" dirty="0" smtClean="0">
                <a:solidFill>
                  <a:srgbClr val="002060"/>
                </a:solidFill>
              </a:rPr>
              <a:t>жизни, заставляют бережно относиться к окружающему миру.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    Так </a:t>
            </a:r>
            <a:r>
              <a:rPr lang="ru-RU" sz="1900" dirty="0">
                <a:solidFill>
                  <a:srgbClr val="002060"/>
                </a:solidFill>
              </a:rPr>
              <a:t>на одном из уроков </a:t>
            </a:r>
            <a:r>
              <a:rPr lang="ru-RU" sz="1900" dirty="0" smtClean="0">
                <a:solidFill>
                  <a:srgbClr val="002060"/>
                </a:solidFill>
              </a:rPr>
              <a:t>говорю : </a:t>
            </a:r>
            <a:r>
              <a:rPr lang="ru-RU" sz="1900" dirty="0">
                <a:solidFill>
                  <a:srgbClr val="002060"/>
                </a:solidFill>
              </a:rPr>
              <a:t>«</a:t>
            </a:r>
            <a:r>
              <a:rPr lang="ru-RU" sz="1900" dirty="0" err="1">
                <a:solidFill>
                  <a:srgbClr val="002060"/>
                </a:solidFill>
              </a:rPr>
              <a:t>Д.С.Лихачев</a:t>
            </a:r>
            <a:r>
              <a:rPr lang="ru-RU" sz="1900" dirty="0">
                <a:solidFill>
                  <a:srgbClr val="002060"/>
                </a:solidFill>
              </a:rPr>
              <a:t>, считая счастье целью жизни человека, утверждает, что подлинное счастье достигается умением организовывать свой внутренний мир- уметь ставить свою цель, строить планы и реализовывать их, иметь мечту и воплощать её в жизни</a:t>
            </a:r>
            <a:r>
              <a:rPr lang="ru-RU" sz="1900" dirty="0" smtClean="0">
                <a:solidFill>
                  <a:srgbClr val="002060"/>
                </a:solidFill>
              </a:rPr>
              <a:t>». Эта фраза заставляет учащихся задуматься о своей жизни.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 И  </a:t>
            </a:r>
            <a:r>
              <a:rPr lang="ru-RU" sz="1900" dirty="0">
                <a:solidFill>
                  <a:srgbClr val="002060"/>
                </a:solidFill>
              </a:rPr>
              <a:t>если после </a:t>
            </a:r>
            <a:r>
              <a:rPr lang="ru-RU" sz="1900" dirty="0" smtClean="0">
                <a:solidFill>
                  <a:srgbClr val="002060"/>
                </a:solidFill>
              </a:rPr>
              <a:t>уроков они станут </a:t>
            </a:r>
            <a:r>
              <a:rPr lang="ru-RU" sz="1900" dirty="0">
                <a:solidFill>
                  <a:srgbClr val="002060"/>
                </a:solidFill>
              </a:rPr>
              <a:t>хоть немного чище, добрее душой друг к другу и окружающим людям, если понятия долг, честь, ответственность, порядочность не останутся для многих фразой из книги, то учитель может считать свою задачу </a:t>
            </a:r>
            <a:r>
              <a:rPr lang="ru-RU" sz="1900" dirty="0" smtClean="0">
                <a:solidFill>
                  <a:srgbClr val="002060"/>
                </a:solidFill>
              </a:rPr>
              <a:t>выполненной.</a:t>
            </a:r>
            <a:endParaRPr lang="ru-RU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6840760" cy="5688632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Использованная литература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1. Учебник русского языка для общеобразовательных учреждений,7класс. М.Т. Баранов, Т.А. </a:t>
            </a:r>
            <a:r>
              <a:rPr lang="ru-RU" sz="1600" b="1" i="1" dirty="0" err="1" smtClean="0">
                <a:solidFill>
                  <a:srgbClr val="002060"/>
                </a:solidFill>
                <a:latin typeface="+mn-lt"/>
              </a:rPr>
              <a:t>Ладыженская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. М.: Просвещение,2013г.-223с.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2. Учебник литературы для общеобразовательных учреждений.7класс.в 2 ч. В.Я. Коровина.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М.: Просвещение,2013г.-318с.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3. Конспекты уроков для учителя русского языка ,7класс.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 С.И. Львова, м.: просвещение,2012г.-182с.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4. Русский язык, поурочные разработки,7класс. И.Т. </a:t>
            </a:r>
            <a:r>
              <a:rPr lang="ru-RU" sz="1600" b="1" i="1" dirty="0" err="1" smtClean="0">
                <a:solidFill>
                  <a:srgbClr val="002060"/>
                </a:solidFill>
                <a:latin typeface="+mn-lt"/>
              </a:rPr>
              <a:t>Добротина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ru-RU" sz="1600" b="1" i="1" dirty="0" err="1" smtClean="0">
                <a:solidFill>
                  <a:srgbClr val="002060"/>
                </a:solidFill>
                <a:latin typeface="+mn-lt"/>
              </a:rPr>
              <a:t>Л.М.Рыбченкова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. М.: Просвещение,2012г.-128с.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5. Методические разработки по литературе,7класс</a:t>
            </a:r>
            <a:br>
              <a:rPr lang="ru-RU" sz="16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.Н.В. </a:t>
            </a:r>
            <a:r>
              <a:rPr lang="ru-RU" sz="1600" b="1" i="1" dirty="0" err="1" smtClean="0">
                <a:solidFill>
                  <a:srgbClr val="002060"/>
                </a:solidFill>
                <a:latin typeface="+mn-lt"/>
              </a:rPr>
              <a:t>Беляева,м</a:t>
            </a:r>
            <a:r>
              <a:rPr lang="ru-RU" sz="1600" b="1" i="1" dirty="0" smtClean="0">
                <a:solidFill>
                  <a:srgbClr val="002060"/>
                </a:solidFill>
                <a:latin typeface="+mn-lt"/>
              </a:rPr>
              <a:t>.: Просвещение,2013г.-167с.</a:t>
            </a:r>
            <a:endParaRPr lang="ru-RU" sz="16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6696744" cy="129614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86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971600" y="1196752"/>
            <a:ext cx="6912768" cy="43924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ru-RU" sz="2400" dirty="0" smtClean="0">
                <a:solidFill>
                  <a:srgbClr val="002060"/>
                </a:solidFill>
              </a:rPr>
              <a:t>Содержание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1.   Цели и задачи курсовой работы . 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2.  Введение.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3.   воспитание  бережного  отношения к окружающему  миру  на уроках  русского  языка и литературы- одна  из главных  проблем современного  процесса  обучения.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4.Собственный опыт учителя по  обозначенной проблеме: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а)на  уроках русского языка;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Б) на уроках литературы.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5. Заключение.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6. Список   использованной  литературы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6172199" cy="2251579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Цели и задачи курсовой работы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6984776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Цель </a:t>
            </a:r>
            <a:r>
              <a:rPr lang="ru-RU" dirty="0">
                <a:solidFill>
                  <a:srgbClr val="002060"/>
                </a:solidFill>
              </a:rPr>
              <a:t>данной работы – показать, что </a:t>
            </a:r>
            <a:r>
              <a:rPr lang="ru-RU" dirty="0" smtClean="0">
                <a:solidFill>
                  <a:srgbClr val="002060"/>
                </a:solidFill>
              </a:rPr>
              <a:t>воспитание морально-нравственных качеств  и обучение учащихся  на уроках русского языка и литературы неразрывно связаны.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Задачи </a:t>
            </a:r>
            <a:r>
              <a:rPr lang="ru-RU" dirty="0">
                <a:solidFill>
                  <a:srgbClr val="002060"/>
                </a:solidFill>
              </a:rPr>
              <a:t>работы: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-определение содержания   знаний</a:t>
            </a:r>
            <a:r>
              <a:rPr lang="ru-RU" dirty="0">
                <a:solidFill>
                  <a:srgbClr val="002060"/>
                </a:solidFill>
              </a:rPr>
              <a:t>, полученных </a:t>
            </a:r>
            <a:r>
              <a:rPr lang="ru-RU" dirty="0" smtClean="0">
                <a:solidFill>
                  <a:srgbClr val="002060"/>
                </a:solidFill>
              </a:rPr>
              <a:t>учащимися  за </a:t>
            </a:r>
            <a:r>
              <a:rPr lang="ru-RU" dirty="0">
                <a:solidFill>
                  <a:srgbClr val="002060"/>
                </a:solidFill>
              </a:rPr>
              <a:t>время обучения, и применение этих знаний </a:t>
            </a:r>
            <a:r>
              <a:rPr lang="ru-RU" dirty="0" smtClean="0">
                <a:solidFill>
                  <a:srgbClr val="002060"/>
                </a:solidFill>
              </a:rPr>
              <a:t>на уроках русского языка и литературы;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-развитие </a:t>
            </a:r>
            <a:r>
              <a:rPr lang="ru-RU" dirty="0">
                <a:solidFill>
                  <a:srgbClr val="002060"/>
                </a:solidFill>
              </a:rPr>
              <a:t>навыков самостоятельной творческой </a:t>
            </a:r>
            <a:r>
              <a:rPr lang="ru-RU" dirty="0" smtClean="0">
                <a:solidFill>
                  <a:srgbClr val="002060"/>
                </a:solidFill>
              </a:rPr>
              <a:t>работы по составлению монологических высказываний  на морально-нравственную тему;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ru-RU" dirty="0" smtClean="0">
                <a:solidFill>
                  <a:srgbClr val="002060"/>
                </a:solidFill>
              </a:rPr>
              <a:t>формирование </a:t>
            </a:r>
            <a:r>
              <a:rPr lang="ru-RU" dirty="0">
                <a:solidFill>
                  <a:srgbClr val="002060"/>
                </a:solidFill>
              </a:rPr>
              <a:t>умений и навыков пользования справочной и научной литературой по изучаемой </a:t>
            </a:r>
            <a:r>
              <a:rPr lang="ru-RU" dirty="0" smtClean="0">
                <a:solidFill>
                  <a:srgbClr val="002060"/>
                </a:solidFill>
              </a:rPr>
              <a:t>проблеме</a:t>
            </a:r>
            <a:r>
              <a:rPr lang="ru-RU" dirty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рассмотреть методические приемы </a:t>
            </a:r>
            <a:r>
              <a:rPr lang="ru-RU" dirty="0" smtClean="0">
                <a:solidFill>
                  <a:srgbClr val="002060"/>
                </a:solidFill>
              </a:rPr>
              <a:t>проведения  уроков русского языка и литературы, направленных на формирование гармонично развитой личности.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6172199" cy="942860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введение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66800" y="1844824"/>
            <a:ext cx="7321624" cy="475252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 Концепции Федерального государственного образовательного стандарта общего образования сформулирована высшая цель образования – воспитание нравственного, ответственного, инициативного и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российского народа.</a:t>
            </a:r>
          </a:p>
          <a:p>
            <a:r>
              <a:rPr lang="ru-RU" dirty="0">
                <a:solidFill>
                  <a:srgbClr val="002060"/>
                </a:solidFill>
              </a:rPr>
              <a:t>Духовно-нравственное воспитание - </a:t>
            </a:r>
            <a:r>
              <a:rPr lang="ru-RU" dirty="0" smtClean="0">
                <a:solidFill>
                  <a:srgbClr val="002060"/>
                </a:solidFill>
              </a:rPr>
              <a:t> это  педагогически </a:t>
            </a:r>
            <a:r>
              <a:rPr lang="ru-RU" dirty="0">
                <a:solidFill>
                  <a:srgbClr val="002060"/>
                </a:solidFill>
              </a:rPr>
              <a:t>организованный процесс усвоения и принятия обучающимися </a:t>
            </a:r>
            <a:r>
              <a:rPr lang="ru-RU" dirty="0" smtClean="0">
                <a:solidFill>
                  <a:srgbClr val="002060"/>
                </a:solidFill>
              </a:rPr>
              <a:t>системы </a:t>
            </a:r>
            <a:r>
              <a:rPr lang="ru-RU" dirty="0">
                <a:solidFill>
                  <a:srgbClr val="002060"/>
                </a:solidFill>
              </a:rPr>
              <a:t>общечеловеческих и культурных ценностей.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Каждый учитель должен участвовать в духовном становлении своих учеников, так как главная цель образования в школе - развитие высоконравственной, гармоничной, физически развитой и духовно здоровой личности, способной к творчеству и самоопределению.</a:t>
            </a:r>
          </a:p>
          <a:p>
            <a:r>
              <a:rPr lang="ru-RU" dirty="0">
                <a:solidFill>
                  <a:srgbClr val="002060"/>
                </a:solidFill>
              </a:rPr>
              <a:t>Именно уроки русского языка и литературы позволяют уделять внимание вопросам духовно-нравственного воспитания </a:t>
            </a:r>
            <a:r>
              <a:rPr lang="ru-RU" dirty="0" smtClean="0">
                <a:solidFill>
                  <a:srgbClr val="002060"/>
                </a:solidFill>
              </a:rPr>
              <a:t>учащихся, учат бережно относиться к окружающему миру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03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Воспитание  </a:t>
            </a:r>
            <a:r>
              <a:rPr lang="ru-RU" b="1" i="1" dirty="0">
                <a:solidFill>
                  <a:srgbClr val="002060"/>
                </a:solidFill>
              </a:rPr>
              <a:t>бережного  отношения к       окружающему  миру  на уроках  русского  языка </a:t>
            </a:r>
            <a:r>
              <a:rPr lang="ru-RU" b="1" i="1" dirty="0" smtClean="0">
                <a:solidFill>
                  <a:srgbClr val="002060"/>
                </a:solidFill>
              </a:rPr>
              <a:t>и литературы- </a:t>
            </a:r>
            <a:r>
              <a:rPr lang="ru-RU" b="1" i="1" dirty="0">
                <a:solidFill>
                  <a:srgbClr val="002060"/>
                </a:solidFill>
              </a:rPr>
              <a:t>одна  из главных  проблем </a:t>
            </a:r>
            <a:r>
              <a:rPr lang="ru-RU" b="1" i="1" dirty="0" smtClean="0">
                <a:solidFill>
                  <a:srgbClr val="002060"/>
                </a:solidFill>
              </a:rPr>
              <a:t>современного  </a:t>
            </a:r>
            <a:r>
              <a:rPr lang="ru-RU" b="1" i="1" dirty="0">
                <a:solidFill>
                  <a:srgbClr val="002060"/>
                </a:solidFill>
              </a:rPr>
              <a:t>процесса  обучения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772816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«Безнравственный </a:t>
            </a:r>
            <a:r>
              <a:rPr lang="ru-RU" b="1" dirty="0">
                <a:solidFill>
                  <a:srgbClr val="002060"/>
                </a:solidFill>
              </a:rPr>
              <a:t>человек – значит бессовестный»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К.Д.Ушинский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  Слово </a:t>
            </a:r>
            <a:r>
              <a:rPr lang="ru-RU" i="1" dirty="0">
                <a:solidFill>
                  <a:srgbClr val="002060"/>
                </a:solidFill>
              </a:rPr>
              <a:t>«духовность» </a:t>
            </a:r>
            <a:r>
              <a:rPr lang="ru-RU" i="1" dirty="0" smtClean="0">
                <a:solidFill>
                  <a:srgbClr val="002060"/>
                </a:solidFill>
              </a:rPr>
              <a:t>употребляется </a:t>
            </a:r>
            <a:r>
              <a:rPr lang="ru-RU" i="1" dirty="0">
                <a:solidFill>
                  <a:srgbClr val="002060"/>
                </a:solidFill>
              </a:rPr>
              <a:t>в обиходе наших выражений очень широко: умение быть добрым, милосердным, нравственно уравновешенным, культурным, умение прощать и др.- это и есть духовность. </a:t>
            </a:r>
          </a:p>
          <a:p>
            <a:r>
              <a:rPr lang="ru-RU" i="1" dirty="0">
                <a:solidFill>
                  <a:srgbClr val="002060"/>
                </a:solidFill>
              </a:rPr>
              <a:t>Духовность проявляется в стремлении человека строить свои отношения с окружающим миром на основе добра, истины, красоты, </a:t>
            </a:r>
            <a:r>
              <a:rPr lang="ru-RU" i="1" dirty="0" smtClean="0">
                <a:solidFill>
                  <a:srgbClr val="002060"/>
                </a:solidFill>
              </a:rPr>
              <a:t>гармонии. </a:t>
            </a:r>
            <a:r>
              <a:rPr lang="ru-RU" i="1" dirty="0">
                <a:solidFill>
                  <a:srgbClr val="002060"/>
                </a:solidFill>
              </a:rPr>
              <a:t>Одним из сильнейших источников духовности является совесть, а проявлением духовности - любовь.</a:t>
            </a:r>
          </a:p>
          <a:p>
            <a:r>
              <a:rPr lang="ru-RU" i="1" dirty="0">
                <a:solidFill>
                  <a:srgbClr val="002060"/>
                </a:solidFill>
              </a:rPr>
              <a:t>Духовно- нравственное воспитание- это создание условий для воспитания человека, который старается жить в согласии со своей </a:t>
            </a:r>
            <a:r>
              <a:rPr lang="ru-RU" i="1" dirty="0" smtClean="0">
                <a:solidFill>
                  <a:srgbClr val="002060"/>
                </a:solidFill>
              </a:rPr>
              <a:t>совестью. Учителя русского языка и литературы имеют </a:t>
            </a:r>
            <a:r>
              <a:rPr lang="ru-RU" i="1" dirty="0">
                <a:solidFill>
                  <a:srgbClr val="002060"/>
                </a:solidFill>
              </a:rPr>
              <a:t>очень сильное оружие – это слово, художественная речь, книга. </a:t>
            </a:r>
            <a:r>
              <a:rPr lang="ru-RU" i="1" dirty="0" smtClean="0">
                <a:solidFill>
                  <a:srgbClr val="002060"/>
                </a:solidFill>
              </a:rPr>
              <a:t>Сталкиваясь </a:t>
            </a:r>
            <a:r>
              <a:rPr lang="ru-RU" i="1" dirty="0">
                <a:solidFill>
                  <a:srgbClr val="002060"/>
                </a:solidFill>
              </a:rPr>
              <a:t>ежедневно с книгой, мы </a:t>
            </a:r>
            <a:r>
              <a:rPr lang="ru-RU" i="1" dirty="0" smtClean="0">
                <a:solidFill>
                  <a:srgbClr val="002060"/>
                </a:solidFill>
              </a:rPr>
              <a:t>можем использовать богатейшей </a:t>
            </a:r>
            <a:r>
              <a:rPr lang="ru-RU" i="1" dirty="0">
                <a:solidFill>
                  <a:srgbClr val="002060"/>
                </a:solidFill>
              </a:rPr>
              <a:t>материал для </a:t>
            </a:r>
            <a:r>
              <a:rPr lang="ru-RU" i="1" dirty="0" smtClean="0">
                <a:solidFill>
                  <a:srgbClr val="002060"/>
                </a:solidFill>
              </a:rPr>
              <a:t>воспитания учащихся.</a:t>
            </a:r>
            <a:endParaRPr lang="ru-RU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052736"/>
            <a:ext cx="8424936" cy="6408713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Candara" pitchFamily="34" charset="0"/>
              </a:rPr>
              <a:t>    </a:t>
            </a: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Через Образы классической художественной литературы и  литературы современности 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следует помогать учащимся усваивать   такие понятия, как: сострадание, честь, душевность. 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Необходимо приобщать учащихся к работе  над  составлением  собственного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 « нравственного  Лексикона», которым они будут пользоваться  не только на уроках, когда 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требуется создать  собственное    монологическое  высказывание, но и ориентироваться на 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духовно-нравственные понятия в повседневной     жизни.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Необходимо создавать на уроках  атмосферу  доброжелательности, открытости, 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взаимного сотрудничества для того, чтобы учащиеся смогли   выражать свои  мысли  , </a:t>
            </a:r>
            <a:b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Candara" pitchFamily="34" charset="0"/>
              </a:rPr>
              <a:t>вступать в дискуссии, отстаивать свою точку зрения и уметь слушать окружающих.</a:t>
            </a:r>
            <a:r>
              <a:rPr lang="ru-RU" sz="1400" i="1" dirty="0">
                <a:solidFill>
                  <a:srgbClr val="002060"/>
                </a:solidFill>
                <a:latin typeface="Candara" pitchFamily="34" charset="0"/>
              </a:rPr>
              <a:t/>
            </a:r>
            <a:br>
              <a:rPr lang="ru-RU" sz="1400" i="1" dirty="0">
                <a:solidFill>
                  <a:srgbClr val="002060"/>
                </a:solidFill>
                <a:latin typeface="Candara" pitchFamily="34" charset="0"/>
              </a:rPr>
            </a:br>
            <a:endParaRPr lang="ru-RU" sz="1400" i="1" dirty="0">
              <a:solidFill>
                <a:srgbClr val="00206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188640"/>
            <a:ext cx="6172199" cy="3468959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Собственный опыт учителя  по  обозначенной проблеме.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Уроки русского языка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6172200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dirty="0">
                <a:solidFill>
                  <a:srgbClr val="002060"/>
                </a:solidFill>
              </a:rPr>
              <a:t>Уроки </a:t>
            </a:r>
            <a:r>
              <a:rPr lang="ru-RU" dirty="0" smtClean="0">
                <a:solidFill>
                  <a:srgbClr val="002060"/>
                </a:solidFill>
              </a:rPr>
              <a:t>русского языка  и литературы </a:t>
            </a:r>
            <a:r>
              <a:rPr lang="ru-RU" dirty="0">
                <a:solidFill>
                  <a:srgbClr val="002060"/>
                </a:solidFill>
              </a:rPr>
              <a:t>тем и выигрышны, что они побуждают вести взволнованный разговор о непростых проблемах нашей жизни, </a:t>
            </a:r>
            <a:r>
              <a:rPr lang="ru-RU" dirty="0" smtClean="0">
                <a:solidFill>
                  <a:srgbClr val="002060"/>
                </a:solidFill>
              </a:rPr>
              <a:t>о </a:t>
            </a:r>
            <a:r>
              <a:rPr lang="ru-RU" dirty="0" err="1" smtClean="0">
                <a:solidFill>
                  <a:srgbClr val="002060"/>
                </a:solidFill>
              </a:rPr>
              <a:t>бездуховности</a:t>
            </a:r>
            <a:r>
              <a:rPr lang="ru-RU" dirty="0" smtClean="0">
                <a:solidFill>
                  <a:srgbClr val="002060"/>
                </a:solidFill>
              </a:rPr>
              <a:t> , </a:t>
            </a:r>
            <a:r>
              <a:rPr lang="ru-RU" dirty="0">
                <a:solidFill>
                  <a:srgbClr val="002060"/>
                </a:solidFill>
              </a:rPr>
              <a:t>об утрате нравственных идеалов, о добре и зле.  В ходе уроков </a:t>
            </a:r>
            <a:r>
              <a:rPr lang="ru-RU" dirty="0" smtClean="0">
                <a:solidFill>
                  <a:srgbClr val="002060"/>
                </a:solidFill>
              </a:rPr>
              <a:t>сочетаю  </a:t>
            </a:r>
            <a:r>
              <a:rPr lang="ru-RU" dirty="0">
                <a:solidFill>
                  <a:srgbClr val="002060"/>
                </a:solidFill>
              </a:rPr>
              <a:t>индивидуальную, групповую и коллективную формы работы с </a:t>
            </a:r>
            <a:r>
              <a:rPr lang="ru-RU" dirty="0" smtClean="0">
                <a:solidFill>
                  <a:srgbClr val="002060"/>
                </a:solidFill>
              </a:rPr>
              <a:t>учащимися.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“</a:t>
            </a:r>
            <a:r>
              <a:rPr lang="ru-RU" sz="1800" b="1" dirty="0">
                <a:solidFill>
                  <a:srgbClr val="002060"/>
                </a:solidFill>
              </a:rPr>
              <a:t>Величайшее богатство народа – язык! Тысячелетиями накапливаются и вечно живут в слове несметные сокровища человеческой мысли и </a:t>
            </a:r>
            <a:r>
              <a:rPr lang="ru-RU" sz="1800" b="1" dirty="0" smtClean="0">
                <a:solidFill>
                  <a:srgbClr val="002060"/>
                </a:solidFill>
              </a:rPr>
              <a:t>опыта»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М. А. </a:t>
            </a:r>
            <a:r>
              <a:rPr lang="ru-RU" sz="1800" b="1" dirty="0">
                <a:solidFill>
                  <a:srgbClr val="002060"/>
                </a:solidFill>
              </a:rPr>
              <a:t>Ш</a:t>
            </a:r>
            <a:r>
              <a:rPr lang="ru-RU" sz="1800" b="1" dirty="0" smtClean="0">
                <a:solidFill>
                  <a:srgbClr val="002060"/>
                </a:solidFill>
              </a:rPr>
              <a:t>олохов.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Я </a:t>
            </a:r>
            <a:r>
              <a:rPr lang="ru-RU" sz="1800" dirty="0">
                <a:solidFill>
                  <a:srgbClr val="002060"/>
                </a:solidFill>
              </a:rPr>
              <a:t>предлагаю использовать на уроках пословицы и </a:t>
            </a:r>
            <a:r>
              <a:rPr lang="ru-RU" sz="1800" dirty="0" smtClean="0">
                <a:solidFill>
                  <a:srgbClr val="002060"/>
                </a:solidFill>
              </a:rPr>
              <a:t>поговорки</a:t>
            </a:r>
            <a:r>
              <a:rPr lang="ru-RU" sz="1800" dirty="0">
                <a:solidFill>
                  <a:srgbClr val="002060"/>
                </a:solidFill>
              </a:rPr>
              <a:t>, которые по праву называются жемчужинами устного народного </a:t>
            </a:r>
            <a:r>
              <a:rPr lang="ru-RU" sz="1800" dirty="0" smtClean="0">
                <a:solidFill>
                  <a:srgbClr val="002060"/>
                </a:solidFill>
              </a:rPr>
              <a:t>творчества.        </a:t>
            </a:r>
            <a:r>
              <a:rPr lang="ru-RU" sz="1800" dirty="0">
                <a:solidFill>
                  <a:srgbClr val="002060"/>
                </a:solidFill>
              </a:rPr>
              <a:t>Обычно я моделирую ситуативные задания самостоятельно, а также использую и те задания, которые </a:t>
            </a:r>
            <a:r>
              <a:rPr lang="ru-RU" sz="1800" dirty="0" smtClean="0">
                <a:solidFill>
                  <a:srgbClr val="002060"/>
                </a:solidFill>
              </a:rPr>
              <a:t>предлагаются </a:t>
            </a:r>
            <a:r>
              <a:rPr lang="ru-RU" sz="1800" dirty="0">
                <a:solidFill>
                  <a:srgbClr val="002060"/>
                </a:solidFill>
              </a:rPr>
              <a:t>в учебниках. Для этого </a:t>
            </a:r>
            <a:r>
              <a:rPr lang="ru-RU" sz="1800" dirty="0" smtClean="0">
                <a:solidFill>
                  <a:srgbClr val="002060"/>
                </a:solidFill>
              </a:rPr>
              <a:t>использую метод </a:t>
            </a:r>
            <a:r>
              <a:rPr lang="ru-RU" sz="1800" dirty="0">
                <a:solidFill>
                  <a:srgbClr val="002060"/>
                </a:solidFill>
              </a:rPr>
              <a:t>«Недописанный тезис»: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Хорошая жизнь – это …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Быть </a:t>
            </a:r>
            <a:r>
              <a:rPr lang="ru-RU" sz="1800" dirty="0">
                <a:solidFill>
                  <a:srgbClr val="002060"/>
                </a:solidFill>
              </a:rPr>
              <a:t>человеком – это…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Самое главное в жизни – …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Счастье </a:t>
            </a:r>
            <a:r>
              <a:rPr lang="ru-RU" sz="1800" dirty="0" smtClean="0">
                <a:solidFill>
                  <a:srgbClr val="002060"/>
                </a:solidFill>
              </a:rPr>
              <a:t>–это…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Милосердие </a:t>
            </a:r>
            <a:r>
              <a:rPr lang="ru-RU" sz="1800" dirty="0" smtClean="0">
                <a:solidFill>
                  <a:srgbClr val="002060"/>
                </a:solidFill>
              </a:rPr>
              <a:t>–это…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Гордыня </a:t>
            </a:r>
            <a:r>
              <a:rPr lang="ru-RU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-это…</a:t>
            </a:r>
            <a:endParaRPr lang="ru-RU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При </a:t>
            </a:r>
            <a:r>
              <a:rPr lang="ru-RU" i="1" dirty="0">
                <a:solidFill>
                  <a:srgbClr val="002060"/>
                </a:solidFill>
              </a:rPr>
              <a:t>изучении темы «Лексика и фразеология» объектом пристального </a:t>
            </a:r>
            <a:r>
              <a:rPr lang="ru-RU" i="1" dirty="0" smtClean="0">
                <a:solidFill>
                  <a:srgbClr val="002060"/>
                </a:solidFill>
              </a:rPr>
              <a:t>внимания</a:t>
            </a:r>
            <a:endParaRPr lang="ru-RU" i="1" dirty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во </a:t>
            </a:r>
            <a:r>
              <a:rPr lang="ru-RU" i="1" dirty="0">
                <a:solidFill>
                  <a:srgbClr val="002060"/>
                </a:solidFill>
              </a:rPr>
              <a:t>всей полноте своих значений становится слово. Здесь же формируем </a:t>
            </a:r>
            <a:r>
              <a:rPr lang="ru-RU" i="1" dirty="0" smtClean="0">
                <a:solidFill>
                  <a:srgbClr val="002060"/>
                </a:solidFill>
              </a:rPr>
              <a:t>понимание </a:t>
            </a:r>
            <a:r>
              <a:rPr lang="ru-RU" i="1" dirty="0">
                <a:solidFill>
                  <a:srgbClr val="002060"/>
                </a:solidFill>
              </a:rPr>
              <a:t>различных нравственных понятий. Ключевыми становятся </a:t>
            </a:r>
            <a:r>
              <a:rPr lang="ru-RU" i="1" dirty="0" smtClean="0">
                <a:solidFill>
                  <a:srgbClr val="002060"/>
                </a:solidFill>
              </a:rPr>
              <a:t>слова:</a:t>
            </a:r>
            <a:endParaRPr lang="ru-RU" i="1" dirty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«</a:t>
            </a:r>
            <a:r>
              <a:rPr lang="ru-RU" i="1" dirty="0">
                <a:solidFill>
                  <a:srgbClr val="002060"/>
                </a:solidFill>
              </a:rPr>
              <a:t>Совесть, истина, милосердие, благодарность, долг, добросердечность</a:t>
            </a:r>
            <a:r>
              <a:rPr lang="ru-RU" i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жесток</a:t>
            </a:r>
            <a:r>
              <a:rPr lang="ru-RU" dirty="0">
                <a:solidFill>
                  <a:srgbClr val="002060"/>
                </a:solidFill>
              </a:rPr>
              <a:t>ость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Учащиеся  </a:t>
            </a:r>
            <a:r>
              <a:rPr lang="ru-RU" i="1" dirty="0">
                <a:solidFill>
                  <a:srgbClr val="002060"/>
                </a:solidFill>
              </a:rPr>
              <a:t>должны </a:t>
            </a:r>
            <a:r>
              <a:rPr lang="ru-RU" i="1" dirty="0" smtClean="0">
                <a:solidFill>
                  <a:srgbClr val="002060"/>
                </a:solidFill>
              </a:rPr>
              <a:t>чаще слышать  лексику, связанную с духовно-нравственными понятиями :  смирение, сострадание, </a:t>
            </a:r>
            <a:r>
              <a:rPr lang="ru-RU" i="1" dirty="0">
                <a:solidFill>
                  <a:srgbClr val="002060"/>
                </a:solidFill>
              </a:rPr>
              <a:t>милосердие, благословение</a:t>
            </a:r>
            <a:r>
              <a:rPr lang="ru-RU" i="1" dirty="0" smtClean="0">
                <a:solidFill>
                  <a:srgbClr val="002060"/>
                </a:solidFill>
              </a:rPr>
              <a:t>, жестокость, гордость. Предлагаю  </a:t>
            </a:r>
            <a:r>
              <a:rPr lang="ru-RU" i="1" dirty="0">
                <a:solidFill>
                  <a:srgbClr val="002060"/>
                </a:solidFill>
              </a:rPr>
              <a:t>ученикам написать слово </a:t>
            </a:r>
            <a:r>
              <a:rPr lang="ru-RU" i="1" u="sng" dirty="0" smtClean="0">
                <a:solidFill>
                  <a:srgbClr val="002060"/>
                </a:solidFill>
              </a:rPr>
              <a:t>Доброта</a:t>
            </a:r>
            <a:r>
              <a:rPr lang="ru-RU" i="1" dirty="0" smtClean="0">
                <a:solidFill>
                  <a:srgbClr val="002060"/>
                </a:solidFill>
              </a:rPr>
              <a:t> и </a:t>
            </a:r>
            <a:r>
              <a:rPr lang="ru-RU" i="1" dirty="0">
                <a:solidFill>
                  <a:srgbClr val="002060"/>
                </a:solidFill>
              </a:rPr>
              <a:t>дополнить его глаголами (можно и причастиями, прилагательными в полной и краткой формах), ответить на вопрос: «Что </a:t>
            </a:r>
            <a:r>
              <a:rPr lang="ru-RU" i="1" dirty="0" smtClean="0">
                <a:solidFill>
                  <a:srgbClr val="002060"/>
                </a:solidFill>
              </a:rPr>
              <a:t>делает доброта?». Например : Доброта   </a:t>
            </a:r>
            <a:r>
              <a:rPr lang="ru-RU" i="1" dirty="0">
                <a:solidFill>
                  <a:srgbClr val="002060"/>
                </a:solidFill>
              </a:rPr>
              <a:t>приносит счастье, облагораживает </a:t>
            </a:r>
            <a:r>
              <a:rPr lang="ru-RU" i="1" dirty="0" err="1">
                <a:solidFill>
                  <a:srgbClr val="002060"/>
                </a:solidFill>
              </a:rPr>
              <a:t>и.т.д</a:t>
            </a:r>
            <a:r>
              <a:rPr lang="ru-RU" i="1" dirty="0">
                <a:solidFill>
                  <a:srgbClr val="002060"/>
                </a:solidFill>
              </a:rPr>
              <a:t>. </a:t>
            </a:r>
            <a:r>
              <a:rPr lang="ru-RU" i="1" dirty="0" smtClean="0">
                <a:solidFill>
                  <a:srgbClr val="002060"/>
                </a:solidFill>
              </a:rPr>
              <a:t>Все </a:t>
            </a:r>
            <a:r>
              <a:rPr lang="ru-RU" i="1" dirty="0">
                <a:solidFill>
                  <a:srgbClr val="002060"/>
                </a:solidFill>
              </a:rPr>
              <a:t>глаголы записываются на доске, обсуждаются и анализируются.</a:t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 Предлагаю учащимся подобрать антонимы к словам: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гордость -                                        смирение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нетерпеливость </a:t>
            </a:r>
            <a:r>
              <a:rPr lang="ru-RU" i="1" dirty="0">
                <a:solidFill>
                  <a:srgbClr val="002060"/>
                </a:solidFill>
              </a:rPr>
              <a:t>-                            терпение</a:t>
            </a:r>
          </a:p>
          <a:p>
            <a:r>
              <a:rPr lang="ru-RU" i="1" dirty="0">
                <a:solidFill>
                  <a:srgbClr val="002060"/>
                </a:solidFill>
              </a:rPr>
              <a:t>жестокость -                                    доброта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ненависть </a:t>
            </a:r>
            <a:r>
              <a:rPr lang="ru-RU" i="1" dirty="0">
                <a:solidFill>
                  <a:srgbClr val="002060"/>
                </a:solidFill>
              </a:rPr>
              <a:t>-                                      любовь</a:t>
            </a:r>
          </a:p>
          <a:p>
            <a:r>
              <a:rPr lang="ru-RU" i="1" dirty="0">
                <a:solidFill>
                  <a:srgbClr val="002060"/>
                </a:solidFill>
              </a:rPr>
              <a:t>жадность -                                       щедрость</a:t>
            </a:r>
          </a:p>
          <a:p>
            <a:r>
              <a:rPr lang="ru-RU" i="1" dirty="0">
                <a:solidFill>
                  <a:srgbClr val="002060"/>
                </a:solidFill>
              </a:rPr>
              <a:t>лицемерие -                                     открытость</a:t>
            </a:r>
          </a:p>
          <a:p>
            <a:r>
              <a:rPr lang="ru-RU" i="1" dirty="0">
                <a:solidFill>
                  <a:srgbClr val="002060"/>
                </a:solidFill>
              </a:rPr>
              <a:t>печаль -                                            радость</a:t>
            </a:r>
          </a:p>
        </p:txBody>
      </p:sp>
    </p:spTree>
    <p:extLst>
      <p:ext uri="{BB962C8B-B14F-4D97-AF65-F5344CB8AC3E}">
        <p14:creationId xmlns:p14="http://schemas.microsoft.com/office/powerpoint/2010/main" val="32924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      В </a:t>
            </a:r>
            <a:r>
              <a:rPr lang="ru-RU" i="1" dirty="0">
                <a:solidFill>
                  <a:srgbClr val="002060"/>
                </a:solidFill>
              </a:rPr>
              <a:t>соответствии с принципами данной методики большое место на уроках русского языка занимает работа с текстом, воздействующим на нравственно-этические качества личности школьника. Именно через текст ученик усваивает знания и ценности, духовную культуру своего народа, уточняет нравственные и эстетические </a:t>
            </a:r>
            <a:r>
              <a:rPr lang="ru-RU" i="1" dirty="0" smtClean="0">
                <a:solidFill>
                  <a:srgbClr val="002060"/>
                </a:solidFill>
              </a:rPr>
              <a:t>позиции, учится бережно относиться к окружающему миру.</a:t>
            </a: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i="1" dirty="0" smtClean="0">
                <a:solidFill>
                  <a:srgbClr val="002060"/>
                </a:solidFill>
              </a:rPr>
              <a:t>Включаю  </a:t>
            </a:r>
            <a:r>
              <a:rPr lang="ru-RU" i="1" dirty="0">
                <a:solidFill>
                  <a:srgbClr val="002060"/>
                </a:solidFill>
              </a:rPr>
              <a:t>на уроках </a:t>
            </a:r>
            <a:r>
              <a:rPr lang="ru-RU" i="1" dirty="0" smtClean="0">
                <a:solidFill>
                  <a:srgbClr val="002060"/>
                </a:solidFill>
              </a:rPr>
              <a:t>анализ </a:t>
            </a:r>
            <a:r>
              <a:rPr lang="ru-RU" i="1" dirty="0">
                <a:solidFill>
                  <a:srgbClr val="002060"/>
                </a:solidFill>
              </a:rPr>
              <a:t>предложений, текстов </a:t>
            </a:r>
            <a:r>
              <a:rPr lang="ru-RU" i="1" dirty="0" smtClean="0">
                <a:solidFill>
                  <a:srgbClr val="002060"/>
                </a:solidFill>
              </a:rPr>
              <a:t>эстетического содержания</a:t>
            </a:r>
            <a:r>
              <a:rPr lang="ru-RU" i="1" dirty="0">
                <a:solidFill>
                  <a:srgbClr val="002060"/>
                </a:solidFill>
              </a:rPr>
              <a:t>, комплексный анализ текстов, предлагаемых на ГИА и  ЕГЭ (они часто духовно-нравственной </a:t>
            </a:r>
            <a:r>
              <a:rPr lang="ru-RU" i="1" dirty="0" smtClean="0">
                <a:solidFill>
                  <a:srgbClr val="002060"/>
                </a:solidFill>
              </a:rPr>
              <a:t>направленности), </a:t>
            </a:r>
            <a:r>
              <a:rPr lang="ru-RU" i="1" dirty="0">
                <a:solidFill>
                  <a:srgbClr val="002060"/>
                </a:solidFill>
              </a:rPr>
              <a:t>словарную работу с </a:t>
            </a:r>
            <a:r>
              <a:rPr lang="ru-RU" i="1" dirty="0" smtClean="0">
                <a:solidFill>
                  <a:srgbClr val="002060"/>
                </a:solidFill>
              </a:rPr>
              <a:t>лексикой по темам : нормы отношений, принципы и поступки.</a:t>
            </a: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Важно </a:t>
            </a:r>
            <a:r>
              <a:rPr lang="ru-RU" i="1" dirty="0">
                <a:solidFill>
                  <a:srgbClr val="002060"/>
                </a:solidFill>
              </a:rPr>
              <a:t>научить </a:t>
            </a:r>
            <a:r>
              <a:rPr lang="ru-RU" i="1" dirty="0" smtClean="0">
                <a:solidFill>
                  <a:srgbClr val="002060"/>
                </a:solidFill>
              </a:rPr>
              <a:t>не </a:t>
            </a:r>
            <a:r>
              <a:rPr lang="ru-RU" i="1" dirty="0">
                <a:solidFill>
                  <a:srgbClr val="002060"/>
                </a:solidFill>
              </a:rPr>
              <a:t>только объяснять значение нового слова, но и пользоваться изученным словом в речи. Этому помогают образцы употребления слов - готовые словосочетания и предложения, которые после прочтения обязательно записываются под диктовку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     Например, « любовь к людям», «радость за друга», «щедрость души», «сочувствие ближнему», « любование красотой», « чувство вины», «угрызения совести». </a:t>
            </a:r>
            <a:r>
              <a:rPr lang="ru-RU" i="1" dirty="0">
                <a:solidFill>
                  <a:srgbClr val="002060"/>
                </a:solidFill>
              </a:rPr>
              <a:t>А  в качестве домашнего задания </a:t>
            </a:r>
            <a:r>
              <a:rPr lang="ru-RU" i="1" dirty="0" smtClean="0">
                <a:solidFill>
                  <a:srgbClr val="002060"/>
                </a:solidFill>
              </a:rPr>
              <a:t>предлагаю  </a:t>
            </a:r>
            <a:r>
              <a:rPr lang="ru-RU" i="1" dirty="0">
                <a:solidFill>
                  <a:srgbClr val="002060"/>
                </a:solidFill>
              </a:rPr>
              <a:t>написать сочинение – рассуждения о нравственных понятиях. Темы </a:t>
            </a:r>
            <a:r>
              <a:rPr lang="ru-RU" i="1" dirty="0" smtClean="0">
                <a:solidFill>
                  <a:srgbClr val="002060"/>
                </a:solidFill>
              </a:rPr>
              <a:t>разные</a:t>
            </a:r>
            <a:r>
              <a:rPr lang="ru-RU" i="1" dirty="0">
                <a:solidFill>
                  <a:srgbClr val="002060"/>
                </a:solidFill>
              </a:rPr>
              <a:t>: «О доброте», «О милосердии», «О гордыне» и </a:t>
            </a:r>
            <a:r>
              <a:rPr lang="ru-RU" i="1" dirty="0" smtClean="0">
                <a:solidFill>
                  <a:srgbClr val="002060"/>
                </a:solidFill>
              </a:rPr>
              <a:t>другие.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285</TotalTime>
  <Words>1405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Tradeshow</vt:lpstr>
      <vt:lpstr>Государственное бюджетное образовательное учреждение дополнительного образования (повышение квалификации)  специалистов  «Мордовский республиканский институт образования</vt:lpstr>
      <vt:lpstr>                    Содержание  1.   Цели и задачи курсовой работы .   2.  Введение. 3.   воспитание  бережного  отношения к окружающему  миру  на уроках  русского  языка и литературы- одна  из главных  проблем современного  процесса  обучения. 4.Собственный опыт учителя по  обозначенной проблеме: а)на  уроках русского языка; Б) на уроках литературы. 5. Заключение.  6. Список   использованной  литературы.</vt:lpstr>
      <vt:lpstr>Цели и задачи курсовой работы</vt:lpstr>
      <vt:lpstr>введение</vt:lpstr>
      <vt:lpstr>Презентация PowerPoint</vt:lpstr>
      <vt:lpstr>    Через Образы классической художественной литературы и  литературы современности   следует помогать учащимся усваивать   такие понятия, как: сострадание, честь, душевность.   Необходимо приобщать учащихся к работе  над  составлением  собственного   « нравственного  Лексикона», которым они будут пользоваться  не только на уроках, когда   требуется создать  собственное    монологическое  высказывание, но и ориентироваться на   духовно-нравственные понятия в повседневной     жизни.  Необходимо создавать на уроках  атмосферу  доброжелательности, открытости,   взаимного сотрудничества для того, чтобы учащиеся смогли   выражать свои  мысли  ,   вступать в дискуссии, отстаивать свою точку зрения и уметь слушать окружающих. </vt:lpstr>
      <vt:lpstr>Собственный опыт учителя  по  обозначенной проблеме.  Уроки русского языка  </vt:lpstr>
      <vt:lpstr>Презентация PowerPoint</vt:lpstr>
      <vt:lpstr>Презентация PowerPoint</vt:lpstr>
      <vt:lpstr>Презентация PowerPoint</vt:lpstr>
      <vt:lpstr>Собственный опыт учителя по обозначенной проблеме.  Уроки литературы.   На уроках литературы учащиеся приходят к уяснению тех или иных   нравственных понятий. С целью формирования и развития нравственных   основ поведения учащихся  использую высказывания (афоризмы)   выдающихся людей (писателей, поэтов…), которые влияют на   понимание  нравственных ценностей в жизни.   Нет, не гибнет в жизни большой  Всё, на что сердце твоё откликается.  Живи беспокойно, живи с маетой:  С доброты человек начинается.                                   С. Иванов. </vt:lpstr>
      <vt:lpstr>     Ярким примером раскрытия проблемы чести, достоинства, нравственного выбора, гуманизма по отношению к окружающим  служит урок  раздумий по  повести А.С.Пушкина  «Капитанская дочка»: как не поддаться малодушию, как сделать выбор между жизнью и честью, совестью и подлостью.  Учащиеся отмечают приёмы, с помощью которых писатель раскрывает характеры героев и идейный замысел романа.  При составлении характеристик главных героев   обращаю  внимание учащихся на мотивы поведения персонажей,  на их отношение к окружающим, на способность ценить  доброту, милосердие, заботу.  В виде сопоставительного  анализа  героев  прошу пояснить значения  слов-характеристик: мужество-трусость, правдивость-лживость, внимание к ближнему-безразличие.  При Подготовке к сочинению обязательно указываю  в плане   работу с толковым словарём по определению  понятий «гуманизм», « сопричастность», « духовность».</vt:lpstr>
      <vt:lpstr>Презентация PowerPoint</vt:lpstr>
      <vt:lpstr>Презентация PowerPoint</vt:lpstr>
      <vt:lpstr>Заключение</vt:lpstr>
      <vt:lpstr>Использованная литература  1. Учебник русского языка для общеобразовательных учреждений,7класс. М.Т. Баранов, Т.А. Ладыженская. М.: Просвещение,2013г.-223с.  2. Учебник литературы для общеобразовательных учреждений.7класс.в 2 ч. В.Я. Коровина. М.: Просвещение,2013г.-318с.  3. Конспекты уроков для учителя русского языка ,7класс.  С.И. Львова, м.: просвещение,2012г.-182с.  4. Русский язык, поурочные разработки,7класс. И.Т. Добротина, Л.М.Рыбченкова. М.: Просвещение,2012г.-128с.  5. Методические разработки по литературе,7класс .Н.В. Беляева,м.: Просвещение,2013г.-167с.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образования (повышение квалификации)  специалистов  «Мордовский республиканский институт образования</dc:title>
  <dc:creator>DNA7 X64</dc:creator>
  <cp:lastModifiedBy>DNA7 X64</cp:lastModifiedBy>
  <cp:revision>28</cp:revision>
  <dcterms:created xsi:type="dcterms:W3CDTF">2013-10-18T16:38:36Z</dcterms:created>
  <dcterms:modified xsi:type="dcterms:W3CDTF">2013-10-21T11:58:45Z</dcterms:modified>
</cp:coreProperties>
</file>