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67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7128792" cy="13681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000" b="1" dirty="0">
                <a:solidFill>
                  <a:srgbClr val="FF0000"/>
                </a:solidFill>
              </a:rPr>
              <a:t>«Грамматика позволяет нам связать между собой любые слова, чтобы выразить любую мысль о любом предмете».                </a:t>
            </a:r>
            <a:endParaRPr lang="ru-RU" sz="3000" b="1" dirty="0" smtClean="0">
              <a:solidFill>
                <a:srgbClr val="FF0000"/>
              </a:solidFill>
            </a:endParaRPr>
          </a:p>
          <a:p>
            <a:pPr lvl="0"/>
            <a:r>
              <a:rPr lang="ru-RU" sz="3000" b="1" dirty="0" smtClean="0">
                <a:solidFill>
                  <a:srgbClr val="FF0000"/>
                </a:solidFill>
              </a:rPr>
              <a:t>Лев </a:t>
            </a:r>
            <a:r>
              <a:rPr lang="ru-RU" sz="3000" b="1" dirty="0">
                <a:solidFill>
                  <a:srgbClr val="FF0000"/>
                </a:solidFill>
              </a:rPr>
              <a:t>Васильевич Успенский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24936" cy="1800200"/>
          </a:xfrm>
        </p:spPr>
        <p:txBody>
          <a:bodyPr/>
          <a:lstStyle/>
          <a:p>
            <a:r>
              <a:rPr lang="ru-RU" sz="3600" dirty="0" smtClean="0"/>
              <a:t>Обучающее сочинение на лингвистическую тему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5782321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 smtClean="0"/>
              <a:t>7 класс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322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Окончания глаголов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Указывают на </a:t>
            </a:r>
            <a:r>
              <a:rPr lang="ru-RU" b="1" dirty="0" smtClean="0"/>
              <a:t>лицо и число, род </a:t>
            </a:r>
            <a:br>
              <a:rPr lang="ru-RU" b="1" dirty="0" smtClean="0"/>
            </a:br>
            <a:r>
              <a:rPr lang="ru-RU" b="1" dirty="0" smtClean="0"/>
              <a:t>(в прошедшем времени).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2636912"/>
            <a:ext cx="33297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1. Во поле береза стояла.</a:t>
            </a:r>
          </a:p>
          <a:p>
            <a:r>
              <a:rPr lang="ru-RU" dirty="0"/>
              <a:t>2. Во поле кудрявая стояла.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2198" y="3284984"/>
            <a:ext cx="829626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Аргумент-пример</a:t>
            </a:r>
          </a:p>
          <a:p>
            <a:r>
              <a:rPr lang="ru-RU" sz="2800" dirty="0" smtClean="0"/>
              <a:t>В предложении (1) подлежащее выражено существительным женского рода в форме единственного числа, поэтому глагол-сказуемое употреблен в форме женского рода единственного числа, на что указывает окончание – а.</a:t>
            </a:r>
            <a:endParaRPr lang="ru-RU" sz="2800" dirty="0"/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410730"/>
            <a:ext cx="1683409" cy="224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826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 предлога.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56" y="1556792"/>
            <a:ext cx="8229600" cy="956320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Предлог связывает слова в словосочетании и предложении.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933056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Аргумент-пример</a:t>
            </a:r>
          </a:p>
          <a:p>
            <a:r>
              <a:rPr lang="ru-RU" sz="2800" dirty="0" smtClean="0"/>
              <a:t>В предложении (1) предлог «про» служит для связи глагола-сказуемого «пел» с существительным в форме винительного падежа «любовь», выполняющего функцию дополнения.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455728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/>
            <a:r>
              <a:rPr lang="ru-RU" dirty="0" smtClean="0"/>
              <a:t>1)  Чтоб всю ночь, весь день мой слух лелея,</a:t>
            </a:r>
          </a:p>
          <a:p>
            <a:pPr marL="625475" indent="-269875"/>
            <a:r>
              <a:rPr lang="ru-RU" dirty="0" smtClean="0"/>
              <a:t>Про любовь мне сладкий голос пел,</a:t>
            </a:r>
          </a:p>
          <a:p>
            <a:r>
              <a:rPr lang="ru-RU" dirty="0" smtClean="0"/>
              <a:t>2)   Надо мной чтоб, вечно зеленея,</a:t>
            </a:r>
          </a:p>
          <a:p>
            <a:r>
              <a:rPr lang="ru-RU" dirty="0" smtClean="0"/>
              <a:t>      Темный дуб склонялся и шумел.</a:t>
            </a:r>
          </a:p>
          <a:p>
            <a:pPr indent="2776538"/>
            <a:r>
              <a:rPr lang="ru-RU" dirty="0" smtClean="0"/>
              <a:t>М. Ю. Лермонтов</a:t>
            </a:r>
            <a:endParaRPr lang="ru-RU" dirty="0"/>
          </a:p>
        </p:txBody>
      </p:sp>
      <p:pic>
        <p:nvPicPr>
          <p:cNvPr id="7" name="Рисунок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065667"/>
            <a:ext cx="1692242" cy="22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24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 союза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668288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Союз связывает однородные члены предложения.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8584" y="3645024"/>
            <a:ext cx="7763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Аргумент-пример</a:t>
            </a:r>
          </a:p>
          <a:p>
            <a:r>
              <a:rPr lang="ru-RU" sz="2800" dirty="0" smtClean="0"/>
              <a:t>В предложении (2) сочинительный соединительный союз </a:t>
            </a:r>
            <a:r>
              <a:rPr lang="ru-RU" sz="2800" b="1" dirty="0" smtClean="0"/>
              <a:t>и</a:t>
            </a:r>
            <a:r>
              <a:rPr lang="ru-RU" sz="2800" dirty="0" smtClean="0"/>
              <a:t> связывает однородные сказуемые, выраженные глаголами «цвету» и «блистаю».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492896"/>
            <a:ext cx="6362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arenR"/>
            </a:pPr>
            <a:r>
              <a:rPr lang="ru-RU" dirty="0" smtClean="0"/>
              <a:t>Иди себе дальше; о странник! Тебя я не знаю!</a:t>
            </a:r>
          </a:p>
          <a:p>
            <a:pPr marL="539750" indent="-539750">
              <a:buAutoNum type="arabicParenR"/>
            </a:pPr>
            <a:r>
              <a:rPr lang="ru-RU" dirty="0" smtClean="0"/>
              <a:t>Я солнцем любима, </a:t>
            </a:r>
            <a:r>
              <a:rPr lang="ru-RU" dirty="0" smtClean="0">
                <a:solidFill>
                  <a:srgbClr val="0070C0"/>
                </a:solidFill>
              </a:rPr>
              <a:t>цвету</a:t>
            </a:r>
            <a:r>
              <a:rPr lang="ru-RU" dirty="0" smtClean="0"/>
              <a:t> для него и </a:t>
            </a:r>
            <a:r>
              <a:rPr lang="ru-RU" dirty="0" smtClean="0">
                <a:solidFill>
                  <a:srgbClr val="0070C0"/>
                </a:solidFill>
              </a:rPr>
              <a:t>блистаю</a:t>
            </a:r>
            <a:r>
              <a:rPr lang="ru-RU" dirty="0" smtClean="0"/>
              <a:t>…</a:t>
            </a:r>
          </a:p>
          <a:p>
            <a:pPr algn="r"/>
            <a:r>
              <a:rPr lang="ru-RU" dirty="0" smtClean="0"/>
              <a:t>М. Ю. Лермонтов</a:t>
            </a:r>
            <a:endParaRPr lang="ru-RU" dirty="0"/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132" y="2348880"/>
            <a:ext cx="1440160" cy="165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1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 союза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10033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Союз связывает простые предложения в составе сложного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642136"/>
            <a:ext cx="6362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arenR"/>
            </a:pPr>
            <a:r>
              <a:rPr lang="ru-RU" dirty="0" smtClean="0"/>
              <a:t>Как в ночь звезды падучей пламень,</a:t>
            </a:r>
          </a:p>
          <a:p>
            <a:pPr indent="539750"/>
            <a:r>
              <a:rPr lang="ru-RU" dirty="0" smtClean="0"/>
              <a:t>Не нужен в мире я.</a:t>
            </a:r>
          </a:p>
          <a:p>
            <a:r>
              <a:rPr lang="ru-RU" dirty="0" smtClean="0"/>
              <a:t>2)     Хоть сердце тяжело как камень,</a:t>
            </a:r>
          </a:p>
          <a:p>
            <a:pPr indent="539750"/>
            <a:r>
              <a:rPr lang="ru-RU" dirty="0" smtClean="0"/>
              <a:t>Но все под ним змея.</a:t>
            </a:r>
          </a:p>
          <a:p>
            <a:pPr indent="2865438"/>
            <a:r>
              <a:rPr lang="ru-RU" dirty="0" smtClean="0"/>
              <a:t>М. Ю. Лермонтов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39750" y="4221088"/>
            <a:ext cx="6912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Аргумент-пример</a:t>
            </a:r>
          </a:p>
          <a:p>
            <a:r>
              <a:rPr lang="ru-RU" sz="2800" dirty="0" smtClean="0"/>
              <a:t>В предложении (2) сочинительный противительный союз и связывает простые предложения в составе сложного, сложносочиненного.</a:t>
            </a:r>
            <a:endParaRPr lang="ru-RU" sz="2800" dirty="0"/>
          </a:p>
        </p:txBody>
      </p:sp>
      <p:pic>
        <p:nvPicPr>
          <p:cNvPr id="8" name="Рисунок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678" y="2383001"/>
            <a:ext cx="2448272" cy="183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65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 союза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29" y="1547969"/>
            <a:ext cx="8229600" cy="74029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Союз соединяет предложения в тексте.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069872"/>
            <a:ext cx="6362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Он душу младую в объятиях нес</a:t>
            </a:r>
          </a:p>
          <a:p>
            <a:pPr indent="355600"/>
            <a:r>
              <a:rPr lang="ru-RU" dirty="0" smtClean="0"/>
              <a:t>Для мира печали и слез,</a:t>
            </a:r>
          </a:p>
          <a:p>
            <a:pPr indent="355600"/>
            <a:r>
              <a:rPr lang="ru-RU" dirty="0" smtClean="0"/>
              <a:t>И звук его песни в душе молодой</a:t>
            </a:r>
          </a:p>
          <a:p>
            <a:pPr indent="355600"/>
            <a:r>
              <a:rPr lang="ru-RU" dirty="0" smtClean="0"/>
              <a:t>Остался – без слов, но живой.</a:t>
            </a:r>
          </a:p>
          <a:p>
            <a:pPr marL="342900" indent="-342900">
              <a:buAutoNum type="arabicParenR"/>
            </a:pPr>
            <a:endParaRPr lang="ru-RU" dirty="0"/>
          </a:p>
          <a:p>
            <a:r>
              <a:rPr lang="ru-RU" dirty="0" smtClean="0"/>
              <a:t>2)   И долго на свете томилась она,</a:t>
            </a:r>
          </a:p>
          <a:p>
            <a:pPr indent="355600"/>
            <a:r>
              <a:rPr lang="ru-RU" dirty="0" smtClean="0"/>
              <a:t>Желанием чудным полна; </a:t>
            </a:r>
          </a:p>
          <a:p>
            <a:pPr indent="355600"/>
            <a:r>
              <a:rPr lang="ru-RU" dirty="0" smtClean="0"/>
              <a:t>И звуков небес заменить не могла</a:t>
            </a:r>
          </a:p>
          <a:p>
            <a:pPr indent="355600"/>
            <a:r>
              <a:rPr lang="ru-RU" dirty="0" smtClean="0"/>
              <a:t>Ей скучные песни земли.</a:t>
            </a:r>
          </a:p>
          <a:p>
            <a:pPr algn="r"/>
            <a:r>
              <a:rPr lang="ru-RU" dirty="0" smtClean="0"/>
              <a:t>М. Ю. Лермонтов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923170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Аргумент-пример</a:t>
            </a:r>
          </a:p>
          <a:p>
            <a:r>
              <a:rPr lang="ru-RU" sz="2400" dirty="0" smtClean="0"/>
              <a:t>В предложении (2) сочинительный соединительный союз и связывает простые предложения тексте, отражая отношения последовательности.</a:t>
            </a:r>
            <a:endParaRPr lang="ru-RU" sz="2400" dirty="0"/>
          </a:p>
        </p:txBody>
      </p:sp>
      <p:pic>
        <p:nvPicPr>
          <p:cNvPr id="7" name="Рисунок 6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6" t="13205" b="7087"/>
          <a:stretch/>
        </p:blipFill>
        <p:spPr>
          <a:xfrm>
            <a:off x="5292080" y="2069872"/>
            <a:ext cx="3174298" cy="233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62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 интонации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Интонация является средством связи слов и предложений наряду с предлогами и союзами.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Интонация может быть единственным средством связи слов (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если зависимым словом в словосочетании является неизменяемая часть речи или форма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).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Интонация может связывать простые предложения в составе сложного и предложения в тексте при бессоюзии.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4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примыкание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4040188" cy="639762"/>
          </a:xfrm>
        </p:spPr>
        <p:txBody>
          <a:bodyPr/>
          <a:lstStyle/>
          <a:p>
            <a:r>
              <a:rPr lang="ru-RU" dirty="0" smtClean="0"/>
              <a:t>Части речи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Глагол и наречие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Наречие и слово категории состояния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Существительное и инфинитив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Глагол и деепричастие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Наречие и деепричастие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99992" y="1556792"/>
            <a:ext cx="4041775" cy="639762"/>
          </a:xfrm>
        </p:spPr>
        <p:txBody>
          <a:bodyPr/>
          <a:lstStyle/>
          <a:p>
            <a:r>
              <a:rPr lang="ru-RU" dirty="0" smtClean="0"/>
              <a:t>Примеры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Выглядеть смешно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Очень душно</a:t>
            </a: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Просьба объяснить</a:t>
            </a: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Шел, разговаривая.</a:t>
            </a: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Долго раздумывая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13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916832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Итак,…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Таким образом,…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2060481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(Подтверждение тезиса)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9517" y="3645024"/>
            <a:ext cx="3456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Слова служебные частей речи нужны для связи слов и предложений.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968044" y="3645024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Таким образом, без служебных частей речи в тексте не обойтись, так как они связывают слова и предложения.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7631" y="294454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Тезис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294454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Вывод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3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чём нужно помнить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Объем сочинения должен быть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менее 70 слов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Абзацев должно быть столько, сколько пунктов плана.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Аргументов-примеров должно быть </a:t>
            </a:r>
            <a:r>
              <a:rPr lang="ru-RU" sz="3600" b="1" dirty="0" smtClean="0">
                <a:solidFill>
                  <a:srgbClr val="FF0000"/>
                </a:solidFill>
              </a:rPr>
              <a:t>2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(за меньшее количество снижаются баллы, большее – не учитывается).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Примеры должны быть взяты </a:t>
            </a:r>
            <a:r>
              <a:rPr lang="ru-RU" sz="3600" b="1" dirty="0" smtClean="0">
                <a:solidFill>
                  <a:srgbClr val="FF0000"/>
                </a:solidFill>
              </a:rPr>
              <a:t>из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предложенного текста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Указывать </a:t>
            </a:r>
            <a:r>
              <a:rPr lang="ru-RU" sz="3600" b="1" dirty="0" smtClean="0">
                <a:solidFill>
                  <a:srgbClr val="FF0000"/>
                </a:solidFill>
              </a:rPr>
              <a:t>номер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предложения обязательно!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6429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сочинения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916832"/>
            <a:ext cx="79208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indent="-914400"/>
            <a:r>
              <a:rPr lang="ru-RU" sz="3200" dirty="0" smtClean="0"/>
              <a:t>1. </a:t>
            </a:r>
            <a:r>
              <a:rPr lang="ru-RU" sz="3200" b="1" dirty="0" smtClean="0">
                <a:solidFill>
                  <a:srgbClr val="0070C0"/>
                </a:solidFill>
              </a:rPr>
              <a:t>Тезис</a:t>
            </a:r>
            <a:endParaRPr lang="ru-RU" sz="3200" b="1" dirty="0">
              <a:solidFill>
                <a:srgbClr val="0070C0"/>
              </a:solidFill>
            </a:endParaRPr>
          </a:p>
          <a:p>
            <a:pPr marL="355600" lvl="2"/>
            <a:r>
              <a:rPr lang="ru-RU" sz="3200" dirty="0" smtClean="0"/>
              <a:t>А)Вопросный ряд.</a:t>
            </a:r>
          </a:p>
          <a:p>
            <a:pPr indent="355600"/>
            <a:r>
              <a:rPr lang="ru-RU" sz="3200" dirty="0" smtClean="0"/>
              <a:t>Б)Введение цитаты. </a:t>
            </a:r>
          </a:p>
          <a:p>
            <a:pPr indent="452438"/>
            <a:r>
              <a:rPr lang="ru-RU" sz="3200" dirty="0" smtClean="0"/>
              <a:t>В)Комментарий цитаты.</a:t>
            </a:r>
          </a:p>
          <a:p>
            <a:r>
              <a:rPr lang="ru-RU" sz="3200" dirty="0" smtClean="0"/>
              <a:t>2. </a:t>
            </a:r>
            <a:r>
              <a:rPr lang="ru-RU" sz="3200" b="1" dirty="0" smtClean="0">
                <a:solidFill>
                  <a:srgbClr val="0070C0"/>
                </a:solidFill>
              </a:rPr>
              <a:t>Первый аргумент-пример.</a:t>
            </a:r>
          </a:p>
          <a:p>
            <a:r>
              <a:rPr lang="ru-RU" sz="3200" dirty="0" smtClean="0"/>
              <a:t>3. </a:t>
            </a:r>
            <a:r>
              <a:rPr lang="ru-RU" sz="3200" b="1" dirty="0" smtClean="0">
                <a:solidFill>
                  <a:srgbClr val="0070C0"/>
                </a:solidFill>
              </a:rPr>
              <a:t>Второй аргумент-пример.</a:t>
            </a:r>
          </a:p>
          <a:p>
            <a:r>
              <a:rPr lang="ru-RU" sz="3200" dirty="0" smtClean="0"/>
              <a:t>4. </a:t>
            </a:r>
            <a:r>
              <a:rPr lang="ru-RU" sz="3200" b="1" dirty="0" smtClean="0">
                <a:solidFill>
                  <a:srgbClr val="0070C0"/>
                </a:solidFill>
              </a:rPr>
              <a:t>Вывод.</a:t>
            </a:r>
            <a:endParaRPr lang="ru-RU" sz="32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74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42834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темы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908720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 чем писать?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835292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3200" b="1" dirty="0">
                <a:solidFill>
                  <a:srgbClr val="FF0000"/>
                </a:solidFill>
              </a:rPr>
              <a:t>«Грамматика позволяет нам связать между собой любые слова, чтобы выразить любую мысль о любом предмете».                </a:t>
            </a:r>
          </a:p>
          <a:p>
            <a:pPr lvl="0" algn="r"/>
            <a:r>
              <a:rPr lang="ru-RU" sz="3200" b="1" dirty="0">
                <a:solidFill>
                  <a:srgbClr val="FF0000"/>
                </a:solidFill>
              </a:rPr>
              <a:t>Лев Васильевич Успенский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604360"/>
            <a:ext cx="81369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Найдите ключевые </a:t>
            </a:r>
            <a:br>
              <a:rPr lang="ru-RU" sz="3600" dirty="0" smtClean="0"/>
            </a:br>
            <a:r>
              <a:rPr lang="ru-RU" sz="3600" dirty="0" smtClean="0"/>
              <a:t>слова в цитате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7809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слова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280920" cy="5962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«Грамматика»</a:t>
            </a:r>
            <a:r>
              <a:rPr lang="ru-RU" sz="3600" dirty="0" smtClean="0"/>
              <a:t> и </a:t>
            </a:r>
            <a:r>
              <a:rPr lang="ru-RU" sz="3600" dirty="0" smtClean="0">
                <a:solidFill>
                  <a:srgbClr val="FF0000"/>
                </a:solidFill>
              </a:rPr>
              <a:t>«связать»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9507" y="2636912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Так о чем же писать?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508045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О средствах связи слов и предложений.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437112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</a:t>
            </a:r>
          </a:p>
          <a:p>
            <a:r>
              <a:rPr lang="ru-RU" sz="3600" dirty="0" smtClean="0"/>
              <a:t>Тема сочинения:  «Средства связи».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0983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начать?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8123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Вопросный ряд (2-3 вопроса, ответ на которые будет содержаться предложенной цитате)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8064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</a:rPr>
              <a:t>Для чего нужна грамматика?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</a:rPr>
              <a:t>Может быть, совсем не обязательно изучать морфологию и синтаксис?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</a:rPr>
              <a:t>Может быть, ни к чему знать все части речи и виды предложений, ведь когда говорим, мы совершенно об этом не задумываемся?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2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продолжить?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457200" y="1752600"/>
            <a:ext cx="822960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Введение цитаты через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1. </a:t>
            </a:r>
            <a:r>
              <a:rPr lang="ru-RU" sz="2400" b="1" dirty="0" smtClean="0">
                <a:solidFill>
                  <a:srgbClr val="002060"/>
                </a:solidFill>
              </a:rPr>
              <a:t>прямую речь,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2. </a:t>
            </a:r>
            <a:r>
              <a:rPr lang="ru-RU" sz="2400" b="1" dirty="0" smtClean="0">
                <a:solidFill>
                  <a:srgbClr val="002060"/>
                </a:solidFill>
              </a:rPr>
              <a:t>косвенную речь,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3. </a:t>
            </a:r>
            <a:r>
              <a:rPr lang="ru-RU" sz="2400" b="1" dirty="0" smtClean="0">
                <a:solidFill>
                  <a:srgbClr val="002060"/>
                </a:solidFill>
              </a:rPr>
              <a:t>вводное предложение или словосочетание.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501008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Примеры: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Л. В. Успенский утвер</a:t>
            </a:r>
            <a:r>
              <a:rPr lang="ru-RU" sz="2400" dirty="0"/>
              <a:t>ж</a:t>
            </a:r>
            <a:r>
              <a:rPr lang="ru-RU" sz="2400" dirty="0" smtClean="0"/>
              <a:t>дает</a:t>
            </a:r>
            <a:r>
              <a:rPr lang="ru-RU" sz="2400" b="1" dirty="0" smtClean="0">
                <a:solidFill>
                  <a:srgbClr val="7030A0"/>
                </a:solidFill>
              </a:rPr>
              <a:t>: «Грамматика показывает…»</a:t>
            </a:r>
          </a:p>
          <a:p>
            <a:pPr marL="342900" indent="-342900">
              <a:buAutoNum type="arabicPeriod"/>
            </a:pPr>
            <a:r>
              <a:rPr lang="ru-RU" sz="2400" dirty="0"/>
              <a:t>Л. В. Успенский </a:t>
            </a:r>
            <a:r>
              <a:rPr lang="ru-RU" sz="2400" dirty="0" smtClean="0"/>
              <a:t>считает</a:t>
            </a:r>
            <a:r>
              <a:rPr lang="ru-RU" sz="2400" b="1" i="1" dirty="0" smtClean="0">
                <a:solidFill>
                  <a:srgbClr val="00B0F0"/>
                </a:solidFill>
              </a:rPr>
              <a:t>, что </a:t>
            </a:r>
            <a:r>
              <a:rPr lang="ru-RU" sz="2400" dirty="0" smtClean="0"/>
              <a:t>«грамматика показывает…»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словам Л. В. Успенского</a:t>
            </a:r>
            <a:r>
              <a:rPr lang="ru-RU" sz="2400" dirty="0" smtClean="0"/>
              <a:t>, «грамматика показывает…»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210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прокомментировать?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" y="3717032"/>
            <a:ext cx="8229600" cy="244827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200" b="1" dirty="0" smtClean="0"/>
              <a:t>Пример</a:t>
            </a:r>
          </a:p>
          <a:p>
            <a:r>
              <a:rPr lang="ru-RU" sz="3200" dirty="0" smtClean="0"/>
              <a:t>Я согласен с автором. Если бы слова и предложения не были связаны друг с другом, понять смысл текста было бы гораздо труднее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772816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Беспроигрышный вариант:</a:t>
            </a:r>
          </a:p>
          <a:p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/>
              <a:t>Я согласен с автором…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58731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 аргументов-примеров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9"/>
            <a:ext cx="8229600" cy="266429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Средства связи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Окончания слов самостоятельных частей речи.</a:t>
            </a:r>
            <a:endPara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Слова служебных частей речи.</a:t>
            </a:r>
            <a:endPara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Интонация.</a:t>
            </a:r>
            <a:endPara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487" y="4005064"/>
            <a:ext cx="3672408" cy="24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10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Окончания существительных и местоимений.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694" y="1700808"/>
            <a:ext cx="5191401" cy="75825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Указывают на падеж и число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5732" y="2276872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1. Во поле береза стояла.</a:t>
            </a:r>
          </a:p>
          <a:p>
            <a:pPr algn="ctr"/>
            <a:r>
              <a:rPr lang="ru-RU" sz="2400" dirty="0" smtClean="0"/>
              <a:t>2. Во поле кудрявая стояла.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140968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Аргумент-пример</a:t>
            </a:r>
          </a:p>
          <a:p>
            <a:r>
              <a:rPr lang="ru-RU" sz="2800" dirty="0" smtClean="0"/>
              <a:t>В предложении (1) обстоятельство места, которое зависит от глагола-сказуемого, выражено существительным с предлогом. Существительное «поле» употреблено в форме предложного падежа единственного числа, на что указывает предлог «в» и окончание – е. </a:t>
            </a:r>
            <a:endParaRPr lang="ru-RU" sz="2800" dirty="0"/>
          </a:p>
        </p:txBody>
      </p:sp>
      <p:pic>
        <p:nvPicPr>
          <p:cNvPr id="7" name="Рисунок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521148"/>
            <a:ext cx="2376264" cy="161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249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208</TotalTime>
  <Words>871</Words>
  <Application>Microsoft Office PowerPoint</Application>
  <PresentationFormat>Экран (4:3)</PresentationFormat>
  <Paragraphs>133</Paragraphs>
  <Slides>18</Slides>
  <Notes>0</Notes>
  <HiddenSlides>7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Аптека</vt:lpstr>
      <vt:lpstr>Обучающее сочинение на лингвистическую тему</vt:lpstr>
      <vt:lpstr>План сочинения</vt:lpstr>
      <vt:lpstr>Выбор темы</vt:lpstr>
      <vt:lpstr>Ключевые слова</vt:lpstr>
      <vt:lpstr>Как начать?</vt:lpstr>
      <vt:lpstr>Как продолжить?</vt:lpstr>
      <vt:lpstr>Как прокомментировать?</vt:lpstr>
      <vt:lpstr>Введение аргументов-примеров</vt:lpstr>
      <vt:lpstr>Окончания существительных и местоимений.</vt:lpstr>
      <vt:lpstr>Окончания глаголов</vt:lpstr>
      <vt:lpstr>Функция предлога.</vt:lpstr>
      <vt:lpstr>Функция союза</vt:lpstr>
      <vt:lpstr>Функция союза</vt:lpstr>
      <vt:lpstr>Функция союза</vt:lpstr>
      <vt:lpstr>Функция интонации</vt:lpstr>
      <vt:lpstr>примыкание</vt:lpstr>
      <vt:lpstr>вывод</vt:lpstr>
      <vt:lpstr>О чём нужно помнить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Обучающее сочинение на лингвистическую тему</dc:title>
  <cp:lastModifiedBy>МАШЕНЬКА</cp:lastModifiedBy>
  <cp:revision>21</cp:revision>
  <dcterms:modified xsi:type="dcterms:W3CDTF">2014-01-31T14:20:56Z</dcterms:modified>
</cp:coreProperties>
</file>