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notesMasterIdLst>
    <p:notesMasterId r:id="rId17"/>
  </p:notesMasterIdLst>
  <p:sldIdLst>
    <p:sldId id="260" r:id="rId6"/>
    <p:sldId id="259" r:id="rId7"/>
    <p:sldId id="257" r:id="rId8"/>
    <p:sldId id="261" r:id="rId9"/>
    <p:sldId id="267" r:id="rId10"/>
    <p:sldId id="264" r:id="rId11"/>
    <p:sldId id="266" r:id="rId12"/>
    <p:sldId id="258" r:id="rId13"/>
    <p:sldId id="263" r:id="rId14"/>
    <p:sldId id="262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6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DF9C17-467F-4139-B959-47FE3BEDAFD5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64858-7F74-4635-8C6E-CE775F3F4F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819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4E61BD-9632-46AA-8951-26AA3AAF3708}" type="slidenum">
              <a:rPr lang="ru-RU">
                <a:solidFill>
                  <a:prstClr val="black"/>
                </a:solidFill>
              </a:rPr>
              <a:pPr eaLnBrk="1" hangingPunct="1"/>
              <a:t>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dirty="0" smtClean="0"/>
              <a:t>Задание: Указать, чем является слово «Россия» в каждом из предложений. Расставить знаки препинания.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oriz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33"/>
          <a:stretch>
            <a:fillRect/>
          </a:stretch>
        </p:blipFill>
        <p:spPr bwMode="auto">
          <a:xfrm>
            <a:off x="0" y="0"/>
            <a:ext cx="9144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/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DD12A-1A92-40B8-AE1B-AF6889B795A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391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6BA6C-278E-4468-83EE-C6D0F67BBF6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623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74A50-A49A-41B9-9DB8-B0C0F06350A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320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oriz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33"/>
          <a:stretch>
            <a:fillRect/>
          </a:stretch>
        </p:blipFill>
        <p:spPr bwMode="auto">
          <a:xfrm>
            <a:off x="0" y="0"/>
            <a:ext cx="9144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/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DD12A-1A92-40B8-AE1B-AF6889B795A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372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7435F-B3FF-4B05-A299-D2A5185AA01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55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/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D3EBF-9BFD-4DF8-B169-DA90AC6E45A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141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486E3-2AF2-411A-8176-6C8282B3018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454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/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/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62D22-D668-4927-BCE3-3176C765744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598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9A5EA-86AD-4B6D-9F92-E45A68E2497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552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80F96-1034-4B50-93F6-FD1F6767474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00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F2FB8-764F-4F8E-8423-9A52057B7FF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31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7435F-B3FF-4B05-A299-D2A5185AA01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149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horiz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6659A-52D0-450C-9607-7F4F334C14C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538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6BA6C-278E-4468-83EE-C6D0F67BBF6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262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74A50-A49A-41B9-9DB8-B0C0F06350A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708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9E31D3-46F8-4F87-AB95-EEB2F1B78BF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546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067DE-8DA3-4B05-B50C-06FD30A47CE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281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F62D8-5A58-4630-8FD2-439A34E9C84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351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FC7B1-1FDF-4AAF-A8DE-B3AF52123EC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03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EBA86-F552-493D-9352-E709E2E4870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25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6AA96-7CA1-4FEE-AA04-6AAFC4BFAF8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12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FB352-1BCA-4292-A6E9-D9DB4193D4E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786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/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D3EBF-9BFD-4DF8-B169-DA90AC6E45A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134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28BAA-E748-40CE-8426-3743103A767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084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75506-1B4F-4635-84FE-B8F1635CB39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547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71CDB-C462-4294-9C6C-D64F651A75C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544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40C0B-DA4F-4F03-ACA7-4863278EFD1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09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CE2E5-27E4-4B65-9BAD-9E9F21B59D9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0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88360-CFD3-4863-A5B0-02DFC3C2E49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868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62F52-7BA7-4946-986D-6EB6A80AAC7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16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96BF4-8511-4374-9F7F-D3D59ECAA61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45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64544-126F-4A57-B8FD-63FB857F8A1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56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15CF6-B580-4502-A8E8-13A98FB9608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17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486E3-2AF2-411A-8176-6C8282B3018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625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4E455-EF02-4E65-B20E-EC13012888D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082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7D3DE-7FAD-4AD2-91A7-F770E1179E6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86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DAC65-3387-4ECE-939D-78385726C13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120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21F76-AF92-4201-98BF-BF9576487BE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301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65E6A-04F3-402E-AEAF-2B5B77B69B9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862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52130-3595-48D1-A912-50A2E187E3C8}" type="datetimeFigureOut">
              <a:rPr lang="ru-RU">
                <a:solidFill>
                  <a:srgbClr val="D4D4D6">
                    <a:shade val="50000"/>
                  </a:srgbClr>
                </a:solidFill>
              </a:rPr>
              <a:pPr>
                <a:defRPr/>
              </a:pPr>
              <a:t>03.02.2014</a:t>
            </a:fld>
            <a:endParaRPr lang="ru-RU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E356D-2DF1-41E0-B892-53FC4B41D80C}" type="slidenum">
              <a:rPr lang="ru-RU">
                <a:solidFill>
                  <a:srgbClr val="D4D4D6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4D6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1269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3F981-13DC-4F8D-8132-E78B6EBD6CAB}" type="datetimeFigureOut">
              <a:rPr lang="ru-RU">
                <a:solidFill>
                  <a:srgbClr val="D4D4D6">
                    <a:shade val="50000"/>
                  </a:srgbClr>
                </a:solidFill>
              </a:rPr>
              <a:pPr>
                <a:defRPr/>
              </a:pPr>
              <a:t>03.02.2014</a:t>
            </a:fld>
            <a:endParaRPr lang="ru-RU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CE410-B98B-4651-AB91-97B9FD6B1AB9}" type="slidenum">
              <a:rPr lang="ru-RU">
                <a:solidFill>
                  <a:srgbClr val="D4D4D6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4D6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821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1F174-2779-4BAB-902C-384A3DEF9450}" type="datetimeFigureOut">
              <a:rPr lang="ru-RU">
                <a:solidFill>
                  <a:srgbClr val="D4D4D6">
                    <a:shade val="50000"/>
                  </a:srgbClr>
                </a:solidFill>
              </a:rPr>
              <a:pPr>
                <a:defRPr/>
              </a:pPr>
              <a:t>03.02.2014</a:t>
            </a:fld>
            <a:endParaRPr lang="ru-RU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26BB4-DF3F-4921-8D92-4AF9FE8D00BC}" type="slidenum">
              <a:rPr lang="ru-RU">
                <a:solidFill>
                  <a:srgbClr val="D4D4D6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4D6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4024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05F55-DA4D-4CD4-B991-B6FD88C48FD6}" type="datetimeFigureOut">
              <a:rPr lang="ru-RU">
                <a:solidFill>
                  <a:srgbClr val="D4D4D6">
                    <a:shade val="50000"/>
                  </a:srgbClr>
                </a:solidFill>
              </a:rPr>
              <a:pPr>
                <a:defRPr/>
              </a:pPr>
              <a:t>03.02.2014</a:t>
            </a:fld>
            <a:endParaRPr lang="ru-RU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F0499-2CEF-4FEB-BA28-BF9574AE366D}" type="slidenum">
              <a:rPr lang="ru-RU">
                <a:solidFill>
                  <a:srgbClr val="D4D4D6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4D6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041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0B991-D065-4F29-AF7B-1A20BC5533AD}" type="datetimeFigureOut">
              <a:rPr lang="ru-RU">
                <a:solidFill>
                  <a:srgbClr val="D4D4D6">
                    <a:shade val="50000"/>
                  </a:srgbClr>
                </a:solidFill>
              </a:rPr>
              <a:pPr>
                <a:defRPr/>
              </a:pPr>
              <a:t>03.02.2014</a:t>
            </a:fld>
            <a:endParaRPr lang="ru-RU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B2128-7D1C-4970-953B-272F583CF0CE}" type="slidenum">
              <a:rPr lang="ru-RU">
                <a:solidFill>
                  <a:srgbClr val="D4D4D6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4D6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62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/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/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62D22-D668-4927-BCE3-3176C765744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081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F4BA7-85AC-430A-98B9-F914394D5F65}" type="datetimeFigureOut">
              <a:rPr lang="ru-RU">
                <a:solidFill>
                  <a:srgbClr val="D4D4D6">
                    <a:shade val="50000"/>
                  </a:srgbClr>
                </a:solidFill>
              </a:rPr>
              <a:pPr>
                <a:defRPr/>
              </a:pPr>
              <a:t>03.02.2014</a:t>
            </a:fld>
            <a:endParaRPr lang="ru-RU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622DF-4F31-4ACA-9BB2-DD39BFAA1188}" type="slidenum">
              <a:rPr lang="ru-RU">
                <a:solidFill>
                  <a:srgbClr val="D4D4D6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4D6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550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16EE7-3DA1-40C2-A606-31BFD222F7EF}" type="datetimeFigureOut">
              <a:rPr lang="ru-RU">
                <a:solidFill>
                  <a:srgbClr val="D4D4D6">
                    <a:shade val="50000"/>
                  </a:srgbClr>
                </a:solidFill>
              </a:rPr>
              <a:pPr>
                <a:defRPr/>
              </a:pPr>
              <a:t>03.02.2014</a:t>
            </a:fld>
            <a:endParaRPr lang="ru-RU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770C0-8927-4583-B580-A186BF6AFB89}" type="slidenum">
              <a:rPr lang="ru-RU">
                <a:solidFill>
                  <a:srgbClr val="D4D4D6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4D6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917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B1D1B-7D60-4A7B-9261-9B42182A973D}" type="datetimeFigureOut">
              <a:rPr lang="ru-RU">
                <a:solidFill>
                  <a:srgbClr val="D4D4D6">
                    <a:shade val="50000"/>
                  </a:srgbClr>
                </a:solidFill>
              </a:rPr>
              <a:pPr>
                <a:defRPr/>
              </a:pPr>
              <a:t>03.02.2014</a:t>
            </a:fld>
            <a:endParaRPr lang="ru-RU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B1CFE-8793-474B-9E19-7909C2DA0259}" type="slidenum">
              <a:rPr lang="ru-RU">
                <a:solidFill>
                  <a:srgbClr val="D4D4D6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4D6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08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B655F-BCFC-4253-8DB0-8A0404B44684}" type="datetimeFigureOut">
              <a:rPr lang="ru-RU">
                <a:solidFill>
                  <a:srgbClr val="D4D4D6">
                    <a:shade val="50000"/>
                  </a:srgbClr>
                </a:solidFill>
              </a:rPr>
              <a:pPr>
                <a:defRPr/>
              </a:pPr>
              <a:t>03.02.2014</a:t>
            </a:fld>
            <a:endParaRPr lang="ru-RU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E14CA-DD68-44AD-8B3C-B9C7F1F1EA43}" type="slidenum">
              <a:rPr lang="ru-RU">
                <a:solidFill>
                  <a:srgbClr val="D4D4D6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4D6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45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AF380-DF21-42C4-B170-9AA6CDA596DC}" type="datetimeFigureOut">
              <a:rPr lang="ru-RU">
                <a:solidFill>
                  <a:srgbClr val="D4D4D6">
                    <a:shade val="50000"/>
                  </a:srgbClr>
                </a:solidFill>
              </a:rPr>
              <a:pPr>
                <a:defRPr/>
              </a:pPr>
              <a:t>03.02.2014</a:t>
            </a:fld>
            <a:endParaRPr lang="ru-RU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98C4B-440B-43CA-AA42-912A31CCA7E7}" type="slidenum">
              <a:rPr lang="ru-RU">
                <a:solidFill>
                  <a:srgbClr val="D4D4D6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4D6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256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195B2-3881-4397-A311-B1A752BEBC27}" type="datetimeFigureOut">
              <a:rPr lang="ru-RU">
                <a:solidFill>
                  <a:srgbClr val="D4D4D6">
                    <a:shade val="50000"/>
                  </a:srgbClr>
                </a:solidFill>
              </a:rPr>
              <a:pPr>
                <a:defRPr/>
              </a:pPr>
              <a:t>03.02.2014</a:t>
            </a:fld>
            <a:endParaRPr lang="ru-RU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CF2DD-8B0A-4EDF-A89F-9F6E09EE20B6}" type="slidenum">
              <a:rPr lang="ru-RU">
                <a:solidFill>
                  <a:srgbClr val="D4D4D6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4D6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97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9A5EA-86AD-4B6D-9F92-E45A68E2497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442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80F96-1034-4B50-93F6-FD1F6767474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85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F2FB8-764F-4F8E-8423-9A52057B7FF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838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horiz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6659A-52D0-450C-9607-7F4F334C14C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945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6" descr="horizon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 smtClean="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83C3D6-2389-4322-A498-55066FDC98E4}" type="datetimeFigureOut"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03.02.2014</a:t>
            </a:fld>
            <a:endParaRPr lang="ru-RU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 smtClean="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F847F0-C69A-4404-9B37-D7444EDC9A30}" type="slidenum"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5430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  <p:txStyles>
    <p:titleStyle>
      <a:lvl1pPr algn="l" rtl="0" fontAlgn="base">
        <a:spcBef>
          <a:spcPct val="0"/>
        </a:spcBef>
        <a:spcAft>
          <a:spcPct val="0"/>
        </a:spcAft>
        <a:defRPr sz="3000" kern="1200" cap="all" spc="5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fontAlgn="base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6" descr="horizon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 smtClean="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83C3D6-2389-4322-A498-55066FDC98E4}" type="datetimeFigureOut"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03.02.2014</a:t>
            </a:fld>
            <a:endParaRPr lang="ru-RU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 smtClean="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F847F0-C69A-4404-9B37-D7444EDC9A30}" type="slidenum"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1755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  <p:txStyles>
    <p:titleStyle>
      <a:lvl1pPr algn="l" rtl="0" fontAlgn="base">
        <a:spcBef>
          <a:spcPct val="0"/>
        </a:spcBef>
        <a:spcAft>
          <a:spcPct val="0"/>
        </a:spcAft>
        <a:defRPr sz="3000" kern="1200" cap="all" spc="5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fontAlgn="base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6DD4CE-C7D7-4D55-A1C5-F201618BB65C}" type="slidenum">
              <a:rPr lang="ru-RU">
                <a:solidFill>
                  <a:srgbClr val="FFFFFF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30078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ED560A-BEDF-42E2-ABED-B2A8D6B7960A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605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EB1CE2-849A-49DD-AD6E-78A1C77C7D53}" type="datetimeFigureOut">
              <a:rPr lang="ru-RU">
                <a:solidFill>
                  <a:srgbClr val="D4D4D6">
                    <a:shade val="50000"/>
                  </a:srgbClr>
                </a:solidFill>
              </a:rPr>
              <a:pPr>
                <a:defRPr/>
              </a:pPr>
              <a:t>03.02.2014</a:t>
            </a:fld>
            <a:endParaRPr lang="ru-RU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DD2DE8-5930-4E41-A18E-5C9F3E46F2B0}" type="slidenum">
              <a:rPr lang="ru-RU">
                <a:solidFill>
                  <a:srgbClr val="D4D4D6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4D4D6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6288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549275"/>
            <a:ext cx="8820150" cy="5576888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ru-RU" sz="4000" dirty="0" smtClean="0"/>
              <a:t>Родина многих величайших художников Кипренского и Брюллова Крамского и Левитана Серова и Шишкина  Россия.</a:t>
            </a:r>
          </a:p>
          <a:p>
            <a:pPr marL="609600" indent="-609600" eaLnBrk="1" hangingPunct="1">
              <a:buFontTx/>
              <a:buAutoNum type="arabicPeriod"/>
            </a:pPr>
            <a:endParaRPr lang="ru-RU" sz="4000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ru-RU" sz="4000" dirty="0" smtClean="0"/>
              <a:t>Люблю твою Россия старину.</a:t>
            </a:r>
          </a:p>
          <a:p>
            <a:pPr marL="609600" indent="-609600" eaLnBrk="1" hangingPunct="1">
              <a:buFontTx/>
              <a:buAutoNum type="arabicPeriod"/>
            </a:pPr>
            <a:endParaRPr lang="ru-RU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ru-RU" sz="4000" dirty="0" smtClean="0"/>
              <a:t>Допетровская Россия не знала «светской» живописи.</a:t>
            </a:r>
          </a:p>
        </p:txBody>
      </p:sp>
      <p:sp>
        <p:nvSpPr>
          <p:cNvPr id="29699" name="Line 3"/>
          <p:cNvSpPr>
            <a:spLocks noChangeShapeType="1"/>
          </p:cNvSpPr>
          <p:nvPr/>
        </p:nvSpPr>
        <p:spPr bwMode="auto">
          <a:xfrm>
            <a:off x="1042988" y="1125538"/>
            <a:ext cx="172878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5867400" y="2997200"/>
            <a:ext cx="1728788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5867400" y="3141663"/>
            <a:ext cx="1728788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3708400" y="1196975"/>
            <a:ext cx="336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600" b="1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3348038" y="1844675"/>
            <a:ext cx="311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600" b="1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8832850" y="1844675"/>
            <a:ext cx="311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600" b="1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5364163" y="2420938"/>
            <a:ext cx="692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600" b="1">
                <a:solidFill>
                  <a:srgbClr val="FF0000"/>
                </a:solidFill>
              </a:rPr>
              <a:t> – 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3924300" y="3933825"/>
            <a:ext cx="311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600" b="1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5795963" y="3933825"/>
            <a:ext cx="311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600" b="1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4284663" y="3667125"/>
            <a:ext cx="1527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000">
                <a:solidFill>
                  <a:srgbClr val="FF0000"/>
                </a:solidFill>
              </a:rPr>
              <a:t>обращение</a:t>
            </a:r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4427538" y="5734050"/>
            <a:ext cx="172878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1" y="188640"/>
            <a:ext cx="880891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dirty="0">
                <a:solidFill>
                  <a:prstClr val="black"/>
                </a:solidFill>
                <a:latin typeface="Calibri"/>
              </a:rPr>
              <a:t>Задание: Указать, чем является слово «Россия» в каждом из предложений. Расставить знаки препинания.</a:t>
            </a:r>
          </a:p>
        </p:txBody>
      </p:sp>
    </p:spTree>
    <p:extLst>
      <p:ext uri="{BB962C8B-B14F-4D97-AF65-F5344CB8AC3E}">
        <p14:creationId xmlns:p14="http://schemas.microsoft.com/office/powerpoint/2010/main" val="3979674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nimBg="1"/>
      <p:bldP spid="29700" grpId="0" animBg="1"/>
      <p:bldP spid="29701" grpId="0" animBg="1"/>
      <p:bldP spid="29702" grpId="0"/>
      <p:bldP spid="29703" grpId="0"/>
      <p:bldP spid="29704" grpId="0"/>
      <p:bldP spid="29705" grpId="0"/>
      <p:bldP spid="29706" grpId="0"/>
      <p:bldP spid="29707" grpId="0"/>
      <p:bldP spid="29708" grpId="0"/>
      <p:bldP spid="297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501008"/>
            <a:ext cx="7924800" cy="1143000"/>
          </a:xfrm>
        </p:spPr>
        <p:txBody>
          <a:bodyPr/>
          <a:lstStyle/>
          <a:p>
            <a:pPr algn="ctr"/>
            <a:r>
              <a:rPr lang="ru-RU" sz="8800" dirty="0" smtClean="0"/>
              <a:t>Обращение</a:t>
            </a:r>
            <a:br>
              <a:rPr lang="ru-RU" sz="8800" dirty="0" smtClean="0"/>
            </a:br>
            <a:r>
              <a:rPr lang="ru-RU" sz="8800" dirty="0" smtClean="0"/>
              <a:t> </a:t>
            </a:r>
            <a:br>
              <a:rPr lang="ru-RU" sz="8800" dirty="0" smtClean="0"/>
            </a:br>
            <a:r>
              <a:rPr lang="ru-RU" sz="8800" dirty="0" smtClean="0"/>
              <a:t>в ГИА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4157787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85937"/>
          </a:xfrm>
        </p:spPr>
        <p:txBody>
          <a:bodyPr/>
          <a:lstStyle/>
          <a:p>
            <a:r>
              <a:rPr lang="ru-RU" sz="3200" smtClean="0"/>
              <a:t>В каком варианте ответа правильно указаны все цифры, на месте которых при обращениях должны стоять запятые?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3600"/>
            <a:ext cx="7467600" cy="4535488"/>
          </a:xfrm>
        </p:spPr>
        <p:txBody>
          <a:bodyPr/>
          <a:lstStyle/>
          <a:p>
            <a:pPr>
              <a:defRPr/>
            </a:pPr>
            <a:r>
              <a:rPr lang="ru-RU" sz="3600" dirty="0" smtClean="0"/>
              <a:t>Откуда (1) умная (2) бредешь ты (3) голова? Здравствуй (4) солнце (5) да утро веселое!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3600" dirty="0" smtClean="0"/>
              <a:t> </a:t>
            </a:r>
          </a:p>
          <a:p>
            <a:pPr marL="550862" indent="-514350">
              <a:buFont typeface="+mj-lt"/>
              <a:buAutoNum type="arabicPeriod"/>
              <a:defRPr/>
            </a:pPr>
            <a:r>
              <a:rPr lang="ru-RU" dirty="0" smtClean="0"/>
              <a:t>1,2,3,4</a:t>
            </a:r>
          </a:p>
          <a:p>
            <a:pPr marL="550862" indent="-514350">
              <a:buFont typeface="+mj-lt"/>
              <a:buAutoNum type="arabicPeriod"/>
              <a:defRPr/>
            </a:pPr>
            <a:r>
              <a:rPr lang="ru-RU" dirty="0" smtClean="0"/>
              <a:t>2,4</a:t>
            </a:r>
          </a:p>
          <a:p>
            <a:pPr marL="550862" indent="-514350">
              <a:buFont typeface="+mj-lt"/>
              <a:buAutoNum type="arabicPeriod"/>
              <a:defRPr/>
            </a:pPr>
            <a:r>
              <a:rPr lang="ru-RU" dirty="0" smtClean="0"/>
              <a:t>3,4</a:t>
            </a:r>
          </a:p>
          <a:p>
            <a:pPr marL="550862" indent="-514350">
              <a:buFont typeface="+mj-lt"/>
              <a:buAutoNum type="arabicPeriod"/>
              <a:defRPr/>
            </a:pPr>
            <a:r>
              <a:rPr lang="ru-RU" dirty="0" smtClean="0"/>
              <a:t>1,3,4,5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9972600" y="1844824"/>
            <a:ext cx="28803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</a:rPr>
              <a:t> </a:t>
            </a:r>
            <a:r>
              <a:rPr lang="ru-RU" b="1" dirty="0">
                <a:solidFill>
                  <a:srgbClr val="000000"/>
                </a:solidFill>
              </a:rPr>
              <a:t>Откуда</a:t>
            </a:r>
            <a:r>
              <a:rPr lang="ru-RU" dirty="0">
                <a:solidFill>
                  <a:srgbClr val="000000"/>
                </a:solidFill>
              </a:rPr>
              <a:t>, </a:t>
            </a:r>
            <a:r>
              <a:rPr lang="ru-RU" b="1" dirty="0">
                <a:solidFill>
                  <a:srgbClr val="000000"/>
                </a:solidFill>
              </a:rPr>
              <a:t>умная</a:t>
            </a:r>
            <a:r>
              <a:rPr lang="ru-RU" dirty="0">
                <a:solidFill>
                  <a:srgbClr val="000000"/>
                </a:solidFill>
              </a:rPr>
              <a:t>, </a:t>
            </a:r>
            <a:r>
              <a:rPr lang="ru-RU" b="1" dirty="0">
                <a:solidFill>
                  <a:srgbClr val="000000"/>
                </a:solidFill>
              </a:rPr>
              <a:t>бредёшь</a:t>
            </a:r>
            <a:r>
              <a:rPr lang="ru-RU" dirty="0">
                <a:solidFill>
                  <a:srgbClr val="000000"/>
                </a:solidFill>
              </a:rPr>
              <a:t> </a:t>
            </a:r>
            <a:r>
              <a:rPr lang="ru-RU" b="1" dirty="0">
                <a:solidFill>
                  <a:srgbClr val="000000"/>
                </a:solidFill>
              </a:rPr>
              <a:t>ты</a:t>
            </a:r>
            <a:r>
              <a:rPr lang="ru-RU" dirty="0">
                <a:solidFill>
                  <a:srgbClr val="000000"/>
                </a:solidFill>
              </a:rPr>
              <a:t>, </a:t>
            </a:r>
            <a:r>
              <a:rPr lang="ru-RU" b="1" dirty="0">
                <a:solidFill>
                  <a:srgbClr val="000000"/>
                </a:solidFill>
              </a:rPr>
              <a:t>голова</a:t>
            </a:r>
            <a:r>
              <a:rPr lang="ru-RU" dirty="0">
                <a:solidFill>
                  <a:srgbClr val="000000"/>
                </a:solidFill>
              </a:rPr>
              <a:t>? </a:t>
            </a:r>
            <a:r>
              <a:rPr lang="ru-RU" b="1" dirty="0">
                <a:solidFill>
                  <a:srgbClr val="888888"/>
                </a:solidFill>
              </a:rPr>
              <a:t>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1064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27652" name="Picture 4" descr="Озеро и сосна"/>
          <p:cNvPicPr>
            <a:picLocks noChangeAspect="1" noChangeArrowheads="1"/>
          </p:cNvPicPr>
          <p:nvPr/>
        </p:nvPicPr>
        <p:blipFill>
          <a:blip r:embed="rId2">
            <a:lum brigh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3" t="2937" r="5498" b="5574"/>
          <a:stretch>
            <a:fillRect/>
          </a:stretch>
        </p:blipFill>
        <p:spPr bwMode="auto">
          <a:xfrm>
            <a:off x="0" y="0"/>
            <a:ext cx="9144000" cy="694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179388" y="333375"/>
            <a:ext cx="6624637" cy="166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0600" b="1" dirty="0">
                <a:solidFill>
                  <a:srgbClr val="3399FF"/>
                </a:solidFill>
                <a:latin typeface="Monotype Corsiva" pitchFamily="66" charset="0"/>
              </a:rPr>
              <a:t>Обращение</a:t>
            </a:r>
            <a:endParaRPr lang="ru-RU" sz="10600" dirty="0">
              <a:solidFill>
                <a:srgbClr val="3399FF"/>
              </a:solidFill>
              <a:latin typeface="Arial" charset="0"/>
            </a:endParaRP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2843213" y="6237288"/>
            <a:ext cx="37671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0000"/>
                </a:solidFill>
              </a:rPr>
              <a:t>Урок русского языка в 8 классе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113716" y="4383107"/>
            <a:ext cx="6000361" cy="141577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Что говорит </a:t>
            </a:r>
          </a:p>
          <a:p>
            <a:pPr algn="ctr"/>
            <a:r>
              <a:rPr lang="ru-RU" sz="3200" b="1" dirty="0" smtClean="0">
                <a:ln w="11430"/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об этом понятии учебник</a:t>
            </a:r>
            <a:r>
              <a:rPr lang="ru-RU" sz="5400" b="1" dirty="0" smtClean="0">
                <a:ln w="11430"/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?</a:t>
            </a:r>
            <a:endParaRPr lang="ru-RU" sz="5400" b="1" cap="none" spc="0" dirty="0">
              <a:ln w="11430"/>
              <a:solidFill>
                <a:schemeClr val="bg1">
                  <a:lumMod val="60000"/>
                  <a:lumOff val="4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8059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5888"/>
            <a:ext cx="5364163" cy="136207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66FF33"/>
                </a:solidFill>
                <a:latin typeface="Cambria" pitchFamily="18" charset="0"/>
              </a:rPr>
              <a:t>1. Что называется </a:t>
            </a:r>
            <a:r>
              <a:rPr lang="ru-RU" dirty="0" smtClean="0">
                <a:solidFill>
                  <a:srgbClr val="FFFF00"/>
                </a:solidFill>
                <a:latin typeface="Cambria" pitchFamily="18" charset="0"/>
              </a:rPr>
              <a:t>обращением</a:t>
            </a:r>
            <a:r>
              <a:rPr lang="ru-RU" dirty="0" smtClean="0">
                <a:solidFill>
                  <a:srgbClr val="66FF33"/>
                </a:solidFill>
                <a:latin typeface="Cambria" pitchFamily="18" charset="0"/>
              </a:rPr>
              <a:t>?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187450" y="1484313"/>
            <a:ext cx="7272338" cy="1500187"/>
          </a:xfrm>
        </p:spPr>
        <p:txBody>
          <a:bodyPr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solidFill>
                  <a:srgbClr val="66FF33"/>
                </a:solidFill>
                <a:latin typeface="Cambria" pitchFamily="18" charset="0"/>
              </a:rPr>
              <a:t>2. С КАКОЙ </a:t>
            </a:r>
            <a:r>
              <a:rPr lang="ru-RU" sz="4000" b="1" dirty="0" smtClean="0">
                <a:solidFill>
                  <a:srgbClr val="FFFF00"/>
                </a:solidFill>
                <a:latin typeface="Cambria" pitchFamily="18" charset="0"/>
              </a:rPr>
              <a:t>интонацией </a:t>
            </a:r>
            <a:r>
              <a:rPr lang="ru-RU" sz="4000" b="1" dirty="0" smtClean="0">
                <a:solidFill>
                  <a:srgbClr val="66FF33"/>
                </a:solidFill>
                <a:latin typeface="Cambria" pitchFamily="18" charset="0"/>
              </a:rPr>
              <a:t>ПРОИЗНОСИТ ГОВОРЯЩИЙ ОБРАЩЕНИЕ?</a:t>
            </a:r>
            <a:endParaRPr lang="ru-RU" sz="4000" dirty="0" smtClean="0"/>
          </a:p>
        </p:txBody>
      </p:sp>
      <p:sp>
        <p:nvSpPr>
          <p:cNvPr id="8" name="Текст 5"/>
          <p:cNvSpPr txBox="1">
            <a:spLocks/>
          </p:cNvSpPr>
          <p:nvPr/>
        </p:nvSpPr>
        <p:spPr>
          <a:xfrm>
            <a:off x="3276600" y="3254375"/>
            <a:ext cx="5761038" cy="1500188"/>
          </a:xfrm>
          <a:prstGeom prst="rect">
            <a:avLst/>
          </a:prstGeom>
        </p:spPr>
        <p:txBody>
          <a:bodyPr anchor="b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4000" b="1" dirty="0" smtClean="0">
                <a:solidFill>
                  <a:srgbClr val="66FF33"/>
                </a:solidFill>
                <a:latin typeface="Cambria" pitchFamily="18" charset="0"/>
              </a:rPr>
              <a:t>3. КТО (ЧТО) ЯВЛЯЕТСЯ </a:t>
            </a:r>
            <a:r>
              <a:rPr lang="ru-RU" sz="4000" b="1" dirty="0" smtClean="0">
                <a:solidFill>
                  <a:srgbClr val="FFFF00"/>
                </a:solidFill>
                <a:latin typeface="Cambria" pitchFamily="18" charset="0"/>
              </a:rPr>
              <a:t>адресатом речи </a:t>
            </a:r>
            <a:r>
              <a:rPr lang="ru-RU" sz="4000" b="1" dirty="0" smtClean="0">
                <a:solidFill>
                  <a:srgbClr val="66FF33"/>
                </a:solidFill>
                <a:latin typeface="Cambria" pitchFamily="18" charset="0"/>
              </a:rPr>
              <a:t>ПРИ ОБРАЩЕНИИ?</a:t>
            </a:r>
            <a:endParaRPr lang="ru-RU" sz="4000" dirty="0" smtClean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9" name="Текст 5"/>
          <p:cNvSpPr txBox="1">
            <a:spLocks/>
          </p:cNvSpPr>
          <p:nvPr/>
        </p:nvSpPr>
        <p:spPr>
          <a:xfrm>
            <a:off x="250825" y="4906963"/>
            <a:ext cx="5762625" cy="1500187"/>
          </a:xfrm>
          <a:prstGeom prst="rect">
            <a:avLst/>
          </a:prstGeom>
        </p:spPr>
        <p:txBody>
          <a:bodyPr anchor="b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4000" b="1" dirty="0" smtClean="0">
                <a:solidFill>
                  <a:srgbClr val="66FF33"/>
                </a:solidFill>
                <a:latin typeface="Cambria" pitchFamily="18" charset="0"/>
              </a:rPr>
              <a:t>4. ЯВЛЯЕТСЯ ЛИ ОБРАЩЕНИЕ </a:t>
            </a:r>
            <a:r>
              <a:rPr lang="ru-RU" sz="4000" b="1" dirty="0" smtClean="0">
                <a:solidFill>
                  <a:srgbClr val="FFFF00"/>
                </a:solidFill>
                <a:latin typeface="Cambria" pitchFamily="18" charset="0"/>
              </a:rPr>
              <a:t>членом предложения </a:t>
            </a:r>
            <a:r>
              <a:rPr lang="ru-RU" sz="4000" b="1" dirty="0" smtClean="0">
                <a:solidFill>
                  <a:srgbClr val="66FF33"/>
                </a:solidFill>
                <a:latin typeface="Cambria" pitchFamily="18" charset="0"/>
              </a:rPr>
              <a:t>?</a:t>
            </a:r>
            <a:endParaRPr lang="ru-RU" sz="400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631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2581602"/>
            <a:ext cx="7924800" cy="4015749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500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2600" dirty="0" smtClean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6500" dirty="0" smtClean="0">
                <a:effectLst/>
                <a:latin typeface="Times New Roman"/>
                <a:ea typeface="Calibri"/>
                <a:cs typeface="Times New Roman"/>
              </a:rPr>
              <a:t>оценочная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  <a:buClr>
                <a:srgbClr val="DC9E1F"/>
              </a:buClr>
            </a:pPr>
            <a:r>
              <a:rPr lang="ru-RU" sz="6500" dirty="0">
                <a:solidFill>
                  <a:srgbClr val="FFFFFF"/>
                </a:solidFill>
                <a:latin typeface="Times New Roman"/>
                <a:ea typeface="Calibri"/>
                <a:cs typeface="Times New Roman"/>
              </a:rPr>
              <a:t>изобразительная</a:t>
            </a:r>
            <a:endParaRPr lang="ru-RU" sz="6500" dirty="0">
              <a:solidFill>
                <a:srgbClr val="FFFFFF"/>
              </a:solidFill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buClr>
                <a:srgbClr val="DC9E1F"/>
              </a:buClr>
            </a:pPr>
            <a:r>
              <a:rPr lang="ru-RU" sz="6500" dirty="0">
                <a:solidFill>
                  <a:srgbClr val="FFFFFF"/>
                </a:solidFill>
                <a:latin typeface="Times New Roman"/>
                <a:ea typeface="Calibri"/>
                <a:cs typeface="Times New Roman"/>
              </a:rPr>
              <a:t>звательная</a:t>
            </a:r>
            <a:endParaRPr lang="ru-RU" sz="6500" dirty="0">
              <a:solidFill>
                <a:srgbClr val="FFFFFF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600" dirty="0" smtClean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500" dirty="0" smtClean="0">
                <a:effectLst/>
                <a:latin typeface="Times New Roman"/>
              </a:rPr>
              <a:t> </a:t>
            </a:r>
            <a:r>
              <a:rPr lang="ru-RU" sz="3000" dirty="0" smtClean="0">
                <a:effectLst/>
              </a:rPr>
              <a:t> </a:t>
            </a:r>
            <a:r>
              <a:rPr lang="ru-RU" sz="3500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2600" dirty="0" smtClean="0">
              <a:effectLst/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188640"/>
            <a:ext cx="8640960" cy="2392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rgbClr val="DC9E1F"/>
              </a:buClr>
            </a:pPr>
            <a:r>
              <a:rPr lang="ru-RU" sz="6500" u="sng" spc="30" dirty="0">
                <a:solidFill>
                  <a:srgbClr val="FFFFFF"/>
                </a:solidFill>
                <a:latin typeface="Times New Roman"/>
              </a:rPr>
              <a:t>Функции обращения в </a:t>
            </a:r>
            <a:r>
              <a:rPr lang="ru-RU" sz="6500" u="sng" spc="30" dirty="0" smtClean="0">
                <a:solidFill>
                  <a:srgbClr val="FFFFFF"/>
                </a:solidFill>
                <a:latin typeface="Times New Roman"/>
              </a:rPr>
              <a:t>речи?</a:t>
            </a:r>
            <a:r>
              <a:rPr lang="ru-RU" sz="6500" u="sng" spc="30" dirty="0" smtClean="0">
                <a:solidFill>
                  <a:srgbClr val="FFFFFF"/>
                </a:solidFill>
              </a:rPr>
              <a:t> </a:t>
            </a:r>
            <a:endParaRPr lang="ru-RU" sz="6500" u="sng" spc="30" dirty="0">
              <a:solidFill>
                <a:srgbClr val="FFFFFF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76627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46583" y="2060848"/>
            <a:ext cx="7850832" cy="1512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Распространенное      </a:t>
            </a:r>
          </a:p>
          <a:p>
            <a:pPr marL="0" indent="0" algn="r">
              <a:buNone/>
            </a:pPr>
            <a:r>
              <a:rPr lang="ru-RU" sz="3200" dirty="0" smtClean="0"/>
              <a:t>  Нераспространенное</a:t>
            </a:r>
            <a:endParaRPr lang="ru-RU" sz="3200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475656" y="0"/>
            <a:ext cx="6624637" cy="166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0600" b="1" dirty="0">
                <a:solidFill>
                  <a:srgbClr val="FFFF00"/>
                </a:solidFill>
                <a:latin typeface="Monotype Corsiva" pitchFamily="66" charset="0"/>
              </a:rPr>
              <a:t>Обращение</a:t>
            </a:r>
            <a:endParaRPr lang="ru-RU" sz="10600" dirty="0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339752" y="1556792"/>
            <a:ext cx="504056" cy="50405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580112" y="1556792"/>
            <a:ext cx="864096" cy="100811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461674" y="2526869"/>
            <a:ext cx="152614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93979" y="3293368"/>
            <a:ext cx="190631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82361" y="4437112"/>
            <a:ext cx="749275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0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1) Прекрасна ты, моя дивная РОДИНА!!!</a:t>
            </a:r>
          </a:p>
          <a:p>
            <a:pPr algn="ctr"/>
            <a:r>
              <a:rPr lang="ru-RU" sz="3600" b="0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2) Петя, вытри с доски!</a:t>
            </a:r>
            <a:endParaRPr lang="ru-RU" sz="3600" b="0" i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759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>
          <a:xfrm>
            <a:off x="-612576" y="548680"/>
            <a:ext cx="10625881" cy="1288334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gerian" pitchFamily="82" charset="0"/>
              </a:rPr>
              <a:t>Обращение</a:t>
            </a:r>
            <a:b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gerian" pitchFamily="82" charset="0"/>
              </a:rPr>
            </a:br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gerian" pitchFamily="82" charset="0"/>
              </a:rPr>
              <a:t> в схеме предложения</a:t>
            </a:r>
            <a:endParaRPr lang="ru-RU" sz="4000" b="1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lgerian" pitchFamily="82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1258888" y="2205038"/>
            <a:ext cx="3097212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5435600" y="3789363"/>
            <a:ext cx="3097213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1331913" y="3789363"/>
            <a:ext cx="3097212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131" name="Oval 11"/>
          <p:cNvSpPr>
            <a:spLocks noChangeArrowheads="1"/>
          </p:cNvSpPr>
          <p:nvPr/>
        </p:nvSpPr>
        <p:spPr bwMode="auto">
          <a:xfrm>
            <a:off x="1619250" y="2420938"/>
            <a:ext cx="431800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132" name="Oval 12"/>
          <p:cNvSpPr>
            <a:spLocks noChangeArrowheads="1"/>
          </p:cNvSpPr>
          <p:nvPr/>
        </p:nvSpPr>
        <p:spPr bwMode="auto">
          <a:xfrm>
            <a:off x="2627313" y="4005263"/>
            <a:ext cx="431800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134" name="Oval 14"/>
          <p:cNvSpPr>
            <a:spLocks noChangeArrowheads="1"/>
          </p:cNvSpPr>
          <p:nvPr/>
        </p:nvSpPr>
        <p:spPr bwMode="auto">
          <a:xfrm>
            <a:off x="7596188" y="4005263"/>
            <a:ext cx="431800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135" name="WordArt 15"/>
          <p:cNvSpPr>
            <a:spLocks noChangeArrowheads="1" noChangeShapeType="1" noTextEdit="1"/>
          </p:cNvSpPr>
          <p:nvPr/>
        </p:nvSpPr>
        <p:spPr bwMode="auto">
          <a:xfrm>
            <a:off x="2124075" y="2781300"/>
            <a:ext cx="133350" cy="195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Georgia"/>
              </a:rPr>
              <a:t>,</a:t>
            </a:r>
          </a:p>
        </p:txBody>
      </p:sp>
      <p:sp>
        <p:nvSpPr>
          <p:cNvPr id="5136" name="WordArt 16"/>
          <p:cNvSpPr>
            <a:spLocks noChangeArrowheads="1" noChangeShapeType="1" noTextEdit="1"/>
          </p:cNvSpPr>
          <p:nvPr/>
        </p:nvSpPr>
        <p:spPr bwMode="auto">
          <a:xfrm>
            <a:off x="2411413" y="4365625"/>
            <a:ext cx="133350" cy="195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Georgia"/>
              </a:rPr>
              <a:t>,</a:t>
            </a:r>
          </a:p>
        </p:txBody>
      </p:sp>
      <p:sp>
        <p:nvSpPr>
          <p:cNvPr id="5137" name="WordArt 17"/>
          <p:cNvSpPr>
            <a:spLocks noChangeArrowheads="1" noChangeShapeType="1" noTextEdit="1"/>
          </p:cNvSpPr>
          <p:nvPr/>
        </p:nvSpPr>
        <p:spPr bwMode="auto">
          <a:xfrm>
            <a:off x="3132138" y="4365625"/>
            <a:ext cx="133350" cy="195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Georgia"/>
              </a:rPr>
              <a:t>,</a:t>
            </a:r>
          </a:p>
        </p:txBody>
      </p:sp>
      <p:sp>
        <p:nvSpPr>
          <p:cNvPr id="5138" name="WordArt 18"/>
          <p:cNvSpPr>
            <a:spLocks noChangeArrowheads="1" noChangeShapeType="1" noTextEdit="1"/>
          </p:cNvSpPr>
          <p:nvPr/>
        </p:nvSpPr>
        <p:spPr bwMode="auto">
          <a:xfrm>
            <a:off x="7380288" y="4437063"/>
            <a:ext cx="133350" cy="1952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Georgia"/>
              </a:rPr>
              <a:t>,</a:t>
            </a:r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5508625" y="5516563"/>
            <a:ext cx="3095625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1331913" y="5516563"/>
            <a:ext cx="3095625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142" name="Oval 22"/>
          <p:cNvSpPr>
            <a:spLocks noChangeArrowheads="1"/>
          </p:cNvSpPr>
          <p:nvPr/>
        </p:nvSpPr>
        <p:spPr bwMode="auto">
          <a:xfrm>
            <a:off x="7667625" y="5734050"/>
            <a:ext cx="431800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143" name="Oval 23"/>
          <p:cNvSpPr>
            <a:spLocks noChangeArrowheads="1"/>
          </p:cNvSpPr>
          <p:nvPr/>
        </p:nvSpPr>
        <p:spPr bwMode="auto">
          <a:xfrm>
            <a:off x="1619250" y="5734050"/>
            <a:ext cx="431800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144" name="WordArt 24"/>
          <p:cNvSpPr>
            <a:spLocks noChangeArrowheads="1" noChangeShapeType="1" noTextEdit="1"/>
          </p:cNvSpPr>
          <p:nvPr/>
        </p:nvSpPr>
        <p:spPr bwMode="auto">
          <a:xfrm>
            <a:off x="8172450" y="3933825"/>
            <a:ext cx="152400" cy="533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Georgia"/>
              </a:rPr>
              <a:t>!</a:t>
            </a:r>
          </a:p>
        </p:txBody>
      </p:sp>
      <p:sp>
        <p:nvSpPr>
          <p:cNvPr id="5146" name="WordArt 26"/>
          <p:cNvSpPr>
            <a:spLocks noChangeArrowheads="1" noChangeShapeType="1" noTextEdit="1"/>
          </p:cNvSpPr>
          <p:nvPr/>
        </p:nvSpPr>
        <p:spPr bwMode="auto">
          <a:xfrm>
            <a:off x="2195513" y="5661025"/>
            <a:ext cx="152400" cy="533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Georgia"/>
              </a:rPr>
              <a:t>!</a:t>
            </a:r>
          </a:p>
        </p:txBody>
      </p:sp>
      <p:sp>
        <p:nvSpPr>
          <p:cNvPr id="5147" name="WordArt 27"/>
          <p:cNvSpPr>
            <a:spLocks noChangeArrowheads="1" noChangeShapeType="1" noTextEdit="1"/>
          </p:cNvSpPr>
          <p:nvPr/>
        </p:nvSpPr>
        <p:spPr bwMode="auto">
          <a:xfrm>
            <a:off x="7451725" y="6092825"/>
            <a:ext cx="133350" cy="195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Georgia"/>
              </a:rPr>
              <a:t>,</a:t>
            </a:r>
          </a:p>
        </p:txBody>
      </p:sp>
      <p:sp>
        <p:nvSpPr>
          <p:cNvPr id="5148" name="WordArt 28"/>
          <p:cNvSpPr>
            <a:spLocks noChangeArrowheads="1" noChangeShapeType="1" noTextEdit="1"/>
          </p:cNvSpPr>
          <p:nvPr/>
        </p:nvSpPr>
        <p:spPr bwMode="auto">
          <a:xfrm>
            <a:off x="8243888" y="5734050"/>
            <a:ext cx="219075" cy="533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Georgia"/>
              </a:rPr>
              <a:t>?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5338990" y="2205038"/>
            <a:ext cx="3097212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000000"/>
                </a:solidFill>
              </a:rPr>
              <a:t>ОБР.</a:t>
            </a:r>
            <a:endParaRPr lang="ru-RU" sz="3600" b="1" dirty="0">
              <a:solidFill>
                <a:srgbClr val="000000"/>
              </a:solidFill>
            </a:endParaRPr>
          </a:p>
        </p:txBody>
      </p:sp>
      <p:sp>
        <p:nvSpPr>
          <p:cNvPr id="25" name="WordArt 15"/>
          <p:cNvSpPr>
            <a:spLocks noChangeArrowheads="1" noChangeShapeType="1" noTextEdit="1"/>
          </p:cNvSpPr>
          <p:nvPr/>
        </p:nvSpPr>
        <p:spPr bwMode="auto">
          <a:xfrm>
            <a:off x="6444208" y="2738437"/>
            <a:ext cx="133350" cy="195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Georgia"/>
              </a:rPr>
              <a:t>,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598628" y="2196108"/>
            <a:ext cx="5164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=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3018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 уроке: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48920" y="1772816"/>
            <a:ext cx="587853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Monotype Corsiva" pitchFamily="66" charset="0"/>
              </a:rPr>
              <a:t>Упр. 185(старый уч.)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Monotype Corsiva" pitchFamily="66" charset="0"/>
              </a:rPr>
              <a:t>– 221 (новый уч.)</a:t>
            </a:r>
            <a:endParaRPr kumimoji="0" lang="ru-RU" sz="5400" b="1" i="0" u="none" strike="noStrike" kern="0" cap="none" spc="0" normalizeH="0" baseline="0" noProof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704067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388" y="188913"/>
            <a:ext cx="8496300" cy="6264275"/>
          </a:xfrm>
        </p:spPr>
        <p:txBody>
          <a:bodyPr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i="1" dirty="0" smtClean="0">
              <a:solidFill>
                <a:srgbClr val="FF33CC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Лингвистическая задача </a:t>
            </a:r>
            <a:endParaRPr lang="ru-RU" sz="6600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600" b="1" i="1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Человека </a:t>
            </a:r>
            <a:r>
              <a:rPr lang="ru-RU" sz="6600" b="1" i="1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зовут Николай Николаевич Васильев. Ему 40 лет. Работает инженером. Как его называют жена, родители, друзья, дети, племянники, сослуживцы, начальник, сосед по квартире, милиционер, врач, старик Хоттабыч?</a:t>
            </a:r>
            <a:endParaRPr lang="ru-RU" sz="6600" b="1" dirty="0" smtClean="0">
              <a:solidFill>
                <a:srgbClr val="66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412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>
          <a:xfrm>
            <a:off x="4489450" y="908720"/>
            <a:ext cx="4114800" cy="652934"/>
          </a:xfrm>
        </p:spPr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gerian" pitchFamily="82" charset="0"/>
              </a:rPr>
              <a:t>Составьте предложения по схемам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1258888" y="2205038"/>
            <a:ext cx="3097212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5435600" y="3789363"/>
            <a:ext cx="3097213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1331913" y="3789363"/>
            <a:ext cx="3097212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435600" y="2205038"/>
            <a:ext cx="3097213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131" name="Oval 11"/>
          <p:cNvSpPr>
            <a:spLocks noChangeArrowheads="1"/>
          </p:cNvSpPr>
          <p:nvPr/>
        </p:nvSpPr>
        <p:spPr bwMode="auto">
          <a:xfrm>
            <a:off x="1619250" y="2420938"/>
            <a:ext cx="431800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132" name="Oval 12"/>
          <p:cNvSpPr>
            <a:spLocks noChangeArrowheads="1"/>
          </p:cNvSpPr>
          <p:nvPr/>
        </p:nvSpPr>
        <p:spPr bwMode="auto">
          <a:xfrm>
            <a:off x="2627313" y="4005263"/>
            <a:ext cx="431800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133" name="Oval 13"/>
          <p:cNvSpPr>
            <a:spLocks noChangeArrowheads="1"/>
          </p:cNvSpPr>
          <p:nvPr/>
        </p:nvSpPr>
        <p:spPr bwMode="auto">
          <a:xfrm>
            <a:off x="5724525" y="2420938"/>
            <a:ext cx="431800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134" name="Oval 14"/>
          <p:cNvSpPr>
            <a:spLocks noChangeArrowheads="1"/>
          </p:cNvSpPr>
          <p:nvPr/>
        </p:nvSpPr>
        <p:spPr bwMode="auto">
          <a:xfrm>
            <a:off x="7596188" y="4005263"/>
            <a:ext cx="431800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135" name="WordArt 15"/>
          <p:cNvSpPr>
            <a:spLocks noChangeArrowheads="1" noChangeShapeType="1" noTextEdit="1"/>
          </p:cNvSpPr>
          <p:nvPr/>
        </p:nvSpPr>
        <p:spPr bwMode="auto">
          <a:xfrm>
            <a:off x="2124075" y="2781300"/>
            <a:ext cx="133350" cy="195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Georgia"/>
              </a:rPr>
              <a:t>,</a:t>
            </a:r>
          </a:p>
        </p:txBody>
      </p:sp>
      <p:sp>
        <p:nvSpPr>
          <p:cNvPr id="5136" name="WordArt 16"/>
          <p:cNvSpPr>
            <a:spLocks noChangeArrowheads="1" noChangeShapeType="1" noTextEdit="1"/>
          </p:cNvSpPr>
          <p:nvPr/>
        </p:nvSpPr>
        <p:spPr bwMode="auto">
          <a:xfrm>
            <a:off x="2411413" y="4365625"/>
            <a:ext cx="133350" cy="195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Georgia"/>
              </a:rPr>
              <a:t>,</a:t>
            </a:r>
          </a:p>
        </p:txBody>
      </p:sp>
      <p:sp>
        <p:nvSpPr>
          <p:cNvPr id="5137" name="WordArt 17"/>
          <p:cNvSpPr>
            <a:spLocks noChangeArrowheads="1" noChangeShapeType="1" noTextEdit="1"/>
          </p:cNvSpPr>
          <p:nvPr/>
        </p:nvSpPr>
        <p:spPr bwMode="auto">
          <a:xfrm>
            <a:off x="3132138" y="4365625"/>
            <a:ext cx="133350" cy="195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Georgia"/>
              </a:rPr>
              <a:t>,</a:t>
            </a:r>
          </a:p>
        </p:txBody>
      </p:sp>
      <p:sp>
        <p:nvSpPr>
          <p:cNvPr id="5138" name="WordArt 18"/>
          <p:cNvSpPr>
            <a:spLocks noChangeArrowheads="1" noChangeShapeType="1" noTextEdit="1"/>
          </p:cNvSpPr>
          <p:nvPr/>
        </p:nvSpPr>
        <p:spPr bwMode="auto">
          <a:xfrm>
            <a:off x="7380288" y="4437063"/>
            <a:ext cx="133350" cy="1952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Georgia"/>
              </a:rPr>
              <a:t>,</a:t>
            </a:r>
          </a:p>
        </p:txBody>
      </p:sp>
      <p:sp>
        <p:nvSpPr>
          <p:cNvPr id="5139" name="WordArt 19"/>
          <p:cNvSpPr>
            <a:spLocks noChangeArrowheads="1" noChangeShapeType="1" noTextEdit="1"/>
          </p:cNvSpPr>
          <p:nvPr/>
        </p:nvSpPr>
        <p:spPr bwMode="auto">
          <a:xfrm>
            <a:off x="6372200" y="2781300"/>
            <a:ext cx="684237" cy="195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Georgia"/>
              </a:rPr>
              <a:t>...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Georgia"/>
            </a:endParaRPr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5508625" y="5516563"/>
            <a:ext cx="3095625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1331913" y="5516563"/>
            <a:ext cx="3095625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142" name="Oval 22"/>
          <p:cNvSpPr>
            <a:spLocks noChangeArrowheads="1"/>
          </p:cNvSpPr>
          <p:nvPr/>
        </p:nvSpPr>
        <p:spPr bwMode="auto">
          <a:xfrm>
            <a:off x="7667625" y="5734050"/>
            <a:ext cx="431800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143" name="Oval 23"/>
          <p:cNvSpPr>
            <a:spLocks noChangeArrowheads="1"/>
          </p:cNvSpPr>
          <p:nvPr/>
        </p:nvSpPr>
        <p:spPr bwMode="auto">
          <a:xfrm>
            <a:off x="1619250" y="5734050"/>
            <a:ext cx="431800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144" name="WordArt 24"/>
          <p:cNvSpPr>
            <a:spLocks noChangeArrowheads="1" noChangeShapeType="1" noTextEdit="1"/>
          </p:cNvSpPr>
          <p:nvPr/>
        </p:nvSpPr>
        <p:spPr bwMode="auto">
          <a:xfrm>
            <a:off x="8172450" y="3933825"/>
            <a:ext cx="152400" cy="533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Georgia"/>
              </a:rPr>
              <a:t>!</a:t>
            </a:r>
          </a:p>
        </p:txBody>
      </p:sp>
      <p:sp>
        <p:nvSpPr>
          <p:cNvPr id="5146" name="WordArt 26"/>
          <p:cNvSpPr>
            <a:spLocks noChangeArrowheads="1" noChangeShapeType="1" noTextEdit="1"/>
          </p:cNvSpPr>
          <p:nvPr/>
        </p:nvSpPr>
        <p:spPr bwMode="auto">
          <a:xfrm>
            <a:off x="2195513" y="5661025"/>
            <a:ext cx="152400" cy="533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Georgia"/>
              </a:rPr>
              <a:t>!</a:t>
            </a:r>
          </a:p>
        </p:txBody>
      </p:sp>
      <p:sp>
        <p:nvSpPr>
          <p:cNvPr id="5147" name="WordArt 27"/>
          <p:cNvSpPr>
            <a:spLocks noChangeArrowheads="1" noChangeShapeType="1" noTextEdit="1"/>
          </p:cNvSpPr>
          <p:nvPr/>
        </p:nvSpPr>
        <p:spPr bwMode="auto">
          <a:xfrm>
            <a:off x="7451725" y="6092825"/>
            <a:ext cx="133350" cy="1952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Georgia"/>
              </a:rPr>
              <a:t>,</a:t>
            </a:r>
          </a:p>
        </p:txBody>
      </p:sp>
      <p:sp>
        <p:nvSpPr>
          <p:cNvPr id="5148" name="WordArt 28"/>
          <p:cNvSpPr>
            <a:spLocks noChangeArrowheads="1" noChangeShapeType="1" noTextEdit="1"/>
          </p:cNvSpPr>
          <p:nvPr/>
        </p:nvSpPr>
        <p:spPr bwMode="auto">
          <a:xfrm>
            <a:off x="8243888" y="5734050"/>
            <a:ext cx="219075" cy="533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Georgia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10032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Океан">
  <a:themeElements>
    <a:clrScheme name="Океан 9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FF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9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FF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10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0000FF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хническ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287</Words>
  <Application>Microsoft Office PowerPoint</Application>
  <PresentationFormat>Экран (4:3)</PresentationFormat>
  <Paragraphs>74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Горизонт</vt:lpstr>
      <vt:lpstr>1_Горизонт</vt:lpstr>
      <vt:lpstr>Океан</vt:lpstr>
      <vt:lpstr>Оформление по умолчанию</vt:lpstr>
      <vt:lpstr>Техническая</vt:lpstr>
      <vt:lpstr>Презентация PowerPoint</vt:lpstr>
      <vt:lpstr>Презентация PowerPoint</vt:lpstr>
      <vt:lpstr>1. Что называется обращением?</vt:lpstr>
      <vt:lpstr>Презентация PowerPoint</vt:lpstr>
      <vt:lpstr>Презентация PowerPoint</vt:lpstr>
      <vt:lpstr>Обращение  в схеме предложения</vt:lpstr>
      <vt:lpstr>На уроке:</vt:lpstr>
      <vt:lpstr>Презентация PowerPoint</vt:lpstr>
      <vt:lpstr>Составьте предложения по схемам</vt:lpstr>
      <vt:lpstr>Обращение   в ГИА</vt:lpstr>
      <vt:lpstr>В каком варианте ответа правильно указаны все цифры, на месте которых при обращениях должны стоять запятые?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Оленька</dc:creator>
  <cp:lastModifiedBy>Оленька</cp:lastModifiedBy>
  <cp:revision>9</cp:revision>
  <dcterms:created xsi:type="dcterms:W3CDTF">2012-01-18T18:29:38Z</dcterms:created>
  <dcterms:modified xsi:type="dcterms:W3CDTF">2014-02-03T05:25:39Z</dcterms:modified>
</cp:coreProperties>
</file>