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sldIdLst>
    <p:sldId id="281" r:id="rId2"/>
    <p:sldId id="280" r:id="rId3"/>
    <p:sldId id="279" r:id="rId4"/>
    <p:sldId id="289" r:id="rId5"/>
    <p:sldId id="274" r:id="rId6"/>
    <p:sldId id="282" r:id="rId7"/>
    <p:sldId id="284" r:id="rId8"/>
    <p:sldId id="285" r:id="rId9"/>
    <p:sldId id="286" r:id="rId10"/>
    <p:sldId id="273" r:id="rId11"/>
    <p:sldId id="287" r:id="rId12"/>
    <p:sldId id="268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60515" autoAdjust="0"/>
  </p:normalViewPr>
  <p:slideViewPr>
    <p:cSldViewPr>
      <p:cViewPr varScale="1">
        <p:scale>
          <a:sx n="48" d="100"/>
          <a:sy n="48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261C4-74F6-40E1-8D28-C7D7AAD0EA9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4975F-CAF3-42C4-B3B8-C48A9C7D5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14E09-2DF6-40D1-B88D-E57B79EF8571}" type="slidenum">
              <a:rPr lang="ru-RU"/>
              <a:pPr/>
              <a:t>1</a:t>
            </a:fld>
            <a:endParaRPr 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ru-RU" i="1" smtClean="0"/>
              <a:t>(Определение здоровья данное в Уставе ВОЗ записать в тетради)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256E0-6A09-43EE-B5C7-B37B0801F16C}" type="slidenum">
              <a:rPr lang="ru-RU"/>
              <a:pPr/>
              <a:t>2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ru-RU" u="sng" smtClean="0"/>
              <a:t>Первый изучаемый вопрос:</a:t>
            </a:r>
            <a:r>
              <a:rPr lang="ru-RU" smtClean="0"/>
              <a:t> </a:t>
            </a:r>
            <a:r>
              <a:rPr lang="ru-RU" u="sng" smtClean="0">
                <a:solidFill>
                  <a:srgbClr val="000066"/>
                </a:solidFill>
              </a:rPr>
              <a:t>Здоровье - человеческая ценность.</a:t>
            </a:r>
            <a:r>
              <a:rPr lang="ru-RU" smtClean="0"/>
              <a:t> </a:t>
            </a:r>
          </a:p>
          <a:p>
            <a:pPr eaLnBrk="1" hangingPunct="1"/>
            <a:r>
              <a:rPr lang="ru-RU" smtClean="0"/>
              <a:t>РАБОТА В ГРУППЕ.</a:t>
            </a:r>
            <a:r>
              <a:rPr lang="ru-RU" i="1" smtClean="0"/>
              <a:t> Задание на ассоциации.</a:t>
            </a:r>
            <a:endParaRPr lang="ru-RU" b="1" smtClean="0"/>
          </a:p>
          <a:p>
            <a:pPr eaLnBrk="1" hangingPunct="1"/>
            <a:r>
              <a:rPr lang="ru-RU" b="1" smtClean="0"/>
              <a:t> Задание каждой группе.З-Д-О-Р-О-В-Ь-Е </a:t>
            </a:r>
            <a:r>
              <a:rPr lang="ru-RU" smtClean="0"/>
              <a:t>- На каждую букву этого слова напишите слова, относящиеся к тому, что делает человека здоровым, например, задор, Например: движение, оптимизм, образ жизни,  радость, образованность, восторг, единство души и тела.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9DC4-CF9B-4C72-B662-BDEFAA99C866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78BC-0A9C-4F66-BD47-D27C39B58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9DC4-CF9B-4C72-B662-BDEFAA99C866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78BC-0A9C-4F66-BD47-D27C39B58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9DC4-CF9B-4C72-B662-BDEFAA99C866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78BC-0A9C-4F66-BD47-D27C39B58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4823D-2335-4AD4-A5AB-11C2043F3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9DC4-CF9B-4C72-B662-BDEFAA99C866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78BC-0A9C-4F66-BD47-D27C39B58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9DC4-CF9B-4C72-B662-BDEFAA99C866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78BC-0A9C-4F66-BD47-D27C39B58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9DC4-CF9B-4C72-B662-BDEFAA99C866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78BC-0A9C-4F66-BD47-D27C39B58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9DC4-CF9B-4C72-B662-BDEFAA99C866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78BC-0A9C-4F66-BD47-D27C39B58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9DC4-CF9B-4C72-B662-BDEFAA99C866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4378BC-0A9C-4F66-BD47-D27C39B58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9DC4-CF9B-4C72-B662-BDEFAA99C866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78BC-0A9C-4F66-BD47-D27C39B58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9DC4-CF9B-4C72-B662-BDEFAA99C866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34378BC-0A9C-4F66-BD47-D27C39B58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F7A9DC4-CF9B-4C72-B662-BDEFAA99C866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78BC-0A9C-4F66-BD47-D27C39B58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F7A9DC4-CF9B-4C72-B662-BDEFAA99C866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34378BC-0A9C-4F66-BD47-D27C39B58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4;&#1041;&#1046;%208%20&#1082;&#1083;&#1072;&#1089;&#1089;\&#1052;&#1086;&#1081;%20&#1092;&#1080;&#1083;&#1100;&#1084;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1EEAD-12DB-4E50-88B7-A8F13DE1A330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2625" y="5445125"/>
            <a:ext cx="8080375" cy="792163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dirty="0" smtClean="0">
                <a:effectLst/>
              </a:rPr>
              <a:t>(</a:t>
            </a:r>
            <a:r>
              <a:rPr lang="ru-RU" sz="2400" i="1" dirty="0" smtClean="0">
                <a:effectLst/>
              </a:rPr>
              <a:t>из Устава ВОЗ)</a:t>
            </a:r>
            <a:r>
              <a:rPr lang="ru-RU" sz="4000" dirty="0" smtClean="0"/>
              <a:t> 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496300" cy="446563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endParaRPr lang="ru-RU" b="1" i="1" dirty="0" smtClean="0"/>
          </a:p>
          <a:p>
            <a:pPr eaLnBrk="1" hangingPunct="1">
              <a:buFontTx/>
              <a:buNone/>
              <a:defRPr/>
            </a:pPr>
            <a:r>
              <a:rPr lang="ru-RU" sz="4800" b="1" i="1" dirty="0" smtClean="0"/>
              <a:t>Здоровье </a:t>
            </a:r>
            <a:r>
              <a:rPr lang="ru-RU" b="1" i="1" dirty="0" smtClean="0"/>
              <a:t>- </a:t>
            </a:r>
            <a:r>
              <a:rPr lang="ru-RU" sz="4000" b="1" dirty="0" smtClean="0"/>
              <a:t>это состояние полного физического, социального и психического благополучия, а не просто отсутствие болезней или физических дефектов.</a:t>
            </a:r>
            <a:r>
              <a:rPr lang="ru-RU" sz="4000" dirty="0" smtClean="0"/>
              <a:t> </a:t>
            </a:r>
          </a:p>
          <a:p>
            <a:pPr eaLnBrk="1" hangingPunct="1">
              <a:buFontTx/>
              <a:buNone/>
              <a:defRPr/>
            </a:pPr>
            <a:endParaRPr lang="ru-RU" sz="4000" dirty="0" smtClean="0">
              <a:solidFill>
                <a:srgbClr val="006B80"/>
              </a:solidFill>
            </a:endParaRPr>
          </a:p>
        </p:txBody>
      </p:sp>
      <p:pic>
        <p:nvPicPr>
          <p:cNvPr id="6149" name="Picture 2" descr="i[4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1584325" cy="122396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214290"/>
            <a:ext cx="757242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 l="5090" t="7303" r="5090" b="7303"/>
          <a:stretch>
            <a:fillRect/>
          </a:stretch>
        </p:blipFill>
        <p:spPr>
          <a:xfrm>
            <a:off x="214283" y="1"/>
            <a:ext cx="8501122" cy="5643577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 rot="10800000" flipV="1">
            <a:off x="0" y="5286388"/>
            <a:ext cx="88583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1.Что такое индивидуальное здоровье?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2.Какие составляющие определяют общее состояние здоровья человека?</a:t>
            </a:r>
            <a:endParaRPr kumimoji="0" lang="ru-RU" sz="20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3.Какие основные факторы оказывают влияние на состояние здоровья человека?</a:t>
            </a:r>
            <a:endParaRPr kumimoji="0" lang="ru-RU" sz="20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Плюс-минус-интересно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Плюс-минус-интересно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1000108"/>
          <a:ext cx="6072231" cy="379971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23866"/>
                <a:gridCol w="2023866"/>
                <a:gridCol w="2024499"/>
              </a:tblGrid>
              <a:tr h="196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«П»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46" marR="59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«М»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46" marR="59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«И»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46" marR="59046" marT="0" marB="0"/>
                </a:tc>
              </a:tr>
              <a:tr h="3589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46" marR="59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46" marR="59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46" marR="59046" marT="0" marB="0"/>
                </a:tc>
              </a:tr>
            </a:tbl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Плюс-минус-интересно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357166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«</a:t>
            </a:r>
            <a:r>
              <a:rPr lang="ru-RU" sz="2800" b="1" i="1" dirty="0" err="1" smtClean="0"/>
              <a:t>Плюс-минус-интересно</a:t>
            </a:r>
            <a:r>
              <a:rPr lang="ru-RU" sz="2800" b="1" i="1" dirty="0" smtClean="0"/>
              <a:t>». </a:t>
            </a:r>
            <a:endParaRPr lang="ru-RU" sz="2800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4929198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графу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плюс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записывается все, что понравилось на уроке.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графу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минус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записывается все, что не понравилось на уроке.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графу «И» - «интересно»  вписываются все любопытные факты,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которых узнали на уроке и что бы еще хотелось узнать по данной проблеме, вопросы к учителю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357166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Домашнее задание: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1857364"/>
            <a:ext cx="71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§ 7.2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Кратко сформулируйте своё понимание индивидуального здоровья человека и покажите влияние на него физических, социальных и духовных факторов.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0A13A-1F39-4FA1-9795-07C6C00EF51B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135937" cy="15843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1" u="sng" dirty="0" smtClean="0"/>
              <a:t>Задание на ассоциации</a:t>
            </a:r>
            <a:r>
              <a:rPr lang="ru-RU" sz="2800" i="1" dirty="0" smtClean="0"/>
              <a:t>:</a:t>
            </a:r>
            <a:br>
              <a:rPr lang="ru-RU" sz="2800" i="1" dirty="0" smtClean="0"/>
            </a:br>
            <a:r>
              <a:rPr lang="ru-RU" sz="2000" dirty="0" smtClean="0"/>
              <a:t> </a:t>
            </a:r>
            <a:r>
              <a:rPr lang="ru-RU" sz="2400" dirty="0" smtClean="0"/>
              <a:t>на каждую букву данного слова напишите слова, относящиеся к тому, что делает человека здоровым.</a:t>
            </a:r>
          </a:p>
        </p:txBody>
      </p:sp>
      <p:graphicFrame>
        <p:nvGraphicFramePr>
          <p:cNvPr id="11298" name="Group 2082"/>
          <p:cNvGraphicFramePr>
            <a:graphicFrameLocks noGrp="1"/>
          </p:cNvGraphicFramePr>
          <p:nvPr>
            <p:ph idx="1"/>
          </p:nvPr>
        </p:nvGraphicFramePr>
        <p:xfrm>
          <a:off x="611188" y="1916113"/>
          <a:ext cx="7916862" cy="4537075"/>
        </p:xfrm>
        <a:graphic>
          <a:graphicData uri="http://schemas.openxmlformats.org/drawingml/2006/table">
            <a:tbl>
              <a:tblPr/>
              <a:tblGrid>
                <a:gridCol w="1981200"/>
                <a:gridCol w="5935662"/>
              </a:tblGrid>
              <a:tr h="453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Е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D9E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D9E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142849"/>
          <a:ext cx="8643998" cy="6429423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584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Жизненные ценности 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FF"/>
                    </a:solidFill>
                  </a:tcPr>
                </a:tc>
              </a:tr>
              <a:tr h="584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Деньги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FF"/>
                    </a:solidFill>
                  </a:tcPr>
                </a:tc>
              </a:tr>
              <a:tr h="584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Высокооплачиваемая работа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Семья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FF"/>
                    </a:solidFill>
                  </a:tcPr>
                </a:tc>
              </a:tr>
              <a:tr h="584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Карьера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Здоровье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FF"/>
                    </a:solidFill>
                  </a:tcPr>
                </a:tc>
              </a:tr>
              <a:tr h="584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Недвижимость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Престижное образование 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FF"/>
                    </a:solidFill>
                  </a:tcPr>
                </a:tc>
              </a:tr>
              <a:tr h="584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Престижная работа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Спорт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ой филь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Индивидуальное здоровье человека, его физическая, духовная и социальная сущность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916" t="10110" r="7916" b="11795"/>
          <a:stretch>
            <a:fillRect/>
          </a:stretch>
        </p:blipFill>
        <p:spPr>
          <a:xfrm>
            <a:off x="785786" y="1928802"/>
            <a:ext cx="7500990" cy="478634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133600" y="1905000"/>
            <a:ext cx="4724400" cy="685800"/>
            <a:chOff x="1296" y="1824"/>
            <a:chExt cx="2976" cy="432"/>
          </a:xfrm>
        </p:grpSpPr>
        <p:sp>
          <p:nvSpPr>
            <p:cNvPr id="87087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88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89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000000"/>
                  </a:solidFill>
                </a:rPr>
                <a:t>Духовное здоровье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090" name="Text Box 50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2133600" y="2743200"/>
            <a:ext cx="4724400" cy="685800"/>
            <a:chOff x="1296" y="1824"/>
            <a:chExt cx="2976" cy="432"/>
          </a:xfrm>
        </p:grpSpPr>
        <p:sp>
          <p:nvSpPr>
            <p:cNvPr id="87092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3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4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000000"/>
                  </a:solidFill>
                </a:rPr>
                <a:t>Физическое здоровье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095" name="Text Box 55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2133600" y="3581400"/>
            <a:ext cx="4724400" cy="685800"/>
            <a:chOff x="1296" y="1824"/>
            <a:chExt cx="2976" cy="432"/>
          </a:xfrm>
        </p:grpSpPr>
        <p:sp>
          <p:nvSpPr>
            <p:cNvPr id="87097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8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9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000000"/>
                  </a:solidFill>
                </a:rPr>
                <a:t>Социальное здоровье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100" name="Text Box 60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467544" y="642918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dirty="0" smtClean="0"/>
              <a:t>Все составляющие должны находится в </a:t>
            </a:r>
            <a:r>
              <a:rPr lang="ru-RU" sz="2800" b="1" dirty="0" smtClean="0"/>
              <a:t>гармоничном единстве</a:t>
            </a:r>
            <a:r>
              <a:rPr lang="ru-RU" sz="2800" b="0" dirty="0" smtClean="0"/>
              <a:t>.</a:t>
            </a:r>
            <a:endParaRPr lang="ru-RU" sz="2800" dirty="0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457200" y="533400"/>
            <a:ext cx="7696200" cy="563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Двойная стрелка вверх/вниз 32"/>
          <p:cNvSpPr/>
          <p:nvPr/>
        </p:nvSpPr>
        <p:spPr>
          <a:xfrm>
            <a:off x="4427984" y="2492896"/>
            <a:ext cx="216024" cy="36004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войная стрелка вверх/вниз 33"/>
          <p:cNvSpPr/>
          <p:nvPr/>
        </p:nvSpPr>
        <p:spPr>
          <a:xfrm>
            <a:off x="4427984" y="3356992"/>
            <a:ext cx="216024" cy="36004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106" name="Picture 66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2915816" y="4365104"/>
            <a:ext cx="3384376" cy="190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267744" y="1700808"/>
            <a:ext cx="5184576" cy="685800"/>
            <a:chOff x="1296" y="1824"/>
            <a:chExt cx="2976" cy="432"/>
          </a:xfrm>
        </p:grpSpPr>
        <p:sp>
          <p:nvSpPr>
            <p:cNvPr id="87087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88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89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Двигательной активностью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090" name="Text Box 50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2267744" y="2539008"/>
            <a:ext cx="5184576" cy="685800"/>
            <a:chOff x="1296" y="1824"/>
            <a:chExt cx="2976" cy="432"/>
          </a:xfrm>
        </p:grpSpPr>
        <p:sp>
          <p:nvSpPr>
            <p:cNvPr id="87092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3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4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Рациональным питанием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095" name="Text Box 55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2267744" y="3377208"/>
            <a:ext cx="5256213" cy="685800"/>
            <a:chOff x="1296" y="1824"/>
            <a:chExt cx="3311" cy="432"/>
          </a:xfrm>
        </p:grpSpPr>
        <p:sp>
          <p:nvSpPr>
            <p:cNvPr id="87097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302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8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9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927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Закаливанием и очищением организма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100" name="Text Box 60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755576" y="35716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Физическое здоровье обеспечивается: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457200" y="533400"/>
            <a:ext cx="7696200" cy="563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267744" y="4200872"/>
            <a:ext cx="5184775" cy="685800"/>
            <a:chOff x="1296" y="1824"/>
            <a:chExt cx="3266" cy="432"/>
          </a:xfrm>
        </p:grpSpPr>
        <p:sp>
          <p:nvSpPr>
            <p:cNvPr id="22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302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88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Исключением вредных привычек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 Box 50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2267744" y="5039072"/>
            <a:ext cx="5184775" cy="685800"/>
            <a:chOff x="1296" y="1824"/>
            <a:chExt cx="3266" cy="432"/>
          </a:xfrm>
        </p:grpSpPr>
        <p:sp>
          <p:nvSpPr>
            <p:cNvPr id="29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302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Сочетанием видов труда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 Box 55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2267744" y="5877272"/>
            <a:ext cx="5184775" cy="685800"/>
            <a:chOff x="1296" y="1824"/>
            <a:chExt cx="3266" cy="432"/>
          </a:xfrm>
        </p:grpSpPr>
        <p:sp>
          <p:nvSpPr>
            <p:cNvPr id="36" name="AutoShape 57"/>
            <p:cNvSpPr>
              <a:spLocks noChangeArrowheads="1"/>
            </p:cNvSpPr>
            <p:nvPr/>
          </p:nvSpPr>
          <p:spPr bwMode="gray">
            <a:xfrm>
              <a:off x="1568" y="1915"/>
              <a:ext cx="299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70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Временем и умением отдыхать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9" name="Text Box 60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420887"/>
            <a:ext cx="1628265" cy="257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133600" y="1905000"/>
            <a:ext cx="4724400" cy="685800"/>
            <a:chOff x="1296" y="1824"/>
            <a:chExt cx="2976" cy="432"/>
          </a:xfrm>
        </p:grpSpPr>
        <p:sp>
          <p:nvSpPr>
            <p:cNvPr id="87087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88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89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Процессом мышления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090" name="Text Box 50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2133600" y="2743200"/>
            <a:ext cx="4886325" cy="685800"/>
            <a:chOff x="1296" y="1824"/>
            <a:chExt cx="3078" cy="432"/>
          </a:xfrm>
        </p:grpSpPr>
        <p:sp>
          <p:nvSpPr>
            <p:cNvPr id="87092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3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4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69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Познанием окружающего мира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095" name="Text Box 55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2133600" y="3581400"/>
            <a:ext cx="4886325" cy="685800"/>
            <a:chOff x="1296" y="1824"/>
            <a:chExt cx="3078" cy="432"/>
          </a:xfrm>
        </p:grpSpPr>
        <p:sp>
          <p:nvSpPr>
            <p:cNvPr id="87097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8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9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69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Ориентацией в окружающем мире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100" name="Text Box 60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683568" y="71435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Духовное здоровье обеспечивается</a:t>
            </a:r>
            <a:r>
              <a:rPr lang="ru-RU" b="1" dirty="0" smtClean="0">
                <a:solidFill>
                  <a:srgbClr val="006600"/>
                </a:solidFill>
              </a:rPr>
              <a:t>:</a:t>
            </a:r>
            <a:endParaRPr lang="ru-RU" b="1" dirty="0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457200" y="533400"/>
            <a:ext cx="7696200" cy="563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933056"/>
            <a:ext cx="2808312" cy="323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267744" y="2009056"/>
            <a:ext cx="5545138" cy="685800"/>
            <a:chOff x="1296" y="1824"/>
            <a:chExt cx="3493" cy="432"/>
          </a:xfrm>
        </p:grpSpPr>
        <p:sp>
          <p:nvSpPr>
            <p:cNvPr id="87087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3162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88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89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310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>
                  <a:solidFill>
                    <a:srgbClr val="000000"/>
                  </a:solidFill>
                </a:rPr>
                <a:t>П</a:t>
              </a:r>
              <a:r>
                <a:rPr lang="ru-RU" b="1" dirty="0" smtClean="0">
                  <a:solidFill>
                    <a:srgbClr val="000000"/>
                  </a:solidFill>
                </a:rPr>
                <a:t>редвидеть возникновение ЧС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090" name="Text Box 50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2267744" y="2847256"/>
            <a:ext cx="5545138" cy="685800"/>
            <a:chOff x="1296" y="1824"/>
            <a:chExt cx="3493" cy="432"/>
          </a:xfrm>
        </p:grpSpPr>
        <p:sp>
          <p:nvSpPr>
            <p:cNvPr id="87092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3162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3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4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310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>
                  <a:solidFill>
                    <a:srgbClr val="000000"/>
                  </a:solidFill>
                </a:rPr>
                <a:t>О</a:t>
              </a:r>
              <a:r>
                <a:rPr lang="ru-RU" b="1" dirty="0" smtClean="0">
                  <a:solidFill>
                    <a:srgbClr val="000000"/>
                  </a:solidFill>
                </a:rPr>
                <a:t>ценивать последствия ЧС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095" name="Text Box 55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2267744" y="3685456"/>
            <a:ext cx="5400676" cy="685800"/>
            <a:chOff x="1296" y="1824"/>
            <a:chExt cx="3402" cy="432"/>
          </a:xfrm>
        </p:grpSpPr>
        <p:sp>
          <p:nvSpPr>
            <p:cNvPr id="87097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3162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8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9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927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Принимать обоснованное решение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100" name="Text Box 60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42844" y="571480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Социальное здоровье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способность человека адаптироваться в природной, техногенной и социальных средах.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Оно достигается умениями: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457200" y="533400"/>
            <a:ext cx="7696200" cy="563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267744" y="4509120"/>
            <a:ext cx="5400675" cy="685800"/>
            <a:chOff x="1296" y="1824"/>
            <a:chExt cx="3402" cy="432"/>
          </a:xfrm>
        </p:grpSpPr>
        <p:sp>
          <p:nvSpPr>
            <p:cNvPr id="22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3162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61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Действовать в ЧС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 Box 50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1167</TotalTime>
  <Words>333</Words>
  <Application>Microsoft Office PowerPoint</Application>
  <PresentationFormat>Экран (4:3)</PresentationFormat>
  <Paragraphs>70</Paragraphs>
  <Slides>13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 (из Устава ВОЗ) </vt:lpstr>
      <vt:lpstr>Задание на ассоциации:  на каждую букву данного слова напишите слова, относящиеся к тому, что делает человека здоровым.</vt:lpstr>
      <vt:lpstr>Слайд 3</vt:lpstr>
      <vt:lpstr>Слайд 4</vt:lpstr>
      <vt:lpstr>Индивидуальное здоровье человека, его физическая, духовная и социальная сущность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118</cp:revision>
  <dcterms:created xsi:type="dcterms:W3CDTF">2013-12-14T15:24:45Z</dcterms:created>
  <dcterms:modified xsi:type="dcterms:W3CDTF">2014-03-17T16:38:15Z</dcterms:modified>
</cp:coreProperties>
</file>