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85611-6D80-4DB5-A693-9B9475059A15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C774-67CA-4189-9D98-D900964FA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Модульный урок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800" dirty="0" smtClean="0"/>
              <a:t>Предусмотрите время на итоговый и промежуточный контроль, на обобщение и повторение знаний, на выполнение лабораторных, практических работ, экскурсий.</a:t>
            </a:r>
          </a:p>
          <a:p>
            <a:pPr lvl="0"/>
            <a:r>
              <a:rPr lang="ru-RU" sz="3800" dirty="0" smtClean="0"/>
              <a:t>Выделите дополнительный материал, направленный на углубление знаний отдельных учащихся, а так же – резервный материал для тех, кто работает быстро. </a:t>
            </a:r>
          </a:p>
          <a:p>
            <a:pPr lvl="0"/>
            <a:r>
              <a:rPr lang="ru-RU" sz="3800" dirty="0" smtClean="0"/>
              <a:t>Напишите введение к теме, которое вызовет у учащихся интерес и желание ее изучать.</a:t>
            </a:r>
          </a:p>
          <a:p>
            <a:pPr lvl="0"/>
            <a:r>
              <a:rPr lang="ru-RU" sz="3800" dirty="0" smtClean="0"/>
              <a:t>Подберите и вставьте в модульную программу занимательный материал, практические советы, факты для любознательных, стихи и т.п.</a:t>
            </a:r>
          </a:p>
          <a:p>
            <a:pPr lvl="0"/>
            <a:r>
              <a:rPr lang="ru-RU" sz="3800" dirty="0" smtClean="0"/>
              <a:t>Разделите каждый модуль на учебные элементы, исходя из объема и сложности изучаемого материала. Установите их количество, объем и последовательность, в соответствии с логикой заданной цели (ИДЦ) и содержания.</a:t>
            </a:r>
          </a:p>
          <a:p>
            <a:pPr lvl="0"/>
            <a:r>
              <a:rPr lang="ru-RU" sz="3800" dirty="0" smtClean="0"/>
              <a:t>Откорректируйте содержание и цели внутри модуля таким образом, чтобы каждый учебный элемент имел свою ЧДЦ и свое содержание (имеется ввиду содержание учебной деятельности учащихся, а необязательно фрагмент текста учебника)</a:t>
            </a:r>
          </a:p>
          <a:p>
            <a:pPr lvl="0"/>
            <a:r>
              <a:rPr lang="ru-RU" sz="3800" dirty="0" smtClean="0"/>
              <a:t>Проверьте отобранное Вами содержание темы на доступность, достаточность, полноту (не избыточность), логичность, доказательность и т.п.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2700" b="1" dirty="0" smtClean="0"/>
              <a:t>Алгоритмизация учебной деятельности учащихся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Выберите </a:t>
            </a:r>
            <a:r>
              <a:rPr lang="ru-RU" dirty="0"/>
              <a:t>один из учебных элементов (УЭ), который входит в определенный модуль вашей программы. Желательно, чтобы этот УЭ  включал в себя фрагмент нового для учащихся материала и предполагал  полную их самостоятельность при изучении.</a:t>
            </a:r>
          </a:p>
          <a:p>
            <a:pPr lvl="0"/>
            <a:r>
              <a:rPr lang="ru-RU" dirty="0"/>
              <a:t>Уточните частную дидактическую цель этого учебного элемента и объем содержания, который предстоит освоить учащимся. Предполагает ли ЧДЦ определенный уровень усвоения материала (репродуктивный, конструктивный)? Каким образом можно отследить достигнутый каждым учащимся уровень знаний и </a:t>
            </a:r>
            <a:r>
              <a:rPr lang="ru-RU" dirty="0" smtClean="0"/>
              <a:t>умений </a:t>
            </a:r>
            <a:r>
              <a:rPr lang="ru-RU" dirty="0"/>
              <a:t>и необходимо ли это делать в данном  элементе?</a:t>
            </a:r>
          </a:p>
          <a:p>
            <a:r>
              <a:rPr lang="ru-RU" dirty="0"/>
              <a:t>Спроектируйте изучение данного УЭ (внося записи в графу модуля «учебный материал с указанием заданий») в соответствии с основными этапами усвоения материала учащимися: </a:t>
            </a:r>
            <a:r>
              <a:rPr lang="ru-RU" u="sng" dirty="0"/>
              <a:t>восприятие, осмысление, запоминание, закрепление, применение в стандартной и новой ситуации, обобщение, контроль, </a:t>
            </a:r>
            <a:r>
              <a:rPr lang="ru-RU" u="sng" dirty="0" smtClean="0"/>
              <a:t>коррекция, т.к. </a:t>
            </a:r>
            <a:r>
              <a:rPr lang="ru-RU" dirty="0" smtClean="0"/>
              <a:t>структурирование </a:t>
            </a:r>
            <a:r>
              <a:rPr lang="ru-RU" dirty="0"/>
              <a:t>деятельности ученика в логике этапов усвоения </a:t>
            </a:r>
            <a:r>
              <a:rPr lang="ru-RU" dirty="0" smtClean="0"/>
              <a:t>знаний- это важный критерий построения модуля. </a:t>
            </a:r>
            <a:endParaRPr lang="ru-RU" dirty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>Алгоритмизация учебной деятельности учащихся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572560" cy="592935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Для этого: </a:t>
            </a:r>
          </a:p>
          <a:p>
            <a:pPr lvl="0"/>
            <a:r>
              <a:rPr lang="ru-RU" dirty="0" smtClean="0"/>
              <a:t>а) укажите точно  основной источник  информации;</a:t>
            </a:r>
          </a:p>
          <a:p>
            <a:pPr lvl="0"/>
            <a:r>
              <a:rPr lang="ru-RU" dirty="0" smtClean="0"/>
              <a:t>б) сделайте ссылку на дополнительные источники – рисунки, схемы, фотографии, таблицы, другие книги, которые следует проработать;</a:t>
            </a:r>
          </a:p>
          <a:p>
            <a:pPr lvl="0"/>
            <a:r>
              <a:rPr lang="ru-RU" dirty="0" smtClean="0"/>
              <a:t>в) предложите задания на составление собственных структурно-логических или графических схем, рисунков и </a:t>
            </a:r>
            <a:r>
              <a:rPr lang="ru-RU" dirty="0" err="1" smtClean="0"/>
              <a:t>т.п</a:t>
            </a:r>
            <a:r>
              <a:rPr lang="ru-RU" dirty="0" smtClean="0"/>
              <a:t> - </a:t>
            </a:r>
            <a:r>
              <a:rPr lang="ru-RU" i="1" dirty="0" smtClean="0"/>
              <a:t>осмысление, отработка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г) подберите упражнения на воспроизведение материала по памяти -  запись определений, пересказ текста однокласснику, составление тезисного плана по памяти и т.д. - </a:t>
            </a:r>
            <a:r>
              <a:rPr lang="ru-RU" i="1" dirty="0" smtClean="0"/>
              <a:t>запоминание;</a:t>
            </a:r>
            <a:endParaRPr lang="ru-RU" dirty="0" smtClean="0"/>
          </a:p>
          <a:p>
            <a:pPr lvl="0"/>
            <a:r>
              <a:rPr lang="ru-RU" dirty="0" err="1" smtClean="0"/>
              <a:t>д</a:t>
            </a:r>
            <a:r>
              <a:rPr lang="ru-RU" dirty="0" smtClean="0"/>
              <a:t>) укажите, на какие вопросы учебника следует дать ответы, и каким образом (устно или письменно) их можно будет проверить; с каким эталоном сравнить ответ? – </a:t>
            </a:r>
            <a:r>
              <a:rPr lang="ru-RU" i="1" dirty="0" smtClean="0"/>
              <a:t>решение стандартных задач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е) составьте задания, которые предполагают применение полученных знаний: для объяснения определенных закономерностей, для сравнения неких природных объектов между собой, для  определения взаимосвязей между природными  явлениями, для понимания жизненных процессов и т.п.  - </a:t>
            </a:r>
            <a:r>
              <a:rPr lang="ru-RU" i="1" dirty="0" smtClean="0"/>
              <a:t>решение нестандартных задач</a:t>
            </a:r>
            <a:r>
              <a:rPr lang="ru-RU" dirty="0" smtClean="0"/>
              <a:t>; предусмотрите задания повышенной сложности, а так же несколько стереотипных упражнений, которые позволят отрегулировать темп работы учащихся на уроке, организовать проверку  знаний в паре по вариантам</a:t>
            </a:r>
            <a:r>
              <a:rPr lang="ru-RU" i="1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ж) подберите такие  задачи, вопросы и задания, которые позволили бы обобщить данный материал с ранее изученным.</a:t>
            </a:r>
          </a:p>
          <a:p>
            <a:pPr lvl="0"/>
            <a:r>
              <a:rPr lang="ru-RU" dirty="0" smtClean="0"/>
              <a:t>Каждый учебный элемент должен заканчиваться заданиями для самоконтроля (взаимоконтроля) достигнутого учеником результата. </a:t>
            </a:r>
          </a:p>
          <a:p>
            <a:pPr lvl="0"/>
            <a:r>
              <a:rPr lang="ru-RU" dirty="0" smtClean="0"/>
              <a:t>Укажите дополнительные задания для тех, кто хотел бы улучшить свой результат.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Алгоритм разработки системы контроля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В </a:t>
            </a:r>
            <a:r>
              <a:rPr lang="ru-RU" dirty="0"/>
              <a:t>соответствии с комплексной дидактической целью темы и с учетом </a:t>
            </a:r>
            <a:r>
              <a:rPr lang="ru-RU" dirty="0" err="1"/>
              <a:t>трех-уровневого</a:t>
            </a:r>
            <a:r>
              <a:rPr lang="ru-RU" dirty="0"/>
              <a:t> усвоения материала разработайте тесты (вопросы) для итогового контроля знаний по теме с указанием возможной отметки;</a:t>
            </a:r>
          </a:p>
          <a:p>
            <a:pPr lvl="0"/>
            <a:r>
              <a:rPr lang="ru-RU" dirty="0"/>
              <a:t>Не забудьте включить в проверочные задания  вопросы на определение уровня достигнутых </a:t>
            </a:r>
            <a:r>
              <a:rPr lang="ru-RU" dirty="0" err="1"/>
              <a:t>общеучебных</a:t>
            </a:r>
            <a:r>
              <a:rPr lang="ru-RU" dirty="0"/>
              <a:t> и интеллектуальных умений. Можно предусмотреть их проверку не на заключительном занятии, а по ходу освоения учеником модульной программы – на семинаре, в вопросах промежуточного контроля и др.</a:t>
            </a:r>
          </a:p>
          <a:p>
            <a:pPr lvl="0"/>
            <a:r>
              <a:rPr lang="ru-RU" dirty="0"/>
              <a:t>В каждом модуле должны быть вопросы входного и итогового контроля, которые позволят определить уровень приращения знаний учащихся;</a:t>
            </a:r>
          </a:p>
          <a:p>
            <a:pPr lvl="0"/>
            <a:r>
              <a:rPr lang="ru-RU" dirty="0"/>
              <a:t>Каждый учебный элемент должен содержать вопросы и задания для контроля (самоконтроля) успешности освоения учеником данного УЭ;</a:t>
            </a:r>
          </a:p>
          <a:p>
            <a:pPr lvl="0"/>
            <a:r>
              <a:rPr lang="ru-RU" dirty="0"/>
              <a:t>Определите, на каких уроках темы целесообразно провести промежуточный контроль знаний учащихся, в какой форме?</a:t>
            </a:r>
          </a:p>
          <a:p>
            <a:pPr lvl="0"/>
            <a:r>
              <a:rPr lang="ru-RU" dirty="0"/>
              <a:t>Какие отметки, из полученных учениками в ходе освоения модульной программы по данной теме, Вы выставите в журнал?</a:t>
            </a:r>
          </a:p>
          <a:p>
            <a:pPr lvl="0"/>
            <a:r>
              <a:rPr lang="ru-RU" dirty="0"/>
              <a:t>Проанализируйте оптимальность сочетания разных видов и форм контроля в Вашей программе;</a:t>
            </a:r>
          </a:p>
          <a:p>
            <a:pPr lvl="0"/>
            <a:r>
              <a:rPr lang="ru-RU" dirty="0"/>
              <a:t>Внесите всю информацию о предполагаемом контроле знаний (кроме закрытых вопросов) в текст модульной программы.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357982"/>
          </a:xfrm>
        </p:spPr>
        <p:txBody>
          <a:bodyPr>
            <a:normAutofit fontScale="62500" lnSpcReduction="20000"/>
          </a:bodyPr>
          <a:lstStyle/>
          <a:p>
            <a:pPr fontAlgn="ctr">
              <a:buNone/>
            </a:pPr>
            <a:r>
              <a:rPr lang="ru-RU" b="1" dirty="0"/>
              <a:t>ПОМНИТЕ:</a:t>
            </a:r>
            <a:endParaRPr lang="ru-RU" dirty="0"/>
          </a:p>
          <a:p>
            <a:pPr fontAlgn="ctr"/>
            <a:r>
              <a:rPr lang="ru-RU" dirty="0"/>
              <a:t>Начиная работать с новым модулем, нужно проводить входной контроль знаний и умений учащихся, чтобы иметь информацию об уровне их готовности к работе. При необходимости можно провести соответствующую коррекцию знаний. Важно также осуществление текущего и промежуточного контроля после изучения каждого учебного элемента (самоконтроль, взаимоконтроль, сверка с образцом). Эти виды контроля позволяют выявить пробелы в усвоении знаний и немедленно устранить их. После завершения работы с модулем осуществляется выходной контроль, который должен показать уровень усвоения всего модуля и тоже предполагает соответствующую доработку. </a:t>
            </a:r>
          </a:p>
          <a:p>
            <a:r>
              <a:rPr lang="ru-RU" dirty="0"/>
              <a:t>Модуль в напечатанном виде имеется у каждого ученика класса. От рабочей тетради на печатной основе он отличается тем, что представляет собой не просто перечень заданий, а методическое средство, в котором указаны цели учебной деятельности на данном уроке, учебные задания и методы их выполнения. Через модули на печатной основе </a:t>
            </a:r>
            <a:r>
              <a:rPr lang="ru-RU" dirty="0" smtClean="0"/>
              <a:t>преподаватель </a:t>
            </a:r>
            <a:r>
              <a:rPr lang="ru-RU" dirty="0"/>
              <a:t>"говорит" с каждым учеником. </a:t>
            </a:r>
          </a:p>
          <a:p>
            <a:r>
              <a:rPr lang="ru-RU" dirty="0"/>
              <a:t>Модульные занятия отличаются от обычных уроков тем, что учащийся работает с учебной программой, составленной из учебных элементов. Программный материал подается как в словесной, так и в рисуночной или числовой форме. </a:t>
            </a:r>
          </a:p>
          <a:p>
            <a:r>
              <a:rPr lang="ru-RU" dirty="0"/>
              <a:t>В зависимости от объема содержания как элементы модульного обучения могут быть выделены: модульные уроки, модульные программы, модульное планирование учебного материала.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Каждый модульный урок целесообразно начинать с процедуры мотивации. Это может быть обсуждение эпиграфа к уроку, использование входного теста с самопроверкой и др. </a:t>
            </a:r>
          </a:p>
          <a:p>
            <a:r>
              <a:rPr lang="ru-RU" dirty="0"/>
              <a:t>Далее идет информационный блок: содержание в виде рассказа учителя, фильма, сообщений учащихся. Затем - отработка материала лабораторной работы, решение задач, ответы на вопросы, игры. На этом этапе используются "мягкие" формы контроля - само- и взаимоконтроль. </a:t>
            </a:r>
          </a:p>
          <a:p>
            <a:r>
              <a:rPr lang="ru-RU" dirty="0"/>
              <a:t>Заканчивается модульный урок экспертным контролем (контроль </a:t>
            </a:r>
            <a:r>
              <a:rPr lang="ru-RU" dirty="0" smtClean="0"/>
              <a:t>преподавателя</a:t>
            </a:r>
            <a:r>
              <a:rPr lang="ru-RU" dirty="0"/>
              <a:t>) в виде проверочной работы, зачета, устного опроса или итогового теста. Особенность коррекции в модульном обучении заключается в том, что она проводится сразу же после контроля на том же уроке, а не на следующем, как при традиционном обучении. </a:t>
            </a:r>
          </a:p>
          <a:p>
            <a:r>
              <a:rPr lang="ru-RU" dirty="0"/>
              <a:t>В конце каждого урока ученики возвращаются к его целям и оценивают степень их достижения и свою работу на уроке. </a:t>
            </a:r>
          </a:p>
          <a:p>
            <a:r>
              <a:rPr lang="ru-RU" b="1" dirty="0"/>
              <a:t>Точно сформулированная цель урока – основа деятельности </a:t>
            </a:r>
            <a:r>
              <a:rPr lang="ru-RU" b="1" dirty="0" smtClean="0"/>
              <a:t>преподавателя</a:t>
            </a:r>
            <a:r>
              <a:rPr lang="ru-RU" b="1" dirty="0"/>
              <a:t>, систематизирующее звено, вокруг которого строится отбор содержания и методов обучения для получения планируемого результата оптимальными путями.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         </a:t>
            </a:r>
            <a:r>
              <a:rPr lang="ru-RU" b="1" dirty="0" smtClean="0"/>
              <a:t>Определение эффективных методов и форм организации учебной деятельности учащихся и алгоритм их включения в модульную программу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Несмотря </a:t>
            </a:r>
            <a:r>
              <a:rPr lang="ru-RU" dirty="0"/>
              <a:t>на индивидуальную самостоятельную работу учащихся по модульной программе, методы обучения, заложенные в этой программе, могут быть разные: репродуктивное усвоение материала учебника с последующей отработкой и закреплением знаний, проблемное и частично–поисковое обучение при выведении новой закономерности на основе анализа приведенных фактов или при разрешении выявившихся противоречий; поисковое  и проектное обучение, если ученику самому предлагается выдвинуть гипотезу и проверить ее, разработать модель прибора или проект эксперимента.  </a:t>
            </a:r>
          </a:p>
          <a:p>
            <a:r>
              <a:rPr lang="ru-RU" dirty="0"/>
              <a:t>Уроки с полной самостоятельной деятельностью учащихся при использовании модульной технологии обучения могут составлять 10 – 25% от общего числа уроков. В остальных случаях ученик работает под руководством </a:t>
            </a:r>
            <a:r>
              <a:rPr lang="ru-RU" dirty="0" smtClean="0"/>
              <a:t>преподавателя</a:t>
            </a:r>
            <a:r>
              <a:rPr lang="ru-RU" dirty="0"/>
              <a:t>, в паре с одноклассником или при взаимодействии в группе. Все формы организации познавательной деятельности учащихся, равно как и методы обучения регулируются модульной программой и должны оптимально в ней сочетаться.</a:t>
            </a:r>
          </a:p>
          <a:p>
            <a:r>
              <a:rPr lang="ru-RU" dirty="0"/>
              <a:t>Для управления учебной деятельностью учащихся используется последняя колонка в модульной программе («Управление учебной деятельностью»), где могут быть указаны формы взаимодействия ученика в классе, время, отведенное на выполнение данного упражнения, источники новой информации или правильных ответов и просто пожелания, предупреждения, подсказки.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Проанализируйте цели и содержание каждого модуля вашей программы и определите, какие методы являются ведущими в каждом из них;</a:t>
            </a:r>
          </a:p>
          <a:p>
            <a:pPr lvl="0"/>
            <a:r>
              <a:rPr lang="ru-RU" dirty="0" smtClean="0"/>
              <a:t>Определите возможности использования проблемных, поисковых, проектных методов при изучении данной темы, их эффективность и целесообразность;</a:t>
            </a:r>
          </a:p>
          <a:p>
            <a:pPr lvl="0"/>
            <a:r>
              <a:rPr lang="ru-RU" dirty="0" smtClean="0"/>
              <a:t>Если в каком-то из модулей целесообразно использовать </a:t>
            </a:r>
            <a:r>
              <a:rPr lang="ru-RU" dirty="0" err="1" smtClean="0"/>
              <a:t>нерепродуктивный</a:t>
            </a:r>
            <a:r>
              <a:rPr lang="ru-RU" dirty="0" smtClean="0"/>
              <a:t> метод обучения – измените его структуру, перестройте содержание и логику заданий для учащихся;</a:t>
            </a:r>
          </a:p>
          <a:p>
            <a:pPr lvl="0"/>
            <a:r>
              <a:rPr lang="ru-RU" dirty="0" smtClean="0"/>
              <a:t>Определите, в каких модулях вашей программы имеются возможности для эффективного использования работы в парах и группах учащихся. Вернитесь к проектированию этих модулей и включите задания для парной и групповой работы, одновременно откорректируйте время на остальные задания;</a:t>
            </a:r>
          </a:p>
          <a:p>
            <a:pPr lvl="0"/>
            <a:r>
              <a:rPr lang="ru-RU" dirty="0" smtClean="0"/>
              <a:t>Изобразите графически схему разработанных Вами модулей (в виде прямоугольников) и отметьте на  ней то время, которое ученик работает в классе самостоятельно, в паре, в группе. Какое место на этой схеме  занимает фронтальная работа учителя со всем классом (лекция, рассказ, объяснение, проверка знаний), и какое время учитель может оказывать адресную консультативную помощь отдельным учащимся?</a:t>
            </a:r>
          </a:p>
          <a:p>
            <a:pPr lvl="0"/>
            <a:r>
              <a:rPr lang="ru-RU" dirty="0" smtClean="0"/>
              <a:t>Проанализируйте оптимальность сочетания индивидуальной, парной, групповой и фронтальной форм работы на уроке, внесите коррективы в модульную программу через добавление или исключение отдельных заданий.</a:t>
            </a:r>
          </a:p>
          <a:p>
            <a:pPr lvl="0"/>
            <a:r>
              <a:rPr lang="ru-RU" dirty="0" smtClean="0"/>
              <a:t>Через указания по управлению учебной деятельностью учащихся (колонка 3) в модульную программу внесите необходимые ссылки и пояснения, которые позволят учащимся правильно осуществить задуманную Вами программу обучения с учетом разных методов обучения и форм взаимодействия.</a:t>
            </a:r>
          </a:p>
          <a:p>
            <a:pPr lvl="0"/>
            <a:r>
              <a:rPr lang="ru-RU" dirty="0" smtClean="0"/>
              <a:t>Напишите «методическую шпаргалку», в которой укажите, какие ответы, задания, раздаточные материалы и дополнительная литература Вам понадобится на каждом уроке.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43998" cy="6429420"/>
          </a:xfrm>
        </p:spPr>
        <p:txBody>
          <a:bodyPr>
            <a:normAutofit fontScale="62500" lnSpcReduction="20000"/>
          </a:bodyPr>
          <a:lstStyle/>
          <a:p>
            <a:r>
              <a:rPr lang="ru-RU" sz="3800" i="1" dirty="0" smtClean="0"/>
              <a:t>Перед преподавателем стоит задача сформировать личность специалиста, развить его профессиональный, нравственный и творческий потенциал. Достижение указанной цели может быть осуществлено с помощью технологии проблемно-модульного обучения, которая включает в себя целевую установку, ведущие принципы, специальные способы проектирования содержания обучения, систему упражнений, конструирование дидактических материалов, рейтинговую систему контроля и оценки учебных достижений.</a:t>
            </a:r>
            <a:endParaRPr lang="ru-RU" sz="3800" dirty="0" smtClean="0"/>
          </a:p>
          <a:p>
            <a:r>
              <a:rPr lang="ru-RU" sz="3800" dirty="0" smtClean="0"/>
              <a:t>Модульное формирование содержания учебного курса дает возможность перераспределить время, отводимое учебным планом на его изучение, по отдельным видам обучения, расширять долю практических занятий, аудиторной самостоятельной работы учащихся</a:t>
            </a:r>
          </a:p>
          <a:p>
            <a:r>
              <a:rPr lang="ru-RU" sz="3800" dirty="0" smtClean="0"/>
              <a:t>Изучение модуля начинается с анализа системы целей, системы контрольных заданий и осмысления их в качестве реальных перспектив учения, анализа фактического учебного материала под углом зрения целей учения и ожидаемых результатов, анализа и выбора оптимальных путей достижения поставленных целей.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/>
              <a:t>Приступая к разработке модульного урока, необходимо помнить, что он должен </a:t>
            </a:r>
            <a:r>
              <a:rPr lang="ru-RU" dirty="0" smtClean="0"/>
              <a:t>занимать, как правило, </a:t>
            </a:r>
            <a:r>
              <a:rPr lang="ru-RU" dirty="0"/>
              <a:t>не менее 2 академических часов, т.к. на подобном занятии необходимо определить исходный уровень знаний и умений учащегося по изучаемой теме, дать новую информацию, отработать учебный материал и провести выходной контроль.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Алгоритм составления (построения)  модуля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77500" lnSpcReduction="20000"/>
          </a:bodyPr>
          <a:lstStyle/>
          <a:p>
            <a:pPr lvl="0" fontAlgn="ctr"/>
            <a:r>
              <a:rPr lang="ru-RU" dirty="0" smtClean="0"/>
              <a:t>определение </a:t>
            </a:r>
            <a:r>
              <a:rPr lang="ru-RU" dirty="0"/>
              <a:t>места модульного урока в теме; </a:t>
            </a:r>
          </a:p>
          <a:p>
            <a:pPr lvl="0" fontAlgn="ctr"/>
            <a:r>
              <a:rPr lang="ru-RU" dirty="0"/>
              <a:t>формулировка темы урока; </a:t>
            </a:r>
          </a:p>
          <a:p>
            <a:pPr lvl="0" fontAlgn="ctr"/>
            <a:r>
              <a:rPr lang="ru-RU" dirty="0"/>
              <a:t>определение и формулировка цели урока (в данном случае эта цель - интегрирующая) и конечных результатов обучения; </a:t>
            </a:r>
          </a:p>
          <a:p>
            <a:pPr lvl="0" fontAlgn="ctr"/>
            <a:r>
              <a:rPr lang="ru-RU" dirty="0"/>
              <a:t>подбор необходимого фактического материала; </a:t>
            </a:r>
          </a:p>
          <a:p>
            <a:pPr lvl="0" fontAlgn="ctr"/>
            <a:r>
              <a:rPr lang="ru-RU" dirty="0"/>
              <a:t>отбор методов и форм преподавания и контроля; </a:t>
            </a:r>
          </a:p>
          <a:p>
            <a:pPr lvl="0" fontAlgn="ctr"/>
            <a:r>
              <a:rPr lang="ru-RU" dirty="0"/>
              <a:t>определение способов учебной деятельности учащихся; </a:t>
            </a:r>
          </a:p>
          <a:p>
            <a:pPr lvl="0" fontAlgn="ctr"/>
            <a:r>
              <a:rPr lang="ru-RU" dirty="0"/>
              <a:t>разбивка учебного содержания на отдельные логически завершённые учебные элементы (УЭ) и определёние частной дидактической цели каждого из </a:t>
            </a:r>
            <a:r>
              <a:rPr lang="ru-RU" dirty="0" smtClean="0"/>
              <a:t>них.</a:t>
            </a:r>
            <a:r>
              <a:rPr lang="ru-RU" dirty="0"/>
              <a:t> </a:t>
            </a:r>
            <a:endParaRPr lang="ru-RU" dirty="0" smtClean="0"/>
          </a:p>
          <a:p>
            <a:pPr lvl="0" fontAlgn="ctr"/>
            <a:r>
              <a:rPr lang="ru-RU" dirty="0" smtClean="0"/>
              <a:t>составление </a:t>
            </a:r>
            <a:r>
              <a:rPr lang="ru-RU" dirty="0"/>
              <a:t>модуля данного урока; </a:t>
            </a:r>
          </a:p>
          <a:p>
            <a:pPr lvl="0" fontAlgn="ctr"/>
            <a:r>
              <a:rPr lang="ru-RU" dirty="0"/>
              <a:t>подготовка необходимого количества копий текста урока (разработка модульного урока должна быть у каждого учащегося). </a:t>
            </a:r>
          </a:p>
          <a:p>
            <a:pPr lvl="0" fontAlgn="ctr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Учебные элементы: УЭ-</a:t>
            </a:r>
            <a:r>
              <a:rPr lang="en-US" dirty="0"/>
              <a:t>o</a:t>
            </a:r>
            <a:r>
              <a:rPr lang="ru-RU" dirty="0" smtClean="0"/>
              <a:t> до УЭ-</a:t>
            </a:r>
            <a:r>
              <a:rPr lang="en-US" dirty="0"/>
              <a:t>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70000" lnSpcReduction="20000"/>
          </a:bodyPr>
          <a:lstStyle/>
          <a:p>
            <a:pPr fontAlgn="ctr"/>
            <a:r>
              <a:rPr lang="ru-RU" dirty="0"/>
              <a:t>Каждый учебный элемент - это шаг к достижению интегрирующей цели урока, без овладения содержанием которого цель не будет достигнута. Учебных элементов не должно быть очень много (максимальное количество - 7), но обязательны следующие: </a:t>
            </a:r>
          </a:p>
          <a:p>
            <a:pPr fontAlgn="ctr"/>
            <a:r>
              <a:rPr lang="ru-RU" dirty="0"/>
              <a:t>УЭ-0 - определяет интегрирующую цель по достижению результатов обучения; </a:t>
            </a:r>
          </a:p>
          <a:p>
            <a:pPr fontAlgn="ctr"/>
            <a:r>
              <a:rPr lang="ru-RU" dirty="0"/>
              <a:t>УЭ-1 - включает задания по выявлению уровня исходных знаний по теме, а также задания по овладению новым материалом; </a:t>
            </a:r>
          </a:p>
          <a:p>
            <a:pPr fontAlgn="ctr"/>
            <a:r>
              <a:rPr lang="ru-RU" dirty="0" err="1"/>
              <a:t>УЭ-n</a:t>
            </a:r>
            <a:r>
              <a:rPr lang="ru-RU" dirty="0"/>
              <a:t> - (</a:t>
            </a:r>
            <a:r>
              <a:rPr lang="ru-RU" dirty="0" err="1"/>
              <a:t>n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/>
              <a:t>номер </a:t>
            </a:r>
            <a:r>
              <a:rPr lang="ru-RU" dirty="0" smtClean="0"/>
              <a:t>последнего </a:t>
            </a:r>
            <a:r>
              <a:rPr lang="ru-RU" dirty="0"/>
              <a:t>учебного элемента) включает выходной контроль знаний, подведение итогов занятия (оценивается степень достижения целей урока), выбор домашнего задания (выдаётся дифференцированно в зависимости от успешности работы учащегося на уроке), рефлексию (оценку себя, своей работы с учётом оценки окружающих). </a:t>
            </a:r>
            <a:endParaRPr lang="ru-RU" dirty="0" smtClean="0"/>
          </a:p>
          <a:p>
            <a:pPr fontAlgn="ctr"/>
            <a:r>
              <a:rPr lang="ru-RU" dirty="0" smtClean="0"/>
              <a:t>Формы компоновки учебных элементов могут быть самыми разнообразными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Учебные элементы (УЭ) модуля представлены в виде задач или творческих заданий и направлены на активное чтение изучаемого текста учебника</a:t>
            </a:r>
            <a:r>
              <a:rPr lang="ru-RU" b="1" dirty="0"/>
              <a:t> </a:t>
            </a:r>
            <a:r>
              <a:rPr lang="ru-RU" dirty="0"/>
              <a:t>в системе модульного обучения, можно заметить, что алгоритм заданий достаточно прост: сначала он  следует логике изучаемого параграфа, затем ученику предоставляется ряд заданий на закрепление изученного и на осмысление, и наконец,  оценку новой полученной информации. Такой характер учебных задач и заданий ставит ученика в активную позицию к тексту учебника. Почему? Ответ прост – ученик не только получает задачу и ищет пути ее выполнения, изучая материал параграфа, но и сам занимается творчеством: постановкой вопросов, составление тестов и других заданий.</a:t>
            </a:r>
          </a:p>
          <a:p>
            <a:r>
              <a:rPr lang="ru-RU" dirty="0"/>
              <a:t>Учебные элементы (УЭ) модуля, представленные ученикам в виде шагов, разные по сложности. Одни направлены на репродукцию знаний. Другие – на их  трансформацию, т.е. на применение полученной информации в новых условиях: на формирование учебных вопросов (этот приём так и называется  - «Задай вопрос»), на сжатие информации (Дай определение).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Алгоритм проектирования целей</a:t>
            </a:r>
          </a:p>
          <a:p>
            <a:pPr lvl="0"/>
            <a:r>
              <a:rPr lang="ru-RU" dirty="0"/>
              <a:t>Определите знания и умения учащихся, которые они должны получить при изучении данной темы курса и запишите (на черновик) эти цели изучения данной темы, пользуясь для их ранжирования терминами: </a:t>
            </a:r>
          </a:p>
          <a:p>
            <a:r>
              <a:rPr lang="ru-RU" dirty="0"/>
              <a:t>а). </a:t>
            </a:r>
            <a:r>
              <a:rPr lang="ru-RU" i="1" u="sng" dirty="0"/>
              <a:t>Усвоить: </a:t>
            </a:r>
            <a:r>
              <a:rPr lang="ru-RU" dirty="0"/>
              <a:t>(идеи, теории, закономерности и т.п.). </a:t>
            </a:r>
            <a:r>
              <a:rPr lang="ru-RU" i="1" u="sng" dirty="0"/>
              <a:t>Осознать:…, Владеть</a:t>
            </a:r>
            <a:r>
              <a:rPr lang="ru-RU" dirty="0"/>
              <a:t>;</a:t>
            </a:r>
          </a:p>
          <a:p>
            <a:r>
              <a:rPr lang="ru-RU" dirty="0"/>
              <a:t>б). </a:t>
            </a:r>
            <a:r>
              <a:rPr lang="ru-RU" i="1" u="sng" dirty="0"/>
              <a:t>Знать: </a:t>
            </a:r>
            <a:r>
              <a:rPr lang="ru-RU" dirty="0"/>
              <a:t>(признаки, формулировки, особенности и т.п.).</a:t>
            </a:r>
          </a:p>
          <a:p>
            <a:r>
              <a:rPr lang="ru-RU" dirty="0"/>
              <a:t>в). </a:t>
            </a:r>
            <a:r>
              <a:rPr lang="ru-RU" i="1" u="sng" dirty="0"/>
              <a:t>Уметь</a:t>
            </a:r>
            <a:r>
              <a:rPr lang="ru-RU" dirty="0"/>
              <a:t>: (определять, находить, решать и т. п. ).</a:t>
            </a:r>
          </a:p>
          <a:p>
            <a:pPr lvl="0"/>
            <a:r>
              <a:rPr lang="ru-RU" dirty="0"/>
              <a:t>На основании трех уровней усвоения материала (репродуктивный, конструктивный и творческий) откорректируйте записанные Вами  выше цели. Уточните: что из этого перечня учащиеся должны только у</a:t>
            </a:r>
            <a:r>
              <a:rPr lang="ru-RU" u="sng" dirty="0"/>
              <a:t>знавать</a:t>
            </a:r>
            <a:r>
              <a:rPr lang="ru-RU" dirty="0"/>
              <a:t>, н</a:t>
            </a:r>
            <a:r>
              <a:rPr lang="ru-RU" u="sng" dirty="0"/>
              <a:t>азывать</a:t>
            </a:r>
            <a:r>
              <a:rPr lang="ru-RU" dirty="0"/>
              <a:t> или </a:t>
            </a:r>
            <a:r>
              <a:rPr lang="ru-RU" u="sng" dirty="0"/>
              <a:t>находить;</a:t>
            </a:r>
            <a:r>
              <a:rPr lang="ru-RU" dirty="0"/>
              <a:t> какие формулировки они обязаны </a:t>
            </a:r>
            <a:r>
              <a:rPr lang="ru-RU" u="sng" dirty="0"/>
              <a:t>воспроизводить</a:t>
            </a:r>
            <a:r>
              <a:rPr lang="ru-RU" dirty="0"/>
              <a:t>; что конкретно им предстоит </a:t>
            </a:r>
            <a:r>
              <a:rPr lang="ru-RU" u="sng" dirty="0"/>
              <a:t>знать – </a:t>
            </a:r>
            <a:r>
              <a:rPr lang="ru-RU" b="1" i="1" dirty="0"/>
              <a:t>репродуктивный уровень</a:t>
            </a:r>
            <a:r>
              <a:rPr lang="ru-RU" b="1" dirty="0"/>
              <a:t>; </a:t>
            </a:r>
            <a:r>
              <a:rPr lang="ru-RU" dirty="0"/>
              <a:t>что – </a:t>
            </a:r>
            <a:r>
              <a:rPr lang="ru-RU" u="sng" dirty="0"/>
              <a:t>объяснять;</a:t>
            </a:r>
            <a:r>
              <a:rPr lang="ru-RU" dirty="0"/>
              <a:t> что – </a:t>
            </a:r>
            <a:r>
              <a:rPr lang="ru-RU" u="sng" dirty="0"/>
              <a:t>понимать и подтверждать примерами;</a:t>
            </a:r>
            <a:r>
              <a:rPr lang="ru-RU" dirty="0"/>
              <a:t> что – </a:t>
            </a:r>
            <a:r>
              <a:rPr lang="ru-RU" u="sng" dirty="0"/>
              <a:t>объяснить, выводить, применять</a:t>
            </a:r>
            <a:r>
              <a:rPr lang="ru-RU" dirty="0"/>
              <a:t>, </a:t>
            </a:r>
            <a:r>
              <a:rPr lang="ru-RU" u="sng" dirty="0"/>
              <a:t>использовать –</a:t>
            </a:r>
            <a:r>
              <a:rPr lang="ru-RU" b="1" dirty="0"/>
              <a:t> </a:t>
            </a:r>
            <a:r>
              <a:rPr lang="ru-RU" b="1" i="1" dirty="0"/>
              <a:t>конструктивный уровень.</a:t>
            </a:r>
            <a:r>
              <a:rPr lang="ru-RU" i="1" u="sng" dirty="0"/>
              <a:t>.</a:t>
            </a:r>
            <a:r>
              <a:rPr lang="ru-RU" dirty="0"/>
              <a:t> Не забудьте сквозные понятия, которые проходят через эту тему, обобщения, повторения.</a:t>
            </a:r>
          </a:p>
          <a:p>
            <a:pPr lvl="0"/>
            <a:r>
              <a:rPr lang="ru-RU" dirty="0"/>
              <a:t>Проанализируйте возможности данной темы для формирования </a:t>
            </a:r>
            <a:r>
              <a:rPr lang="ru-RU" dirty="0" err="1"/>
              <a:t>общеучебных</a:t>
            </a:r>
            <a:r>
              <a:rPr lang="ru-RU" dirty="0"/>
              <a:t> (информационных, организационных), интеллектуальных и коммуникативных умений и навыков. Дополните получившийся у Вас список целей </a:t>
            </a:r>
            <a:r>
              <a:rPr lang="ru-RU" dirty="0" err="1"/>
              <a:t>общеучебными</a:t>
            </a:r>
            <a:r>
              <a:rPr lang="ru-RU" dirty="0"/>
              <a:t>, интеллектуальными и коммуникативными умениями. Например: уметь анализировать причины…, классифицировать объекты, находить причинно-следственную связь, делать сообщение на тему…, составлять план ответа на вопрос…, и т.п.</a:t>
            </a:r>
          </a:p>
          <a:p>
            <a:pPr lvl="0"/>
            <a:r>
              <a:rPr lang="ru-RU" dirty="0"/>
              <a:t>Запишите составленную Вами цель в чистовик модульной программы. (Ее дальнейшая корректировка в процессе работы над программой не исключается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i="1" dirty="0" smtClean="0"/>
              <a:t>Сформулированная Вами цель изучения целой темы называется </a:t>
            </a:r>
            <a:r>
              <a:rPr lang="ru-RU" b="1" i="1" dirty="0" smtClean="0"/>
              <a:t>комплексная дидактическая цель. </a:t>
            </a:r>
            <a:r>
              <a:rPr lang="ru-RU" i="1" dirty="0" smtClean="0"/>
              <a:t>Для того чтобы ее достичь, учащиеся должны освоить нескольких промежуточных целей, которые называются </a:t>
            </a:r>
            <a:r>
              <a:rPr lang="ru-RU" b="1" i="1" dirty="0" smtClean="0"/>
              <a:t>интегрирующими дидактическими целями</a:t>
            </a:r>
            <a:r>
              <a:rPr lang="ru-RU" i="1" dirty="0" smtClean="0"/>
              <a:t> и принадлежат отдельным модулям (обычно – отдельным урокам). Таким образом, комплексная дидактическая цель (КДЦ)  разбивается на ряд интегрирующих целей (ИДЦ), объединяет их.</a:t>
            </a:r>
            <a:r>
              <a:rPr lang="ru-RU" dirty="0" smtClean="0"/>
              <a:t> Составьте схему Вашей модульной программы,– разбейте всю тему на отдельные модули. Пропишите интегрирующие дидактические цели каждого модуля и проследите, как КДЦ реализуется через отдельные ИДЦ модулей.</a:t>
            </a:r>
          </a:p>
          <a:p>
            <a:pPr lvl="0"/>
            <a:r>
              <a:rPr lang="ru-RU" dirty="0" smtClean="0"/>
              <a:t>Проверьте КДЦ темы и ИДЦ всех модулей на соответствие друг другу, программе, временным рамкам и возрастным особенностям учащихся. Внесите соответствующие коррективы. Предусмотрите возможности дифференциации обучения – предложите необязательные для всех цели обучения (отметим их звездочкой, однако, они не должны содержать определенный программой минимум знаний).</a:t>
            </a:r>
          </a:p>
          <a:p>
            <a:pPr lvl="0"/>
            <a:r>
              <a:rPr lang="ru-RU" dirty="0" smtClean="0"/>
              <a:t>Выберите один модуль – одну интегрирующую дидактическую цель.  Для ее достижения, учащимся необходимо освоить несколько промежуточных результатов – частных дидактических целей (ЧДЦ), которые соответствуют отдельным учебным элементам данного модуля. (М = УЭ1 + УЭ2 + УЭ3 +…). С некоторой степенью  достоверности  можно утверждать, что ИДЦ = ЧДЦ1 + ЧДЦ2 + ЧДЦ3 +… Составьте частные дидактические цели всех элементов модуля, соблюдая логику реализации его интегрирующей цели. Проверьте их взаимное соответствие.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Алгоритм структурирования содержания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dirty="0" smtClean="0"/>
              <a:t>Содержание </a:t>
            </a:r>
            <a:r>
              <a:rPr lang="ru-RU" sz="7200" dirty="0"/>
              <a:t>учебного материала при модульном обучении </a:t>
            </a:r>
            <a:r>
              <a:rPr lang="ru-RU" sz="7200" dirty="0" err="1"/>
              <a:t>переструктурируется</a:t>
            </a:r>
            <a:r>
              <a:rPr lang="ru-RU" sz="7200" dirty="0"/>
              <a:t> в соответствии с логикой познания: всеобщее – общее – частное (единичное). Такая логика позволяет сформировать у учащихся целостную научную картину мира. Проанализируйте соответствие содержания выбранной Вами темы этой логике. Выделите всеобщие идеи и закономерности, которые носят мировоззренческий характер и могут развиваться при изучении данной темы. Определите общие (общебиологические) закономерности и частные факты, которые необходимы для их аргументации. </a:t>
            </a:r>
          </a:p>
          <a:p>
            <a:pPr lvl="0"/>
            <a:r>
              <a:rPr lang="ru-RU" sz="7200" dirty="0"/>
              <a:t>Предложите основные и дополнительные источники информации для учащихся. При необходимости, представьте схему изменения последовательности параграфов при  изучении основного материала.</a:t>
            </a:r>
          </a:p>
          <a:p>
            <a:pPr lvl="0"/>
            <a:r>
              <a:rPr lang="ru-RU" sz="7200" dirty="0"/>
              <a:t>Определите количество модулей в Вашей программе (см. схему модульной программы, составленную при определении целей) и распределите содержание материала по ним с учетом времени, отведенного на изучение этой темы программой. Проверьте соответствие содержания и целей каждого модуля. Составьте схему и описание Вашей модульной программы, в котором покажите количество модулей, их содержание (названия), логика их последовательности, количество уроков в каждом модуле</a:t>
            </a:r>
            <a:r>
              <a:rPr lang="ru-RU" sz="7200" dirty="0" smtClean="0"/>
              <a:t>:</a:t>
            </a:r>
            <a:endParaRPr lang="ru-RU" sz="7200" dirty="0"/>
          </a:p>
          <a:p>
            <a:r>
              <a:rPr lang="ru-RU" sz="7200" dirty="0"/>
              <a:t>№ </a:t>
            </a:r>
            <a:r>
              <a:rPr lang="ru-RU" sz="7200" dirty="0" smtClean="0"/>
              <a:t>модуля   №№ уроков</a:t>
            </a:r>
          </a:p>
          <a:p>
            <a:r>
              <a:rPr lang="ru-RU" sz="7200" dirty="0" smtClean="0"/>
              <a:t>М1                      1,2</a:t>
            </a:r>
          </a:p>
          <a:p>
            <a:r>
              <a:rPr lang="ru-RU" sz="7200" dirty="0" smtClean="0"/>
              <a:t>М2                      3</a:t>
            </a:r>
          </a:p>
          <a:p>
            <a:r>
              <a:rPr lang="ru-RU" sz="7200" dirty="0" smtClean="0"/>
              <a:t>М3                      4</a:t>
            </a:r>
          </a:p>
          <a:p>
            <a:r>
              <a:rPr lang="ru-RU" sz="7200" dirty="0" smtClean="0"/>
              <a:t>М4                      5,6</a:t>
            </a:r>
          </a:p>
          <a:p>
            <a:r>
              <a:rPr lang="ru-RU" sz="7200" dirty="0" smtClean="0"/>
              <a:t>М5 </a:t>
            </a:r>
            <a:r>
              <a:rPr lang="ru-RU" sz="7200" dirty="0"/>
              <a:t>(КЗ</a:t>
            </a:r>
            <a:r>
              <a:rPr lang="ru-RU" sz="7200" dirty="0" smtClean="0"/>
              <a:t>)               7</a:t>
            </a:r>
          </a:p>
          <a:p>
            <a:pPr>
              <a:buNone/>
            </a:pPr>
            <a:endParaRPr lang="ru-RU" sz="5600" dirty="0"/>
          </a:p>
          <a:p>
            <a:endParaRPr lang="ru-RU" sz="5600" dirty="0"/>
          </a:p>
          <a:p>
            <a:pPr>
              <a:buNone/>
            </a:pPr>
            <a:endParaRPr lang="ru-RU" sz="5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2820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Модульный урок</vt:lpstr>
      <vt:lpstr>Слайд 2</vt:lpstr>
      <vt:lpstr>Слайд 3</vt:lpstr>
      <vt:lpstr>  Алгоритм составления (построения)  модуля урока: </vt:lpstr>
      <vt:lpstr>Учебные элементы: УЭ-o до УЭ-n</vt:lpstr>
      <vt:lpstr>Слайд 6</vt:lpstr>
      <vt:lpstr>Слайд 7</vt:lpstr>
      <vt:lpstr>Слайд 8</vt:lpstr>
      <vt:lpstr> Алгоритм структурирования содержания </vt:lpstr>
      <vt:lpstr>Слайд 10</vt:lpstr>
      <vt:lpstr>  Алгоритмизация учебной деятельности учащихся  </vt:lpstr>
      <vt:lpstr>  Алгоритмизация учебной деятельности учащихся  </vt:lpstr>
      <vt:lpstr>  Алгоритм разработки системы контроля 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83</cp:revision>
  <dcterms:created xsi:type="dcterms:W3CDTF">2012-09-11T11:50:54Z</dcterms:created>
  <dcterms:modified xsi:type="dcterms:W3CDTF">2012-11-28T20:39:41Z</dcterms:modified>
</cp:coreProperties>
</file>