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3" r:id="rId2"/>
    <p:sldId id="294"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324" r:id="rId33"/>
    <p:sldId id="325" r:id="rId34"/>
    <p:sldId id="326" r:id="rId35"/>
    <p:sldId id="327"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27" autoAdjust="0"/>
    <p:restoredTop sz="94660"/>
  </p:normalViewPr>
  <p:slideViewPr>
    <p:cSldViewPr>
      <p:cViewPr varScale="1">
        <p:scale>
          <a:sx n="68" d="100"/>
          <a:sy n="68" d="100"/>
        </p:scale>
        <p:origin x="-1404"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214BFED-B76A-4D8D-861A-0B6E7A1B209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214BFED-B76A-4D8D-861A-0B6E7A1B2099}"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22" name="Picture 4" descr="31"/>
          <p:cNvPicPr>
            <a:picLocks noChangeAspect="1" noChangeArrowheads="1"/>
          </p:cNvPicPr>
          <p:nvPr userDrawn="1"/>
        </p:nvPicPr>
        <p:blipFill>
          <a:blip r:embed="rId2" cstate="email"/>
          <a:srcRect/>
          <a:stretch>
            <a:fillRect/>
          </a:stretch>
        </p:blipFill>
        <p:spPr bwMode="auto">
          <a:xfrm rot="20459947">
            <a:off x="512509" y="248918"/>
            <a:ext cx="3389312" cy="4824413"/>
          </a:xfrm>
          <a:prstGeom prst="rect">
            <a:avLst/>
          </a:prstGeom>
          <a:noFill/>
          <a:ln w="38100">
            <a:solidFill>
              <a:srgbClr val="88C9CE"/>
            </a:solidFill>
            <a:miter lim="800000"/>
            <a:headEnd/>
            <a:tailEnd/>
          </a:ln>
        </p:spPr>
      </p:pic>
      <p:pic>
        <p:nvPicPr>
          <p:cNvPr id="21" name="Picture 5" descr="6"/>
          <p:cNvPicPr>
            <a:picLocks noChangeAspect="1" noChangeArrowheads="1"/>
          </p:cNvPicPr>
          <p:nvPr userDrawn="1"/>
        </p:nvPicPr>
        <p:blipFill>
          <a:blip r:embed="rId3" cstate="email"/>
          <a:srcRect/>
          <a:stretch>
            <a:fillRect/>
          </a:stretch>
        </p:blipFill>
        <p:spPr bwMode="auto">
          <a:xfrm rot="20486178">
            <a:off x="370847" y="2371881"/>
            <a:ext cx="3594765" cy="4503726"/>
          </a:xfrm>
          <a:prstGeom prst="rect">
            <a:avLst/>
          </a:prstGeom>
          <a:noFill/>
          <a:ln w="38100">
            <a:solidFill>
              <a:schemeClr val="bg2"/>
            </a:solidFill>
            <a:miter lim="800000"/>
            <a:headEnd/>
            <a:tailEnd/>
          </a:ln>
        </p:spPr>
      </p:pic>
      <p:pic>
        <p:nvPicPr>
          <p:cNvPr id="8204" name="Picture 12" descr="01"/>
          <p:cNvPicPr>
            <a:picLocks noChangeAspect="1" noChangeArrowheads="1"/>
          </p:cNvPicPr>
          <p:nvPr/>
        </p:nvPicPr>
        <p:blipFill>
          <a:blip r:embed="rId4" cstate="email"/>
          <a:srcRect l="15326" b="6250"/>
          <a:stretch>
            <a:fillRect/>
          </a:stretch>
        </p:blipFill>
        <p:spPr bwMode="gray">
          <a:xfrm>
            <a:off x="2466975" y="0"/>
            <a:ext cx="2105025" cy="6858000"/>
          </a:xfrm>
          <a:prstGeom prst="rect">
            <a:avLst/>
          </a:prstGeom>
          <a:noFill/>
        </p:spPr>
      </p:pic>
      <p:sp>
        <p:nvSpPr>
          <p:cNvPr id="8199" name="Freeform 7"/>
          <p:cNvSpPr>
            <a:spLocks/>
          </p:cNvSpPr>
          <p:nvPr/>
        </p:nvSpPr>
        <p:spPr bwMode="gray">
          <a:xfrm>
            <a:off x="2895600" y="0"/>
            <a:ext cx="6248400" cy="6858000"/>
          </a:xfrm>
          <a:custGeom>
            <a:avLst/>
            <a:gdLst/>
            <a:ahLst/>
            <a:cxnLst>
              <a:cxn ang="0">
                <a:pos x="305" y="4317"/>
              </a:cxn>
              <a:cxn ang="0">
                <a:pos x="0" y="0"/>
              </a:cxn>
              <a:cxn ang="0">
                <a:pos x="3936" y="0"/>
              </a:cxn>
              <a:cxn ang="0">
                <a:pos x="3936" y="4320"/>
              </a:cxn>
              <a:cxn ang="0">
                <a:pos x="305" y="4317"/>
              </a:cxn>
            </a:cxnLst>
            <a:rect l="0" t="0" r="r" b="b"/>
            <a:pathLst>
              <a:path w="3936" h="4320">
                <a:moveTo>
                  <a:pt x="305" y="4317"/>
                </a:moveTo>
                <a:lnTo>
                  <a:pt x="0" y="0"/>
                </a:lnTo>
                <a:lnTo>
                  <a:pt x="3936" y="0"/>
                </a:lnTo>
                <a:lnTo>
                  <a:pt x="3936" y="4320"/>
                </a:lnTo>
                <a:lnTo>
                  <a:pt x="305" y="4317"/>
                </a:lnTo>
                <a:close/>
              </a:path>
            </a:pathLst>
          </a:custGeom>
          <a:gradFill rotWithShape="1">
            <a:gsLst>
              <a:gs pos="0">
                <a:schemeClr val="folHlink"/>
              </a:gs>
              <a:gs pos="100000">
                <a:schemeClr val="folHlink">
                  <a:gamma/>
                  <a:tint val="73725"/>
                  <a:invGamma/>
                </a:schemeClr>
              </a:gs>
            </a:gsLst>
            <a:lin ang="0" scaled="1"/>
          </a:gradFill>
          <a:ln w="9525">
            <a:noFill/>
            <a:round/>
            <a:headEnd/>
            <a:tailEnd/>
          </a:ln>
          <a:effectLst/>
        </p:spPr>
        <p:txBody>
          <a:bodyPr/>
          <a:lstStyle/>
          <a:p>
            <a:endParaRPr lang="ru-RU"/>
          </a:p>
        </p:txBody>
      </p:sp>
      <p:sp>
        <p:nvSpPr>
          <p:cNvPr id="8194" name="Rectangle 2"/>
          <p:cNvSpPr>
            <a:spLocks noGrp="1" noChangeArrowheads="1"/>
          </p:cNvSpPr>
          <p:nvPr>
            <p:ph type="ctrTitle"/>
          </p:nvPr>
        </p:nvSpPr>
        <p:spPr>
          <a:xfrm>
            <a:off x="3048000" y="1295400"/>
            <a:ext cx="5638800" cy="1012825"/>
          </a:xfrm>
        </p:spPr>
        <p:txBody>
          <a:bodyPr/>
          <a:lstStyle>
            <a:lvl1pPr algn="r">
              <a:defRPr sz="5500"/>
            </a:lvl1pPr>
          </a:lstStyle>
          <a:p>
            <a:r>
              <a:rPr lang="ru-RU" smtClean="0"/>
              <a:t>Образец заголовка</a:t>
            </a:r>
            <a:endParaRPr lang="en-US"/>
          </a:p>
        </p:txBody>
      </p:sp>
      <p:sp>
        <p:nvSpPr>
          <p:cNvPr id="8195" name="Rectangle 3"/>
          <p:cNvSpPr>
            <a:spLocks noGrp="1" noChangeArrowheads="1"/>
          </p:cNvSpPr>
          <p:nvPr>
            <p:ph type="subTitle" idx="1"/>
          </p:nvPr>
        </p:nvSpPr>
        <p:spPr>
          <a:xfrm>
            <a:off x="3733800" y="2514600"/>
            <a:ext cx="4953000" cy="533400"/>
          </a:xfrm>
          <a:effectLst>
            <a:outerShdw dist="17961" dir="2700000" algn="ctr" rotWithShape="0">
              <a:schemeClr val="bg2"/>
            </a:outerShdw>
          </a:effectLst>
        </p:spPr>
        <p:txBody>
          <a:bodyPr/>
          <a:lstStyle>
            <a:lvl1pPr marL="0" indent="0" algn="r">
              <a:buFontTx/>
              <a:buNone/>
              <a:defRPr sz="2000"/>
            </a:lvl1pPr>
          </a:lstStyle>
          <a:p>
            <a:r>
              <a:rPr lang="ru-RU" smtClean="0"/>
              <a:t>Образец подзаголовка</a:t>
            </a:r>
            <a:endParaRPr lang="en-US"/>
          </a:p>
        </p:txBody>
      </p:sp>
      <p:sp>
        <p:nvSpPr>
          <p:cNvPr id="8196" name="Rectangle 4"/>
          <p:cNvSpPr>
            <a:spLocks noGrp="1" noChangeArrowheads="1"/>
          </p:cNvSpPr>
          <p:nvPr>
            <p:ph type="dt" sz="half" idx="2"/>
          </p:nvPr>
        </p:nvSpPr>
        <p:spPr>
          <a:xfrm>
            <a:off x="457200" y="6477000"/>
            <a:ext cx="2133600" cy="244475"/>
          </a:xfrm>
        </p:spPr>
        <p:txBody>
          <a:bodyPr/>
          <a:lstStyle>
            <a:lvl1pPr>
              <a:defRPr/>
            </a:lvl1pPr>
          </a:lstStyle>
          <a:p>
            <a:endParaRPr lang="en-US"/>
          </a:p>
        </p:txBody>
      </p:sp>
      <p:sp>
        <p:nvSpPr>
          <p:cNvPr id="8197" name="Rectangle 5"/>
          <p:cNvSpPr>
            <a:spLocks noGrp="1" noChangeArrowheads="1"/>
          </p:cNvSpPr>
          <p:nvPr>
            <p:ph type="ftr" sz="quarter" idx="3"/>
          </p:nvPr>
        </p:nvSpPr>
        <p:spPr>
          <a:xfrm>
            <a:off x="3124200" y="6477000"/>
            <a:ext cx="2895600" cy="244475"/>
          </a:xfrm>
        </p:spPr>
        <p:txBody>
          <a:bodyPr/>
          <a:lstStyle>
            <a:lvl1pPr>
              <a:defRPr/>
            </a:lvl1pPr>
          </a:lstStyle>
          <a:p>
            <a:endParaRPr lang="en-US"/>
          </a:p>
        </p:txBody>
      </p:sp>
      <p:sp>
        <p:nvSpPr>
          <p:cNvPr id="8198" name="Rectangle 6"/>
          <p:cNvSpPr>
            <a:spLocks noGrp="1" noChangeArrowheads="1"/>
          </p:cNvSpPr>
          <p:nvPr>
            <p:ph type="sldNum" sz="quarter" idx="4"/>
          </p:nvPr>
        </p:nvSpPr>
        <p:spPr>
          <a:xfrm>
            <a:off x="6553200" y="6477000"/>
            <a:ext cx="2133600" cy="244475"/>
          </a:xfrm>
        </p:spPr>
        <p:txBody>
          <a:bodyPr/>
          <a:lstStyle>
            <a:lvl1pPr>
              <a:defRPr/>
            </a:lvl1pPr>
          </a:lstStyle>
          <a:p>
            <a:fld id="{AA8A3364-F67C-4B07-A198-2F3D9896F4A9}" type="slidenum">
              <a:rPr lang="en-US"/>
              <a:pPr/>
              <a:t>‹#›</a:t>
            </a:fld>
            <a:endParaRPr lang="en-US"/>
          </a:p>
        </p:txBody>
      </p:sp>
      <p:sp>
        <p:nvSpPr>
          <p:cNvPr id="8203" name="Text Box 11"/>
          <p:cNvSpPr txBox="1">
            <a:spLocks noChangeArrowheads="1"/>
          </p:cNvSpPr>
          <p:nvPr/>
        </p:nvSpPr>
        <p:spPr bwMode="gray">
          <a:xfrm>
            <a:off x="4788128" y="5178678"/>
            <a:ext cx="2592184" cy="338554"/>
          </a:xfrm>
          <a:prstGeom prst="rect">
            <a:avLst/>
          </a:prstGeom>
          <a:noFill/>
          <a:ln w="9525">
            <a:noFill/>
            <a:miter lim="800000"/>
            <a:headEnd/>
            <a:tailEnd/>
          </a:ln>
          <a:effectLst/>
        </p:spPr>
        <p:txBody>
          <a:bodyPr wrap="none">
            <a:spAutoFit/>
          </a:bodyPr>
          <a:lstStyle/>
          <a:p>
            <a:r>
              <a:rPr lang="ru-RU" sz="1600" dirty="0" smtClean="0"/>
              <a:t>Учитель ОБЖ, ПДД, ИЗО</a:t>
            </a:r>
            <a:endParaRPr lang="en-US" sz="1600" dirty="0"/>
          </a:p>
        </p:txBody>
      </p:sp>
      <p:sp>
        <p:nvSpPr>
          <p:cNvPr id="8205" name="Line 13"/>
          <p:cNvSpPr>
            <a:spLocks noChangeShapeType="1"/>
          </p:cNvSpPr>
          <p:nvPr/>
        </p:nvSpPr>
        <p:spPr bwMode="gray">
          <a:xfrm>
            <a:off x="3657600" y="5257800"/>
            <a:ext cx="5029200" cy="0"/>
          </a:xfrm>
          <a:prstGeom prst="line">
            <a:avLst/>
          </a:prstGeom>
          <a:noFill/>
          <a:ln w="9525">
            <a:solidFill>
              <a:schemeClr val="bg1"/>
            </a:solidFill>
            <a:round/>
            <a:headEnd/>
            <a:tailEnd/>
          </a:ln>
          <a:effectLst/>
        </p:spPr>
        <p:txBody>
          <a:bodyPr/>
          <a:lstStyle/>
          <a:p>
            <a:endParaRPr lang="ru-RU"/>
          </a:p>
        </p:txBody>
      </p:sp>
      <p:sp>
        <p:nvSpPr>
          <p:cNvPr id="8206" name="Line 14"/>
          <p:cNvSpPr>
            <a:spLocks noChangeShapeType="1"/>
          </p:cNvSpPr>
          <p:nvPr/>
        </p:nvSpPr>
        <p:spPr bwMode="gray">
          <a:xfrm>
            <a:off x="3657600" y="5486400"/>
            <a:ext cx="5029200" cy="0"/>
          </a:xfrm>
          <a:prstGeom prst="line">
            <a:avLst/>
          </a:prstGeom>
          <a:noFill/>
          <a:ln w="9525">
            <a:solidFill>
              <a:schemeClr val="bg1"/>
            </a:solidFill>
            <a:round/>
            <a:headEnd/>
            <a:tailEnd/>
          </a:ln>
          <a:effectLst/>
        </p:spPr>
        <p:txBody>
          <a:bodyPr/>
          <a:lstStyle/>
          <a:p>
            <a:endParaRPr lang="ru-RU"/>
          </a:p>
        </p:txBody>
      </p:sp>
      <p:sp>
        <p:nvSpPr>
          <p:cNvPr id="8207" name="Line 15"/>
          <p:cNvSpPr>
            <a:spLocks noChangeShapeType="1"/>
          </p:cNvSpPr>
          <p:nvPr/>
        </p:nvSpPr>
        <p:spPr bwMode="gray">
          <a:xfrm>
            <a:off x="3657600" y="5715000"/>
            <a:ext cx="5029200" cy="0"/>
          </a:xfrm>
          <a:prstGeom prst="line">
            <a:avLst/>
          </a:prstGeom>
          <a:noFill/>
          <a:ln w="9525">
            <a:solidFill>
              <a:schemeClr val="bg1"/>
            </a:solidFill>
            <a:round/>
            <a:headEnd/>
            <a:tailEnd/>
          </a:ln>
          <a:effectLst/>
        </p:spPr>
        <p:txBody>
          <a:bodyPr/>
          <a:lstStyle/>
          <a:p>
            <a:endParaRPr lang="ru-RU"/>
          </a:p>
        </p:txBody>
      </p:sp>
      <p:sp>
        <p:nvSpPr>
          <p:cNvPr id="8208" name="Line 16"/>
          <p:cNvSpPr>
            <a:spLocks noChangeShapeType="1"/>
          </p:cNvSpPr>
          <p:nvPr/>
        </p:nvSpPr>
        <p:spPr bwMode="gray">
          <a:xfrm>
            <a:off x="3657600" y="5943600"/>
            <a:ext cx="5029200" cy="0"/>
          </a:xfrm>
          <a:prstGeom prst="line">
            <a:avLst/>
          </a:prstGeom>
          <a:noFill/>
          <a:ln w="9525">
            <a:solidFill>
              <a:schemeClr val="bg1"/>
            </a:solidFill>
            <a:round/>
            <a:headEnd/>
            <a:tailEnd/>
          </a:ln>
          <a:effectLst/>
        </p:spPr>
        <p:txBody>
          <a:bodyPr/>
          <a:lstStyle/>
          <a:p>
            <a:endParaRPr lang="ru-RU"/>
          </a:p>
        </p:txBody>
      </p:sp>
      <p:sp>
        <p:nvSpPr>
          <p:cNvPr id="8209" name="Line 17"/>
          <p:cNvSpPr>
            <a:spLocks noChangeShapeType="1"/>
          </p:cNvSpPr>
          <p:nvPr/>
        </p:nvSpPr>
        <p:spPr bwMode="gray">
          <a:xfrm>
            <a:off x="3657600" y="6172200"/>
            <a:ext cx="5029200" cy="0"/>
          </a:xfrm>
          <a:prstGeom prst="line">
            <a:avLst/>
          </a:prstGeom>
          <a:noFill/>
          <a:ln w="9525">
            <a:solidFill>
              <a:schemeClr val="bg1"/>
            </a:solidFill>
            <a:round/>
            <a:headEnd/>
            <a:tailEnd/>
          </a:ln>
          <a:effectLst/>
        </p:spPr>
        <p:txBody>
          <a:bodyPr/>
          <a:lstStyle/>
          <a:p>
            <a:endParaRPr lang="ru-RU"/>
          </a:p>
        </p:txBody>
      </p:sp>
      <p:pic>
        <p:nvPicPr>
          <p:cNvPr id="8221" name="Picture 29" descr="03"/>
          <p:cNvPicPr>
            <a:picLocks noChangeAspect="1" noChangeArrowheads="1"/>
          </p:cNvPicPr>
          <p:nvPr/>
        </p:nvPicPr>
        <p:blipFill>
          <a:blip r:embed="rId5" cstate="email"/>
          <a:srcRect/>
          <a:stretch>
            <a:fillRect/>
          </a:stretch>
        </p:blipFill>
        <p:spPr bwMode="gray">
          <a:xfrm>
            <a:off x="1444625" y="0"/>
            <a:ext cx="384175" cy="614363"/>
          </a:xfrm>
          <a:prstGeom prst="rect">
            <a:avLst/>
          </a:prstGeom>
          <a:noFill/>
        </p:spPr>
      </p:pic>
      <p:pic>
        <p:nvPicPr>
          <p:cNvPr id="8222" name="Picture 30" descr="04"/>
          <p:cNvPicPr>
            <a:picLocks noChangeAspect="1" noChangeArrowheads="1"/>
          </p:cNvPicPr>
          <p:nvPr/>
        </p:nvPicPr>
        <p:blipFill>
          <a:blip r:embed="rId6" cstate="email"/>
          <a:srcRect/>
          <a:stretch>
            <a:fillRect/>
          </a:stretch>
        </p:blipFill>
        <p:spPr bwMode="gray">
          <a:xfrm>
            <a:off x="1403648" y="1916832"/>
            <a:ext cx="396875" cy="635000"/>
          </a:xfrm>
          <a:prstGeom prst="rect">
            <a:avLst/>
          </a:prstGeom>
          <a:noFill/>
        </p:spPr>
      </p:pic>
      <p:pic>
        <p:nvPicPr>
          <p:cNvPr id="8226" name="Picture 34" descr="06"/>
          <p:cNvPicPr>
            <a:picLocks noChangeAspect="1" noChangeArrowheads="1"/>
          </p:cNvPicPr>
          <p:nvPr/>
        </p:nvPicPr>
        <p:blipFill>
          <a:blip r:embed="rId7" cstate="email"/>
          <a:srcRect/>
          <a:stretch>
            <a:fillRect/>
          </a:stretch>
        </p:blipFill>
        <p:spPr bwMode="gray">
          <a:xfrm>
            <a:off x="3657600" y="4884738"/>
            <a:ext cx="2971800" cy="2049462"/>
          </a:xfrm>
          <a:prstGeom prst="rect">
            <a:avLst/>
          </a:prstGeom>
          <a:noFill/>
        </p:spPr>
      </p:pic>
      <p:sp>
        <p:nvSpPr>
          <p:cNvPr id="20" name="Text Box 11"/>
          <p:cNvSpPr txBox="1">
            <a:spLocks noChangeArrowheads="1"/>
          </p:cNvSpPr>
          <p:nvPr userDrawn="1"/>
        </p:nvSpPr>
        <p:spPr bwMode="gray">
          <a:xfrm>
            <a:off x="5436096" y="5661248"/>
            <a:ext cx="3481851" cy="338554"/>
          </a:xfrm>
          <a:prstGeom prst="rect">
            <a:avLst/>
          </a:prstGeom>
          <a:noFill/>
          <a:ln w="9525">
            <a:noFill/>
            <a:miter lim="800000"/>
            <a:headEnd/>
            <a:tailEnd/>
          </a:ln>
          <a:effectLst/>
        </p:spPr>
        <p:txBody>
          <a:bodyPr wrap="none">
            <a:spAutoFit/>
          </a:bodyPr>
          <a:lstStyle/>
          <a:p>
            <a:r>
              <a:rPr lang="ru-RU" sz="1600" dirty="0" err="1" smtClean="0"/>
              <a:t>Береснев</a:t>
            </a:r>
            <a:r>
              <a:rPr lang="ru-RU" sz="1600" dirty="0" smtClean="0"/>
              <a:t> Алексей</a:t>
            </a:r>
            <a:r>
              <a:rPr lang="ru-RU" sz="1600" baseline="0" dirty="0" smtClean="0"/>
              <a:t> Александрович</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221"/>
                                        </p:tgtEl>
                                        <p:attrNameLst>
                                          <p:attrName>style.visibility</p:attrName>
                                        </p:attrNameLst>
                                      </p:cBhvr>
                                      <p:to>
                                        <p:strVal val="visible"/>
                                      </p:to>
                                    </p:set>
                                    <p:animEffect transition="in" filter="fade">
                                      <p:cBhvr>
                                        <p:cTn id="7" dur="1000"/>
                                        <p:tgtEl>
                                          <p:spTgt spid="8221"/>
                                        </p:tgtEl>
                                      </p:cBhvr>
                                    </p:animEffect>
                                    <p:anim calcmode="lin" valueType="num">
                                      <p:cBhvr>
                                        <p:cTn id="8" dur="1000" fill="hold"/>
                                        <p:tgtEl>
                                          <p:spTgt spid="8221"/>
                                        </p:tgtEl>
                                        <p:attrNameLst>
                                          <p:attrName>ppt_x</p:attrName>
                                        </p:attrNameLst>
                                      </p:cBhvr>
                                      <p:tavLst>
                                        <p:tav tm="0">
                                          <p:val>
                                            <p:strVal val="#ppt_x"/>
                                          </p:val>
                                        </p:tav>
                                        <p:tav tm="100000">
                                          <p:val>
                                            <p:strVal val="#ppt_x"/>
                                          </p:val>
                                        </p:tav>
                                      </p:tavLst>
                                    </p:anim>
                                    <p:anim calcmode="lin" valueType="num">
                                      <p:cBhvr>
                                        <p:cTn id="9" dur="1000" fill="hold"/>
                                        <p:tgtEl>
                                          <p:spTgt spid="82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8222"/>
                                        </p:tgtEl>
                                        <p:attrNameLst>
                                          <p:attrName>style.visibility</p:attrName>
                                        </p:attrNameLst>
                                      </p:cBhvr>
                                      <p:to>
                                        <p:strVal val="visible"/>
                                      </p:to>
                                    </p:set>
                                    <p:animEffect transition="in" filter="fade">
                                      <p:cBhvr>
                                        <p:cTn id="13" dur="1000"/>
                                        <p:tgtEl>
                                          <p:spTgt spid="8222"/>
                                        </p:tgtEl>
                                      </p:cBhvr>
                                    </p:animEffect>
                                    <p:anim calcmode="lin" valueType="num">
                                      <p:cBhvr>
                                        <p:cTn id="14" dur="1000" fill="hold"/>
                                        <p:tgtEl>
                                          <p:spTgt spid="8222"/>
                                        </p:tgtEl>
                                        <p:attrNameLst>
                                          <p:attrName>ppt_x</p:attrName>
                                        </p:attrNameLst>
                                      </p:cBhvr>
                                      <p:tavLst>
                                        <p:tav tm="0">
                                          <p:val>
                                            <p:strVal val="#ppt_x"/>
                                          </p:val>
                                        </p:tav>
                                        <p:tav tm="100000">
                                          <p:val>
                                            <p:strVal val="#ppt_x"/>
                                          </p:val>
                                        </p:tav>
                                      </p:tavLst>
                                    </p:anim>
                                    <p:anim calcmode="lin" valueType="num">
                                      <p:cBhvr>
                                        <p:cTn id="15" dur="1000" fill="hold"/>
                                        <p:tgtEl>
                                          <p:spTgt spid="82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6" presetClass="entr" presetSubtype="0" fill="hold" nodeType="afterEffect">
                                  <p:stCondLst>
                                    <p:cond delay="0"/>
                                  </p:stCondLst>
                                  <p:childTnLst>
                                    <p:set>
                                      <p:cBhvr>
                                        <p:cTn id="18" dur="1" fill="hold">
                                          <p:stCondLst>
                                            <p:cond delay="0"/>
                                          </p:stCondLst>
                                        </p:cTn>
                                        <p:tgtEl>
                                          <p:spTgt spid="8226"/>
                                        </p:tgtEl>
                                        <p:attrNameLst>
                                          <p:attrName>style.visibility</p:attrName>
                                        </p:attrNameLst>
                                      </p:cBhvr>
                                      <p:to>
                                        <p:strVal val="visible"/>
                                      </p:to>
                                    </p:set>
                                    <p:animEffect transition="in" filter="wipe(down)">
                                      <p:cBhvr>
                                        <p:cTn id="19" dur="580">
                                          <p:stCondLst>
                                            <p:cond delay="0"/>
                                          </p:stCondLst>
                                        </p:cTn>
                                        <p:tgtEl>
                                          <p:spTgt spid="8226"/>
                                        </p:tgtEl>
                                      </p:cBhvr>
                                    </p:animEffect>
                                    <p:anim calcmode="lin" valueType="num">
                                      <p:cBhvr>
                                        <p:cTn id="20" dur="1822" tmFilter="0,0; 0.14,0.36; 0.43,0.73; 0.71,0.91; 1.0,1.0">
                                          <p:stCondLst>
                                            <p:cond delay="0"/>
                                          </p:stCondLst>
                                        </p:cTn>
                                        <p:tgtEl>
                                          <p:spTgt spid="822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822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822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822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8226"/>
                                        </p:tgtEl>
                                        <p:attrNameLst>
                                          <p:attrName>ppt_y</p:attrName>
                                        </p:attrNameLst>
                                      </p:cBhvr>
                                      <p:tavLst>
                                        <p:tav tm="0" fmla="#ppt_y-sin(pi*$)/81">
                                          <p:val>
                                            <p:fltVal val="0"/>
                                          </p:val>
                                        </p:tav>
                                        <p:tav tm="100000">
                                          <p:val>
                                            <p:fltVal val="1"/>
                                          </p:val>
                                        </p:tav>
                                      </p:tavLst>
                                    </p:anim>
                                    <p:animScale>
                                      <p:cBhvr>
                                        <p:cTn id="25" dur="26">
                                          <p:stCondLst>
                                            <p:cond delay="650"/>
                                          </p:stCondLst>
                                        </p:cTn>
                                        <p:tgtEl>
                                          <p:spTgt spid="8226"/>
                                        </p:tgtEl>
                                      </p:cBhvr>
                                      <p:to x="100000" y="60000"/>
                                    </p:animScale>
                                    <p:animScale>
                                      <p:cBhvr>
                                        <p:cTn id="26" dur="166" decel="50000">
                                          <p:stCondLst>
                                            <p:cond delay="676"/>
                                          </p:stCondLst>
                                        </p:cTn>
                                        <p:tgtEl>
                                          <p:spTgt spid="8226"/>
                                        </p:tgtEl>
                                      </p:cBhvr>
                                      <p:to x="100000" y="100000"/>
                                    </p:animScale>
                                    <p:animScale>
                                      <p:cBhvr>
                                        <p:cTn id="27" dur="26">
                                          <p:stCondLst>
                                            <p:cond delay="1312"/>
                                          </p:stCondLst>
                                        </p:cTn>
                                        <p:tgtEl>
                                          <p:spTgt spid="8226"/>
                                        </p:tgtEl>
                                      </p:cBhvr>
                                      <p:to x="100000" y="80000"/>
                                    </p:animScale>
                                    <p:animScale>
                                      <p:cBhvr>
                                        <p:cTn id="28" dur="166" decel="50000">
                                          <p:stCondLst>
                                            <p:cond delay="1338"/>
                                          </p:stCondLst>
                                        </p:cTn>
                                        <p:tgtEl>
                                          <p:spTgt spid="8226"/>
                                        </p:tgtEl>
                                      </p:cBhvr>
                                      <p:to x="100000" y="100000"/>
                                    </p:animScale>
                                    <p:animScale>
                                      <p:cBhvr>
                                        <p:cTn id="29" dur="26">
                                          <p:stCondLst>
                                            <p:cond delay="1642"/>
                                          </p:stCondLst>
                                        </p:cTn>
                                        <p:tgtEl>
                                          <p:spTgt spid="8226"/>
                                        </p:tgtEl>
                                      </p:cBhvr>
                                      <p:to x="100000" y="90000"/>
                                    </p:animScale>
                                    <p:animScale>
                                      <p:cBhvr>
                                        <p:cTn id="30" dur="166" decel="50000">
                                          <p:stCondLst>
                                            <p:cond delay="1668"/>
                                          </p:stCondLst>
                                        </p:cTn>
                                        <p:tgtEl>
                                          <p:spTgt spid="8226"/>
                                        </p:tgtEl>
                                      </p:cBhvr>
                                      <p:to x="100000" y="100000"/>
                                    </p:animScale>
                                    <p:animScale>
                                      <p:cBhvr>
                                        <p:cTn id="31" dur="26">
                                          <p:stCondLst>
                                            <p:cond delay="1808"/>
                                          </p:stCondLst>
                                        </p:cTn>
                                        <p:tgtEl>
                                          <p:spTgt spid="8226"/>
                                        </p:tgtEl>
                                      </p:cBhvr>
                                      <p:to x="100000" y="95000"/>
                                    </p:animScale>
                                    <p:animScale>
                                      <p:cBhvr>
                                        <p:cTn id="32" dur="166" decel="50000">
                                          <p:stCondLst>
                                            <p:cond delay="1834"/>
                                          </p:stCondLst>
                                        </p:cTn>
                                        <p:tgtEl>
                                          <p:spTgt spid="8226"/>
                                        </p:tgtEl>
                                      </p:cBhvr>
                                      <p:to x="100000" y="100000"/>
                                    </p:animScale>
                                  </p:childTnLst>
                                </p:cTn>
                              </p:par>
                              <p:par>
                                <p:cTn id="33" presetID="5" presetClass="entr" presetSubtype="1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checkerboard(across)">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dissolve">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6A58F1F-6924-4FAB-BA0B-B6DEBDD96D6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76200"/>
            <a:ext cx="2057400" cy="60499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76200"/>
            <a:ext cx="6019800" cy="60499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2E7C12D-34C8-4D61-ACF3-C41F55D77A7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a:t>Образец заголовка</a:t>
            </a:r>
          </a:p>
        </p:txBody>
      </p:sp>
      <p:sp>
        <p:nvSpPr>
          <p:cNvPr id="3" name="Содержимое 2"/>
          <p:cNvSpPr>
            <a:spLocks noGrp="1"/>
          </p:cNvSpPr>
          <p:nvPr>
            <p:ph sz="quarter" idx="1"/>
          </p:nvPr>
        </p:nvSpPr>
        <p:spPr>
          <a:xfrm>
            <a:off x="457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4648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457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Содержимое 5"/>
          <p:cNvSpPr>
            <a:spLocks noGrp="1"/>
          </p:cNvSpPr>
          <p:nvPr>
            <p:ph sz="quarter" idx="4"/>
          </p:nvPr>
        </p:nvSpPr>
        <p:spPr>
          <a:xfrm>
            <a:off x="4648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D8B53997-3ED6-4F5C-A21A-81E0122A1C35}"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fld id="{5177F367-073F-4377-9979-BC42519D22A3}" type="datetime1">
              <a:rPr lang="ru-RU"/>
              <a:pPr>
                <a:defRPr/>
              </a:pPr>
              <a:t>23.10.2013</a:t>
            </a:fld>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t>автор Капитула В.П.</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84048330-73E6-4841-9860-B0797EFEA6B7}"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pPr>
              <a:defRPr/>
            </a:pPr>
            <a:fld id="{3B148E37-0108-481F-BD44-94A2C93AE329}" type="datetime1">
              <a:rPr lang="ru-RU"/>
              <a:pPr>
                <a:defRPr/>
              </a:pPr>
              <a:t>23.10.2013</a:t>
            </a:fld>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pPr>
              <a:defRPr/>
            </a:pPr>
            <a:r>
              <a:rPr lang="ru-RU"/>
              <a:t>автор Капитула В.П.</a:t>
            </a:r>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pPr>
              <a:defRPr/>
            </a:pPr>
            <a:fld id="{F6797F9C-AE26-4D8A-BAB4-D8F9AC01DEFC}"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fld id="{735EBD4D-0D26-4A8D-A3AD-54CB891C0E65}" type="datetime1">
              <a:rPr lang="ru-RU"/>
              <a:pPr>
                <a:defRPr/>
              </a:pPr>
              <a:t>23.10.2013</a:t>
            </a:fld>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t>автор Капитула В.П.</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18F1071E-DCFB-4AC3-8420-7C029C109A71}"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pPr>
              <a:defRPr/>
            </a:pPr>
            <a:fld id="{D965DAA5-1A31-4804-81C8-F47DB54B653B}" type="datetime1">
              <a:rPr lang="ru-RU"/>
              <a:pPr>
                <a:defRPr/>
              </a:pPr>
              <a:t>23.10.2013</a:t>
            </a:fld>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pPr>
              <a:defRPr/>
            </a:pPr>
            <a:r>
              <a:rPr lang="ru-RU"/>
              <a:t>автор Капитула В.П.</a:t>
            </a:r>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pPr>
              <a:defRPr/>
            </a:pPr>
            <a:fld id="{A0026EC3-79FF-4F34-98E5-1DD26736603D}"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pPr>
              <a:defRPr/>
            </a:pPr>
            <a:fld id="{E133BFD5-3809-45CE-8CE8-58004442D27C}" type="datetime1">
              <a:rPr lang="ru-RU"/>
              <a:pPr>
                <a:defRPr/>
              </a:pPr>
              <a:t>23.10.2013</a:t>
            </a:fld>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pPr>
              <a:defRPr/>
            </a:pPr>
            <a:r>
              <a:rPr lang="ru-RU"/>
              <a:t>автор Капитула В.П.</a:t>
            </a:r>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pPr>
              <a:defRPr/>
            </a:pPr>
            <a:fld id="{5EEAFD19-D4B8-4603-8B64-9385016D382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FDDA060-EABC-4E37-A29D-0A7F9914DE8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6C0A89A-9243-4AE1-A843-015106D6B74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E7CDDAE4-47BE-456D-88BB-6A39786303D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C9C1E469-AFC7-4D1A-A475-68AC80EC8F3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668650A5-16AC-4813-AC34-4F85AF33DD2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865D6F70-17B2-43D9-9FE2-D0F434F586D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78797DB9-C867-4AEC-8ADE-66930B217DC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0BDD3CDE-A8C8-4019-9857-62F216DF7EC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4" name="Picture 30" descr="01"/>
          <p:cNvPicPr>
            <a:picLocks noChangeAspect="1" noChangeArrowheads="1"/>
          </p:cNvPicPr>
          <p:nvPr/>
        </p:nvPicPr>
        <p:blipFill>
          <a:blip r:embed="rId19" cstate="email"/>
          <a:srcRect l="17242" b="6250"/>
          <a:stretch>
            <a:fillRect/>
          </a:stretch>
        </p:blipFill>
        <p:spPr bwMode="gray">
          <a:xfrm>
            <a:off x="152400" y="0"/>
            <a:ext cx="1447800" cy="6858000"/>
          </a:xfrm>
          <a:prstGeom prst="rect">
            <a:avLst/>
          </a:prstGeom>
          <a:noFill/>
        </p:spPr>
      </p:pic>
      <p:sp>
        <p:nvSpPr>
          <p:cNvPr id="1055" name="Freeform 31"/>
          <p:cNvSpPr>
            <a:spLocks/>
          </p:cNvSpPr>
          <p:nvPr/>
        </p:nvSpPr>
        <p:spPr bwMode="ltGray">
          <a:xfrm>
            <a:off x="228600" y="0"/>
            <a:ext cx="8915400" cy="6883400"/>
          </a:xfrm>
          <a:custGeom>
            <a:avLst/>
            <a:gdLst/>
            <a:ahLst/>
            <a:cxnLst>
              <a:cxn ang="0">
                <a:pos x="312" y="4336"/>
              </a:cxn>
              <a:cxn ang="0">
                <a:pos x="0" y="0"/>
              </a:cxn>
              <a:cxn ang="0">
                <a:pos x="5480" y="0"/>
              </a:cxn>
              <a:cxn ang="0">
                <a:pos x="5480" y="4320"/>
              </a:cxn>
              <a:cxn ang="0">
                <a:pos x="312" y="4336"/>
              </a:cxn>
            </a:cxnLst>
            <a:rect l="0" t="0" r="r" b="b"/>
            <a:pathLst>
              <a:path w="5480" h="4336">
                <a:moveTo>
                  <a:pt x="312" y="4336"/>
                </a:moveTo>
                <a:lnTo>
                  <a:pt x="0" y="0"/>
                </a:lnTo>
                <a:lnTo>
                  <a:pt x="5480" y="0"/>
                </a:lnTo>
                <a:lnTo>
                  <a:pt x="5480" y="4320"/>
                </a:lnTo>
                <a:lnTo>
                  <a:pt x="312" y="4336"/>
                </a:lnTo>
                <a:close/>
              </a:path>
            </a:pathLst>
          </a:custGeom>
          <a:gradFill rotWithShape="1">
            <a:gsLst>
              <a:gs pos="0">
                <a:schemeClr val="folHlink">
                  <a:gamma/>
                  <a:tint val="33725"/>
                  <a:invGamma/>
                </a:schemeClr>
              </a:gs>
              <a:gs pos="100000">
                <a:schemeClr val="folHlink"/>
              </a:gs>
            </a:gsLst>
            <a:lin ang="0" scaled="1"/>
          </a:gradFill>
          <a:ln w="9525">
            <a:noFill/>
            <a:round/>
            <a:headEnd/>
            <a:tailEnd/>
          </a:ln>
          <a:effectLst/>
        </p:spPr>
        <p:txBody>
          <a:bodyPr/>
          <a:lstStyle/>
          <a:p>
            <a:endParaRPr lang="ru-RU"/>
          </a:p>
        </p:txBody>
      </p:sp>
      <p:sp>
        <p:nvSpPr>
          <p:cNvPr id="1026" name="Rectangle 2"/>
          <p:cNvSpPr>
            <a:spLocks noGrp="1" noChangeArrowheads="1"/>
          </p:cNvSpPr>
          <p:nvPr>
            <p:ph type="title"/>
          </p:nvPr>
        </p:nvSpPr>
        <p:spPr bwMode="gray">
          <a:xfrm>
            <a:off x="914400" y="76200"/>
            <a:ext cx="6934200" cy="9144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smtClean="0"/>
          </a:p>
        </p:txBody>
      </p:sp>
      <p:pic>
        <p:nvPicPr>
          <p:cNvPr id="1044" name="Picture 20" descr="06"/>
          <p:cNvPicPr>
            <a:picLocks noChangeAspect="1" noChangeArrowheads="1"/>
          </p:cNvPicPr>
          <p:nvPr/>
        </p:nvPicPr>
        <p:blipFill>
          <a:blip r:embed="rId20" cstate="email"/>
          <a:srcRect/>
          <a:stretch>
            <a:fillRect/>
          </a:stretch>
        </p:blipFill>
        <p:spPr bwMode="gray">
          <a:xfrm>
            <a:off x="76200" y="5638800"/>
            <a:ext cx="1676400" cy="1155700"/>
          </a:xfrm>
          <a:prstGeom prst="rect">
            <a:avLst/>
          </a:prstGeom>
          <a:noFill/>
        </p:spPr>
      </p:pic>
      <p:sp>
        <p:nvSpPr>
          <p:cNvPr id="1045" name="Text Box 21"/>
          <p:cNvSpPr txBox="1">
            <a:spLocks noChangeArrowheads="1"/>
          </p:cNvSpPr>
          <p:nvPr/>
        </p:nvSpPr>
        <p:spPr bwMode="gray">
          <a:xfrm>
            <a:off x="7651091" y="6550223"/>
            <a:ext cx="1452834" cy="307777"/>
          </a:xfrm>
          <a:prstGeom prst="rect">
            <a:avLst/>
          </a:prstGeom>
          <a:noFill/>
          <a:ln w="9525">
            <a:noFill/>
            <a:miter lim="800000"/>
            <a:headEnd/>
            <a:tailEnd/>
          </a:ln>
          <a:effectLst/>
        </p:spPr>
        <p:txBody>
          <a:bodyPr wrap="none">
            <a:spAutoFit/>
          </a:bodyPr>
          <a:lstStyle/>
          <a:p>
            <a:r>
              <a:rPr lang="ru-RU" sz="1400" dirty="0" smtClean="0"/>
              <a:t>с. </a:t>
            </a:r>
            <a:r>
              <a:rPr lang="ru-RU" sz="1400" dirty="0" err="1" smtClean="0"/>
              <a:t>Чиндат</a:t>
            </a:r>
            <a:r>
              <a:rPr lang="ru-RU" sz="1400" dirty="0" smtClean="0"/>
              <a:t>, 2013</a:t>
            </a:r>
            <a:endParaRPr lang="en-US" sz="1400" dirty="0"/>
          </a:p>
        </p:txBody>
      </p:sp>
      <p:grpSp>
        <p:nvGrpSpPr>
          <p:cNvPr id="1046" name="Group 22"/>
          <p:cNvGrpSpPr>
            <a:grpSpLocks/>
          </p:cNvGrpSpPr>
          <p:nvPr/>
        </p:nvGrpSpPr>
        <p:grpSpPr bwMode="auto">
          <a:xfrm>
            <a:off x="762000" y="381000"/>
            <a:ext cx="6781800" cy="609600"/>
            <a:chOff x="480" y="240"/>
            <a:chExt cx="3168" cy="576"/>
          </a:xfrm>
        </p:grpSpPr>
        <p:sp>
          <p:nvSpPr>
            <p:cNvPr id="1047" name="Line 23"/>
            <p:cNvSpPr>
              <a:spLocks noChangeShapeType="1"/>
            </p:cNvSpPr>
            <p:nvPr userDrawn="1"/>
          </p:nvSpPr>
          <p:spPr bwMode="gray">
            <a:xfrm>
              <a:off x="480" y="240"/>
              <a:ext cx="3168" cy="0"/>
            </a:xfrm>
            <a:prstGeom prst="line">
              <a:avLst/>
            </a:prstGeom>
            <a:noFill/>
            <a:ln w="9525">
              <a:solidFill>
                <a:srgbClr val="FFFFD9">
                  <a:alpha val="50000"/>
                </a:srgbClr>
              </a:solidFill>
              <a:round/>
              <a:headEnd/>
              <a:tailEnd/>
            </a:ln>
            <a:effectLst/>
          </p:spPr>
          <p:txBody>
            <a:bodyPr/>
            <a:lstStyle/>
            <a:p>
              <a:endParaRPr lang="ru-RU"/>
            </a:p>
          </p:txBody>
        </p:sp>
        <p:sp>
          <p:nvSpPr>
            <p:cNvPr id="1048" name="Line 24"/>
            <p:cNvSpPr>
              <a:spLocks noChangeShapeType="1"/>
            </p:cNvSpPr>
            <p:nvPr userDrawn="1"/>
          </p:nvSpPr>
          <p:spPr bwMode="gray">
            <a:xfrm>
              <a:off x="480" y="384"/>
              <a:ext cx="3168" cy="0"/>
            </a:xfrm>
            <a:prstGeom prst="line">
              <a:avLst/>
            </a:prstGeom>
            <a:noFill/>
            <a:ln w="9525">
              <a:solidFill>
                <a:srgbClr val="FFFFD9">
                  <a:alpha val="50000"/>
                </a:srgbClr>
              </a:solidFill>
              <a:round/>
              <a:headEnd/>
              <a:tailEnd/>
            </a:ln>
            <a:effectLst/>
          </p:spPr>
          <p:txBody>
            <a:bodyPr/>
            <a:lstStyle/>
            <a:p>
              <a:endParaRPr lang="ru-RU"/>
            </a:p>
          </p:txBody>
        </p:sp>
        <p:sp>
          <p:nvSpPr>
            <p:cNvPr id="1049" name="Line 25"/>
            <p:cNvSpPr>
              <a:spLocks noChangeShapeType="1"/>
            </p:cNvSpPr>
            <p:nvPr userDrawn="1"/>
          </p:nvSpPr>
          <p:spPr bwMode="gray">
            <a:xfrm>
              <a:off x="480" y="528"/>
              <a:ext cx="3168" cy="0"/>
            </a:xfrm>
            <a:prstGeom prst="line">
              <a:avLst/>
            </a:prstGeom>
            <a:noFill/>
            <a:ln w="9525">
              <a:solidFill>
                <a:srgbClr val="FFFFD9">
                  <a:alpha val="50000"/>
                </a:srgbClr>
              </a:solidFill>
              <a:round/>
              <a:headEnd/>
              <a:tailEnd/>
            </a:ln>
            <a:effectLst/>
          </p:spPr>
          <p:txBody>
            <a:bodyPr/>
            <a:lstStyle/>
            <a:p>
              <a:endParaRPr lang="ru-RU"/>
            </a:p>
          </p:txBody>
        </p:sp>
        <p:sp>
          <p:nvSpPr>
            <p:cNvPr id="1050" name="Line 26"/>
            <p:cNvSpPr>
              <a:spLocks noChangeShapeType="1"/>
            </p:cNvSpPr>
            <p:nvPr userDrawn="1"/>
          </p:nvSpPr>
          <p:spPr bwMode="gray">
            <a:xfrm>
              <a:off x="480" y="672"/>
              <a:ext cx="3168" cy="0"/>
            </a:xfrm>
            <a:prstGeom prst="line">
              <a:avLst/>
            </a:prstGeom>
            <a:noFill/>
            <a:ln w="9525">
              <a:solidFill>
                <a:srgbClr val="FFFFD9">
                  <a:alpha val="50000"/>
                </a:srgbClr>
              </a:solidFill>
              <a:round/>
              <a:headEnd/>
              <a:tailEnd/>
            </a:ln>
            <a:effectLst/>
          </p:spPr>
          <p:txBody>
            <a:bodyPr/>
            <a:lstStyle/>
            <a:p>
              <a:endParaRPr lang="ru-RU"/>
            </a:p>
          </p:txBody>
        </p:sp>
        <p:sp>
          <p:nvSpPr>
            <p:cNvPr id="1051" name="Line 27"/>
            <p:cNvSpPr>
              <a:spLocks noChangeShapeType="1"/>
            </p:cNvSpPr>
            <p:nvPr userDrawn="1"/>
          </p:nvSpPr>
          <p:spPr bwMode="gray">
            <a:xfrm>
              <a:off x="480" y="816"/>
              <a:ext cx="3168" cy="0"/>
            </a:xfrm>
            <a:prstGeom prst="line">
              <a:avLst/>
            </a:prstGeom>
            <a:noFill/>
            <a:ln w="9525">
              <a:solidFill>
                <a:srgbClr val="FFFFD9">
                  <a:alpha val="50000"/>
                </a:srgbClr>
              </a:solidFill>
              <a:round/>
              <a:headEnd/>
              <a:tailEnd/>
            </a:ln>
            <a:effectLst/>
          </p:spPr>
          <p:txBody>
            <a:bodyPr/>
            <a:lstStyle/>
            <a:p>
              <a:endParaRPr lang="ru-RU"/>
            </a:p>
          </p:txBody>
        </p:sp>
      </p:grpSp>
      <p:sp>
        <p:nvSpPr>
          <p:cNvPr id="1056" name="Rectangle 32"/>
          <p:cNvSpPr>
            <a:spLocks noGrp="1" noChangeArrowheads="1"/>
          </p:cNvSpPr>
          <p:nvPr>
            <p:ph type="dt" sz="half" idx="2"/>
          </p:nvPr>
        </p:nvSpPr>
        <p:spPr bwMode="gray">
          <a:xfrm>
            <a:off x="28194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57" name="Rectangle 33"/>
          <p:cNvSpPr>
            <a:spLocks noGrp="1" noChangeArrowheads="1"/>
          </p:cNvSpPr>
          <p:nvPr>
            <p:ph type="ftr" sz="quarter" idx="3"/>
          </p:nvPr>
        </p:nvSpPr>
        <p:spPr bwMode="gray">
          <a:xfrm>
            <a:off x="5029200" y="6477000"/>
            <a:ext cx="1981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58" name="Rectangle 34"/>
          <p:cNvSpPr>
            <a:spLocks noGrp="1" noChangeArrowheads="1"/>
          </p:cNvSpPr>
          <p:nvPr>
            <p:ph type="sldNum" sz="quarter" idx="4"/>
          </p:nvPr>
        </p:nvSpPr>
        <p:spPr bwMode="gray">
          <a:xfrm>
            <a:off x="152400" y="6477000"/>
            <a:ext cx="3810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1835D72-CDD8-427F-94EB-E2DB0651B995}" type="slidenum">
              <a:rPr lang="en-US"/>
              <a:pPr/>
              <a:t>‹#›</a:t>
            </a:fld>
            <a:endParaRPr lang="en-US"/>
          </a:p>
        </p:txBody>
      </p:sp>
      <p:pic>
        <p:nvPicPr>
          <p:cNvPr id="23" name="Picture 8" descr="BD07303_"/>
          <p:cNvPicPr>
            <a:picLocks noChangeAspect="1" noChangeArrowheads="1"/>
          </p:cNvPicPr>
          <p:nvPr/>
        </p:nvPicPr>
        <p:blipFill>
          <a:blip r:embed="rId21" cstate="email"/>
          <a:srcRect/>
          <a:stretch>
            <a:fillRect/>
          </a:stretch>
        </p:blipFill>
        <p:spPr bwMode="auto">
          <a:xfrm rot="1647383">
            <a:off x="7284714" y="359253"/>
            <a:ext cx="922751" cy="74779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43" name="Picture 19" descr="04"/>
          <p:cNvPicPr>
            <a:picLocks noChangeAspect="1" noChangeArrowheads="1"/>
          </p:cNvPicPr>
          <p:nvPr/>
        </p:nvPicPr>
        <p:blipFill>
          <a:blip r:embed="rId22" cstate="email"/>
          <a:srcRect/>
          <a:stretch>
            <a:fillRect/>
          </a:stretch>
        </p:blipFill>
        <p:spPr bwMode="gray">
          <a:xfrm>
            <a:off x="7812360" y="188640"/>
            <a:ext cx="190500" cy="304800"/>
          </a:xfrm>
          <a:prstGeom prst="rect">
            <a:avLst/>
          </a:prstGeom>
          <a:noFill/>
        </p:spPr>
      </p:pic>
      <p:pic>
        <p:nvPicPr>
          <p:cNvPr id="24" name="Picture 2" descr="C:\Documents and Settings\DEMON\Рабочий стол\ПДД\0000000009928 копия.png"/>
          <p:cNvPicPr>
            <a:picLocks noChangeAspect="1" noChangeArrowheads="1"/>
          </p:cNvPicPr>
          <p:nvPr/>
        </p:nvPicPr>
        <p:blipFill>
          <a:blip r:embed="rId23" cstate="email"/>
          <a:srcRect/>
          <a:stretch>
            <a:fillRect/>
          </a:stretch>
        </p:blipFill>
        <p:spPr bwMode="auto">
          <a:xfrm rot="1516467">
            <a:off x="8100392" y="404664"/>
            <a:ext cx="864095" cy="85225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42" name="Picture 18" descr="03"/>
          <p:cNvPicPr>
            <a:picLocks noChangeAspect="1" noChangeArrowheads="1"/>
          </p:cNvPicPr>
          <p:nvPr userDrawn="1"/>
        </p:nvPicPr>
        <p:blipFill>
          <a:blip r:embed="rId24" cstate="email"/>
          <a:srcRect/>
          <a:stretch>
            <a:fillRect/>
          </a:stretch>
        </p:blipFill>
        <p:spPr bwMode="gray">
          <a:xfrm>
            <a:off x="8604448" y="260648"/>
            <a:ext cx="165100" cy="26352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style.rotation</p:attrName>
                                        </p:attrNameLst>
                                      </p:cBhvr>
                                      <p:tavLst>
                                        <p:tav tm="0">
                                          <p:val>
                                            <p:fltVal val="720"/>
                                          </p:val>
                                        </p:tav>
                                        <p:tav tm="100000">
                                          <p:val>
                                            <p:fltVal val="0"/>
                                          </p:val>
                                        </p:tav>
                                      </p:tavLst>
                                    </p:anim>
                                    <p:anim calcmode="lin" valueType="num">
                                      <p:cBhvr>
                                        <p:cTn id="9" dur="1000" fill="hold"/>
                                        <p:tgtEl>
                                          <p:spTgt spid="23"/>
                                        </p:tgtEl>
                                        <p:attrNameLst>
                                          <p:attrName>ppt_h</p:attrName>
                                        </p:attrNameLst>
                                      </p:cBhvr>
                                      <p:tavLst>
                                        <p:tav tm="0">
                                          <p:val>
                                            <p:fltVal val="0"/>
                                          </p:val>
                                        </p:tav>
                                        <p:tav tm="100000">
                                          <p:val>
                                            <p:strVal val="#ppt_h"/>
                                          </p:val>
                                        </p:tav>
                                      </p:tavLst>
                                    </p:anim>
                                    <p:anim calcmode="lin" valueType="num">
                                      <p:cBhvr>
                                        <p:cTn id="10" dur="1000" fill="hold"/>
                                        <p:tgtEl>
                                          <p:spTgt spid="2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1" fontAlgn="base" hangingPunct="1">
        <a:spcBef>
          <a:spcPct val="0"/>
        </a:spcBef>
        <a:spcAft>
          <a:spcPct val="0"/>
        </a:spcAft>
        <a:defRPr sz="4400" b="1">
          <a:solidFill>
            <a:schemeClr val="tx1"/>
          </a:solidFill>
          <a:latin typeface="+mj-lt"/>
          <a:ea typeface="+mj-ea"/>
          <a:cs typeface="+mj-cs"/>
        </a:defRPr>
      </a:lvl1pPr>
      <a:lvl2pPr algn="l" rtl="0" eaLnBrk="1" fontAlgn="base" hangingPunct="1">
        <a:spcBef>
          <a:spcPct val="0"/>
        </a:spcBef>
        <a:spcAft>
          <a:spcPct val="0"/>
        </a:spcAft>
        <a:defRPr sz="4400" b="1">
          <a:solidFill>
            <a:schemeClr val="tx1"/>
          </a:solidFill>
          <a:latin typeface="Arial" charset="0"/>
          <a:cs typeface="Arial" charset="0"/>
        </a:defRPr>
      </a:lvl2pPr>
      <a:lvl3pPr algn="l" rtl="0" eaLnBrk="1" fontAlgn="base" hangingPunct="1">
        <a:spcBef>
          <a:spcPct val="0"/>
        </a:spcBef>
        <a:spcAft>
          <a:spcPct val="0"/>
        </a:spcAft>
        <a:defRPr sz="4400" b="1">
          <a:solidFill>
            <a:schemeClr val="tx1"/>
          </a:solidFill>
          <a:latin typeface="Arial" charset="0"/>
          <a:cs typeface="Arial" charset="0"/>
        </a:defRPr>
      </a:lvl3pPr>
      <a:lvl4pPr algn="l" rtl="0" eaLnBrk="1" fontAlgn="base" hangingPunct="1">
        <a:spcBef>
          <a:spcPct val="0"/>
        </a:spcBef>
        <a:spcAft>
          <a:spcPct val="0"/>
        </a:spcAft>
        <a:defRPr sz="4400" b="1">
          <a:solidFill>
            <a:schemeClr val="tx1"/>
          </a:solidFill>
          <a:latin typeface="Arial" charset="0"/>
          <a:cs typeface="Arial" charset="0"/>
        </a:defRPr>
      </a:lvl4pPr>
      <a:lvl5pPr algn="l" rtl="0" eaLnBrk="1" fontAlgn="base" hangingPunct="1">
        <a:spcBef>
          <a:spcPct val="0"/>
        </a:spcBef>
        <a:spcAft>
          <a:spcPct val="0"/>
        </a:spcAft>
        <a:defRPr sz="4400" b="1">
          <a:solidFill>
            <a:schemeClr val="tx1"/>
          </a:solidFill>
          <a:latin typeface="Arial" charset="0"/>
          <a:cs typeface="Arial" charset="0"/>
        </a:defRPr>
      </a:lvl5pPr>
      <a:lvl6pPr marL="457200" algn="l" rtl="0" eaLnBrk="1" fontAlgn="base" hangingPunct="1">
        <a:spcBef>
          <a:spcPct val="0"/>
        </a:spcBef>
        <a:spcAft>
          <a:spcPct val="0"/>
        </a:spcAft>
        <a:defRPr sz="4400" b="1">
          <a:solidFill>
            <a:schemeClr val="tx1"/>
          </a:solidFill>
          <a:latin typeface="Arial" charset="0"/>
          <a:cs typeface="Arial" charset="0"/>
        </a:defRPr>
      </a:lvl6pPr>
      <a:lvl7pPr marL="914400" algn="l" rtl="0" eaLnBrk="1" fontAlgn="base" hangingPunct="1">
        <a:spcBef>
          <a:spcPct val="0"/>
        </a:spcBef>
        <a:spcAft>
          <a:spcPct val="0"/>
        </a:spcAft>
        <a:defRPr sz="4400" b="1">
          <a:solidFill>
            <a:schemeClr val="tx1"/>
          </a:solidFill>
          <a:latin typeface="Arial" charset="0"/>
          <a:cs typeface="Arial" charset="0"/>
        </a:defRPr>
      </a:lvl7pPr>
      <a:lvl8pPr marL="1371600" algn="l" rtl="0" eaLnBrk="1" fontAlgn="base" hangingPunct="1">
        <a:spcBef>
          <a:spcPct val="0"/>
        </a:spcBef>
        <a:spcAft>
          <a:spcPct val="0"/>
        </a:spcAft>
        <a:defRPr sz="4400" b="1">
          <a:solidFill>
            <a:schemeClr val="tx1"/>
          </a:solidFill>
          <a:latin typeface="Arial" charset="0"/>
          <a:cs typeface="Arial" charset="0"/>
        </a:defRPr>
      </a:lvl8pPr>
      <a:lvl9pPr marL="1828800" algn="l" rtl="0" eaLnBrk="1" fontAlgn="base" hangingPunct="1">
        <a:spcBef>
          <a:spcPct val="0"/>
        </a:spcBef>
        <a:spcAft>
          <a:spcPct val="0"/>
        </a:spcAft>
        <a:defRPr sz="4400" b="1">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2.xml"/><Relationship Id="rId5" Type="http://schemas.openxmlformats.org/officeDocument/2006/relationships/image" Target="../media/image46.jpeg"/><Relationship Id="rId4" Type="http://schemas.openxmlformats.org/officeDocument/2006/relationships/image" Target="../media/image45.jpeg"/></Relationships>
</file>

<file path=ppt/slides/_rels/slide11.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7.jpeg"/><Relationship Id="rId2" Type="http://schemas.openxmlformats.org/officeDocument/2006/relationships/image" Target="../media/image53.png"/><Relationship Id="rId1" Type="http://schemas.openxmlformats.org/officeDocument/2006/relationships/slideLayout" Target="../slideLayouts/slideLayout14.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3.xml"/><Relationship Id="rId4" Type="http://schemas.openxmlformats.org/officeDocument/2006/relationships/image" Target="../media/image60.jpeg"/></Relationships>
</file>

<file path=ppt/slides/_rels/slide1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13.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5.xml"/><Relationship Id="rId5" Type="http://schemas.openxmlformats.org/officeDocument/2006/relationships/image" Target="../media/image79.jpeg"/><Relationship Id="rId4" Type="http://schemas.openxmlformats.org/officeDocument/2006/relationships/image" Target="../media/image78.jpeg"/></Relationships>
</file>

<file path=ppt/slides/_rels/slide2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slide" Target="slide7.xml"/><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9.pn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59832" y="1484784"/>
            <a:ext cx="6084168" cy="1660897"/>
          </a:xfrm>
        </p:spPr>
        <p:txBody>
          <a:bodyPr/>
          <a:lstStyle/>
          <a:p>
            <a:pPr algn="ctr"/>
            <a:r>
              <a:rPr lang="ru-RU" sz="4800" dirty="0" smtClean="0"/>
              <a:t>Дорожные знаки и дополнительные средства информации</a:t>
            </a:r>
            <a:endParaRPr lang="en-US" sz="4800" dirty="0"/>
          </a:p>
        </p:txBody>
      </p:sp>
      <p:sp>
        <p:nvSpPr>
          <p:cNvPr id="2052" name="Text Box 4"/>
          <p:cNvSpPr txBox="1">
            <a:spLocks noChangeArrowheads="1"/>
          </p:cNvSpPr>
          <p:nvPr/>
        </p:nvSpPr>
        <p:spPr bwMode="auto">
          <a:xfrm>
            <a:off x="3563889" y="0"/>
            <a:ext cx="5580112" cy="461665"/>
          </a:xfrm>
          <a:prstGeom prst="rect">
            <a:avLst/>
          </a:prstGeom>
          <a:noFill/>
          <a:ln w="9525">
            <a:noFill/>
            <a:miter lim="800000"/>
            <a:headEnd/>
            <a:tailEnd/>
          </a:ln>
          <a:effectLst/>
        </p:spPr>
        <p:txBody>
          <a:bodyPr wrap="square">
            <a:spAutoFit/>
          </a:bodyPr>
          <a:lstStyle/>
          <a:p>
            <a:pPr algn="r"/>
            <a:r>
              <a:rPr lang="ru-RU" sz="2400" b="1" dirty="0" err="1" smtClean="0">
                <a:solidFill>
                  <a:schemeClr val="bg2"/>
                </a:solidFill>
              </a:rPr>
              <a:t>Правивла</a:t>
            </a:r>
            <a:r>
              <a:rPr lang="ru-RU" sz="2400" b="1" dirty="0" smtClean="0">
                <a:solidFill>
                  <a:schemeClr val="bg2"/>
                </a:solidFill>
              </a:rPr>
              <a:t> дорожного движения</a:t>
            </a:r>
            <a:endParaRPr lang="en-US" sz="2400" b="1" dirty="0">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Grp="1" noChangeArrowheads="1"/>
          </p:cNvSpPr>
          <p:nvPr>
            <p:ph type="title" sz="quarter"/>
          </p:nvPr>
        </p:nvSpPr>
        <p:spPr/>
        <p:txBody>
          <a:bodyPr>
            <a:normAutofit fontScale="90000"/>
          </a:bodyPr>
          <a:lstStyle/>
          <a:p>
            <a:pPr fontAlgn="auto">
              <a:spcAft>
                <a:spcPts val="0"/>
              </a:spcAft>
              <a:defRPr/>
            </a:pPr>
            <a:r>
              <a:rPr lang="ru-RU" sz="2400" b="1" i="1"/>
              <a:t>Знаки приоритета устанавливают очерёдность проезда перекрёстков, пересечений проезжих частей или узких участков дороги</a:t>
            </a:r>
            <a:r>
              <a:rPr lang="ru-RU" sz="1800"/>
              <a:t>.</a:t>
            </a:r>
          </a:p>
        </p:txBody>
      </p:sp>
      <p:pic>
        <p:nvPicPr>
          <p:cNvPr id="14352" name="Picture 16" descr="приоритет1"/>
          <p:cNvPicPr>
            <a:picLocks noGrp="1" noChangeAspect="1" noChangeArrowheads="1"/>
          </p:cNvPicPr>
          <p:nvPr>
            <p:ph sz="quarter" idx="1"/>
          </p:nvPr>
        </p:nvPicPr>
        <p:blipFill>
          <a:blip r:embed="rId2" cstate="email"/>
          <a:srcRect/>
          <a:stretch>
            <a:fillRect/>
          </a:stretch>
        </p:blipFill>
        <p:spPr>
          <a:xfrm>
            <a:off x="539750" y="1557338"/>
            <a:ext cx="3455988" cy="2189162"/>
          </a:xfrm>
        </p:spPr>
      </p:pic>
      <p:pic>
        <p:nvPicPr>
          <p:cNvPr id="14347" name="Picture 11" descr="File0041"/>
          <p:cNvPicPr>
            <a:picLocks noGrp="1" noChangeAspect="1" noChangeArrowheads="1"/>
          </p:cNvPicPr>
          <p:nvPr>
            <p:ph sz="quarter" idx="2"/>
          </p:nvPr>
        </p:nvPicPr>
        <p:blipFill>
          <a:blip r:embed="rId3" cstate="email"/>
          <a:srcRect/>
          <a:stretch>
            <a:fillRect/>
          </a:stretch>
        </p:blipFill>
        <p:spPr>
          <a:xfrm>
            <a:off x="5004048" y="4149080"/>
            <a:ext cx="3600450" cy="2095500"/>
          </a:xfrm>
        </p:spPr>
      </p:pic>
      <p:pic>
        <p:nvPicPr>
          <p:cNvPr id="14349" name="Picture 13" descr="File0043"/>
          <p:cNvPicPr>
            <a:picLocks noGrp="1" noChangeAspect="1" noChangeArrowheads="1"/>
          </p:cNvPicPr>
          <p:nvPr>
            <p:ph sz="quarter" idx="3"/>
          </p:nvPr>
        </p:nvPicPr>
        <p:blipFill>
          <a:blip r:embed="rId4" cstate="email"/>
          <a:srcRect/>
          <a:stretch>
            <a:fillRect/>
          </a:stretch>
        </p:blipFill>
        <p:spPr>
          <a:xfrm>
            <a:off x="539750" y="3933825"/>
            <a:ext cx="3455988" cy="2541588"/>
          </a:xfrm>
        </p:spPr>
      </p:pic>
      <p:sp>
        <p:nvSpPr>
          <p:cNvPr id="9" name="Номер слайда 8"/>
          <p:cNvSpPr>
            <a:spLocks noGrp="1"/>
          </p:cNvSpPr>
          <p:nvPr>
            <p:ph type="sldNum" sz="quarter" idx="12"/>
          </p:nvPr>
        </p:nvSpPr>
        <p:spPr/>
        <p:txBody>
          <a:bodyPr/>
          <a:lstStyle/>
          <a:p>
            <a:pPr>
              <a:defRPr/>
            </a:pPr>
            <a:fld id="{820563DE-DC04-4D57-8191-9FF86A7AB719}" type="slidenum">
              <a:rPr lang="ru-RU"/>
              <a:pPr>
                <a:defRPr/>
              </a:pPr>
              <a:t>10</a:t>
            </a:fld>
            <a:endParaRPr lang="ru-RU"/>
          </a:p>
        </p:txBody>
      </p:sp>
      <p:pic>
        <p:nvPicPr>
          <p:cNvPr id="14354" name="Picture 18" descr="File0044"/>
          <p:cNvPicPr>
            <a:picLocks noChangeAspect="1" noChangeArrowheads="1"/>
          </p:cNvPicPr>
          <p:nvPr/>
        </p:nvPicPr>
        <p:blipFill>
          <a:blip r:embed="rId5" cstate="email"/>
          <a:srcRect/>
          <a:stretch>
            <a:fillRect/>
          </a:stretch>
        </p:blipFill>
        <p:spPr bwMode="auto">
          <a:xfrm>
            <a:off x="5004048" y="1412776"/>
            <a:ext cx="3602038" cy="2578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4352"/>
                                        </p:tgtEl>
                                        <p:attrNameLst>
                                          <p:attrName>style.visibility</p:attrName>
                                        </p:attrNameLst>
                                      </p:cBhvr>
                                      <p:to>
                                        <p:strVal val="visible"/>
                                      </p:to>
                                    </p:set>
                                    <p:animScale>
                                      <p:cBhvr>
                                        <p:cTn id="7" dur="1000" decel="50000" fill="hold">
                                          <p:stCondLst>
                                            <p:cond delay="0"/>
                                          </p:stCondLst>
                                        </p:cTn>
                                        <p:tgtEl>
                                          <p:spTgt spid="143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352"/>
                                        </p:tgtEl>
                                        <p:attrNameLst>
                                          <p:attrName>ppt_x</p:attrName>
                                          <p:attrName>ppt_y</p:attrName>
                                        </p:attrNameLst>
                                      </p:cBhvr>
                                    </p:animMotion>
                                    <p:animEffect transition="in" filter="fade">
                                      <p:cBhvr>
                                        <p:cTn id="9" dur="1000"/>
                                        <p:tgtEl>
                                          <p:spTgt spid="1435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14349"/>
                                        </p:tgtEl>
                                        <p:attrNameLst>
                                          <p:attrName>style.visibility</p:attrName>
                                        </p:attrNameLst>
                                      </p:cBhvr>
                                      <p:to>
                                        <p:strVal val="visible"/>
                                      </p:to>
                                    </p:set>
                                    <p:animScale>
                                      <p:cBhvr>
                                        <p:cTn id="14" dur="1000" decel="50000" fill="hold">
                                          <p:stCondLst>
                                            <p:cond delay="0"/>
                                          </p:stCondLst>
                                        </p:cTn>
                                        <p:tgtEl>
                                          <p:spTgt spid="143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4349"/>
                                        </p:tgtEl>
                                        <p:attrNameLst>
                                          <p:attrName>ppt_x</p:attrName>
                                          <p:attrName>ppt_y</p:attrName>
                                        </p:attrNameLst>
                                      </p:cBhvr>
                                    </p:animMotion>
                                    <p:animEffect transition="in" filter="fade">
                                      <p:cBhvr>
                                        <p:cTn id="16" dur="1000"/>
                                        <p:tgtEl>
                                          <p:spTgt spid="14349"/>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14354"/>
                                        </p:tgtEl>
                                        <p:attrNameLst>
                                          <p:attrName>style.visibility</p:attrName>
                                        </p:attrNameLst>
                                      </p:cBhvr>
                                      <p:to>
                                        <p:strVal val="visible"/>
                                      </p:to>
                                    </p:set>
                                    <p:animScale>
                                      <p:cBhvr>
                                        <p:cTn id="21" dur="1000" decel="50000" fill="hold">
                                          <p:stCondLst>
                                            <p:cond delay="0"/>
                                          </p:stCondLst>
                                        </p:cTn>
                                        <p:tgtEl>
                                          <p:spTgt spid="143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4354"/>
                                        </p:tgtEl>
                                        <p:attrNameLst>
                                          <p:attrName>ppt_x</p:attrName>
                                          <p:attrName>ppt_y</p:attrName>
                                        </p:attrNameLst>
                                      </p:cBhvr>
                                    </p:animMotion>
                                    <p:animEffect transition="in" filter="fade">
                                      <p:cBhvr>
                                        <p:cTn id="23" dur="1000"/>
                                        <p:tgtEl>
                                          <p:spTgt spid="14354"/>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14347"/>
                                        </p:tgtEl>
                                        <p:attrNameLst>
                                          <p:attrName>style.visibility</p:attrName>
                                        </p:attrNameLst>
                                      </p:cBhvr>
                                      <p:to>
                                        <p:strVal val="visible"/>
                                      </p:to>
                                    </p:set>
                                    <p:animScale>
                                      <p:cBhvr>
                                        <p:cTn id="28" dur="1000" decel="50000" fill="hold">
                                          <p:stCondLst>
                                            <p:cond delay="0"/>
                                          </p:stCondLst>
                                        </p:cTn>
                                        <p:tgtEl>
                                          <p:spTgt spid="143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4347"/>
                                        </p:tgtEl>
                                        <p:attrNameLst>
                                          <p:attrName>ppt_x</p:attrName>
                                          <p:attrName>ppt_y</p:attrName>
                                        </p:attrNameLst>
                                      </p:cBhvr>
                                    </p:animMotion>
                                    <p:animEffect transition="in" filter="fade">
                                      <p:cBhvr>
                                        <p:cTn id="30" dur="10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sz="half" idx="1"/>
          </p:nvPr>
        </p:nvSpPr>
        <p:spPr>
          <a:xfrm>
            <a:off x="395288" y="476250"/>
            <a:ext cx="4038600" cy="6381750"/>
          </a:xfrm>
        </p:spPr>
        <p:txBody>
          <a:bodyPr/>
          <a:lstStyle/>
          <a:p>
            <a:pPr>
              <a:lnSpc>
                <a:spcPct val="80000"/>
              </a:lnSpc>
            </a:pPr>
            <a:endParaRPr lang="ru-RU" sz="2000" dirty="0" smtClean="0">
              <a:latin typeface="Cambria" pitchFamily="18" charset="0"/>
            </a:endParaRPr>
          </a:p>
          <a:p>
            <a:pPr>
              <a:lnSpc>
                <a:spcPts val="1700"/>
              </a:lnSpc>
              <a:buFontTx/>
              <a:buNone/>
            </a:pPr>
            <a:r>
              <a:rPr lang="ru-RU" sz="2400" dirty="0" smtClean="0">
                <a:latin typeface="Cambria" pitchFamily="18" charset="0"/>
              </a:rPr>
              <a:t>Предписывающие знаки</a:t>
            </a:r>
          </a:p>
          <a:p>
            <a:pPr>
              <a:lnSpc>
                <a:spcPts val="1700"/>
              </a:lnSpc>
              <a:buFontTx/>
              <a:buNone/>
            </a:pPr>
            <a:r>
              <a:rPr lang="ru-RU" sz="2400" dirty="0" smtClean="0">
                <a:latin typeface="Cambria" pitchFamily="18" charset="0"/>
              </a:rPr>
              <a:t>имеют общий признак</a:t>
            </a:r>
          </a:p>
          <a:p>
            <a:pPr>
              <a:lnSpc>
                <a:spcPts val="1700"/>
              </a:lnSpc>
              <a:buFontTx/>
              <a:buNone/>
            </a:pPr>
            <a:r>
              <a:rPr lang="ru-RU" sz="2400" dirty="0" smtClean="0">
                <a:latin typeface="Cambria" pitchFamily="18" charset="0"/>
              </a:rPr>
              <a:t>предписания — синий</a:t>
            </a:r>
          </a:p>
          <a:p>
            <a:pPr>
              <a:lnSpc>
                <a:spcPts val="1700"/>
              </a:lnSpc>
              <a:buFontTx/>
              <a:buNone/>
            </a:pPr>
            <a:r>
              <a:rPr lang="ru-RU" sz="2400" dirty="0" smtClean="0">
                <a:latin typeface="Cambria" pitchFamily="18" charset="0"/>
              </a:rPr>
              <a:t>круг с белым символом.</a:t>
            </a:r>
          </a:p>
          <a:p>
            <a:pPr>
              <a:lnSpc>
                <a:spcPts val="1700"/>
              </a:lnSpc>
              <a:buFontTx/>
              <a:buNone/>
            </a:pPr>
            <a:r>
              <a:rPr lang="ru-RU" sz="2400" dirty="0" smtClean="0">
                <a:latin typeface="Cambria" pitchFamily="18" charset="0"/>
              </a:rPr>
              <a:t>Знаки вводят или</a:t>
            </a:r>
          </a:p>
          <a:p>
            <a:pPr>
              <a:lnSpc>
                <a:spcPts val="1700"/>
              </a:lnSpc>
              <a:buFontTx/>
              <a:buNone/>
            </a:pPr>
            <a:r>
              <a:rPr lang="ru-RU" sz="2400" dirty="0" smtClean="0">
                <a:latin typeface="Cambria" pitchFamily="18" charset="0"/>
              </a:rPr>
              <a:t>отменяют определенные</a:t>
            </a:r>
          </a:p>
          <a:p>
            <a:pPr>
              <a:lnSpc>
                <a:spcPts val="1700"/>
              </a:lnSpc>
              <a:buFontTx/>
              <a:buNone/>
            </a:pPr>
            <a:r>
              <a:rPr lang="ru-RU" sz="2400" dirty="0" smtClean="0">
                <a:latin typeface="Cambria" pitchFamily="18" charset="0"/>
              </a:rPr>
              <a:t>режимы движения. </a:t>
            </a:r>
          </a:p>
          <a:p>
            <a:pPr>
              <a:lnSpc>
                <a:spcPts val="1700"/>
              </a:lnSpc>
              <a:buFontTx/>
              <a:buNone/>
            </a:pPr>
            <a:endParaRPr lang="ru-RU" sz="2400" dirty="0" smtClean="0">
              <a:latin typeface="Cambria" pitchFamily="18" charset="0"/>
            </a:endParaRPr>
          </a:p>
          <a:p>
            <a:pPr>
              <a:lnSpc>
                <a:spcPts val="1700"/>
              </a:lnSpc>
              <a:buFontTx/>
              <a:buNone/>
            </a:pPr>
            <a:r>
              <a:rPr lang="ru-RU" sz="2400" dirty="0" smtClean="0">
                <a:latin typeface="Cambria" pitchFamily="18" charset="0"/>
              </a:rPr>
              <a:t>Знаки устанавливают</a:t>
            </a:r>
          </a:p>
          <a:p>
            <a:pPr>
              <a:lnSpc>
                <a:spcPts val="1700"/>
              </a:lnSpc>
              <a:buFontTx/>
              <a:buNone/>
            </a:pPr>
            <a:r>
              <a:rPr lang="ru-RU" sz="2400" dirty="0" smtClean="0">
                <a:latin typeface="Cambria" pitchFamily="18" charset="0"/>
              </a:rPr>
              <a:t>непосредственно перед</a:t>
            </a:r>
          </a:p>
          <a:p>
            <a:pPr>
              <a:lnSpc>
                <a:spcPts val="1700"/>
              </a:lnSpc>
              <a:buFontTx/>
              <a:buNone/>
            </a:pPr>
            <a:r>
              <a:rPr lang="ru-RU" sz="2400" dirty="0" smtClean="0">
                <a:latin typeface="Cambria" pitchFamily="18" charset="0"/>
              </a:rPr>
              <a:t>перекрестками или</a:t>
            </a:r>
          </a:p>
          <a:p>
            <a:pPr>
              <a:lnSpc>
                <a:spcPts val="1700"/>
              </a:lnSpc>
              <a:buFontTx/>
              <a:buNone/>
            </a:pPr>
            <a:r>
              <a:rPr lang="ru-RU" sz="2400" dirty="0" smtClean="0">
                <a:latin typeface="Cambria" pitchFamily="18" charset="0"/>
              </a:rPr>
              <a:t>участками дорог, на</a:t>
            </a:r>
          </a:p>
          <a:p>
            <a:pPr>
              <a:lnSpc>
                <a:spcPts val="1700"/>
              </a:lnSpc>
              <a:buFontTx/>
              <a:buNone/>
            </a:pPr>
            <a:r>
              <a:rPr lang="ru-RU" sz="2400" dirty="0" smtClean="0">
                <a:latin typeface="Cambria" pitchFamily="18" charset="0"/>
              </a:rPr>
              <a:t>которых вводится</a:t>
            </a:r>
          </a:p>
          <a:p>
            <a:pPr>
              <a:lnSpc>
                <a:spcPts val="1700"/>
              </a:lnSpc>
              <a:buFontTx/>
              <a:buNone/>
            </a:pPr>
            <a:r>
              <a:rPr lang="ru-RU" sz="2400" dirty="0" smtClean="0">
                <a:latin typeface="Cambria" pitchFamily="18" charset="0"/>
              </a:rPr>
              <a:t>соответствующий</a:t>
            </a:r>
          </a:p>
          <a:p>
            <a:pPr>
              <a:lnSpc>
                <a:spcPts val="1700"/>
              </a:lnSpc>
              <a:buFontTx/>
              <a:buNone/>
            </a:pPr>
            <a:r>
              <a:rPr lang="ru-RU" sz="2400" dirty="0" smtClean="0">
                <a:latin typeface="Cambria" pitchFamily="18" charset="0"/>
              </a:rPr>
              <a:t>режим движения</a:t>
            </a:r>
            <a:r>
              <a:rPr lang="ru-RU" sz="2400" i="1" dirty="0" smtClean="0">
                <a:latin typeface="Cambria" pitchFamily="18" charset="0"/>
              </a:rPr>
              <a:t>.</a:t>
            </a:r>
          </a:p>
        </p:txBody>
      </p:sp>
      <p:pic>
        <p:nvPicPr>
          <p:cNvPr id="21507" name="Picture 4" descr="пешеходная дорожка"/>
          <p:cNvPicPr>
            <a:picLocks noGrp="1" noChangeAspect="1" noChangeArrowheads="1"/>
          </p:cNvPicPr>
          <p:nvPr>
            <p:ph sz="quarter" idx="2"/>
          </p:nvPr>
        </p:nvPicPr>
        <p:blipFill>
          <a:blip r:embed="rId2" cstate="email"/>
          <a:srcRect/>
          <a:stretch>
            <a:fillRect/>
          </a:stretch>
        </p:blipFill>
        <p:spPr>
          <a:xfrm>
            <a:off x="6129338" y="1973263"/>
            <a:ext cx="1076325" cy="1438275"/>
          </a:xfrm>
        </p:spPr>
      </p:pic>
      <p:pic>
        <p:nvPicPr>
          <p:cNvPr id="21508" name="Picture 7" descr="ограничение мин"/>
          <p:cNvPicPr>
            <a:picLocks noGrp="1" noChangeAspect="1" noChangeArrowheads="1"/>
          </p:cNvPicPr>
          <p:nvPr>
            <p:ph sz="quarter" idx="3"/>
          </p:nvPr>
        </p:nvPicPr>
        <p:blipFill>
          <a:blip r:embed="rId3" cstate="email"/>
          <a:srcRect/>
          <a:stretch>
            <a:fillRect/>
          </a:stretch>
        </p:blipFill>
        <p:spPr>
          <a:xfrm>
            <a:off x="5724525" y="2276475"/>
            <a:ext cx="1943100" cy="1801813"/>
          </a:xfrm>
        </p:spPr>
      </p:pic>
      <p:sp>
        <p:nvSpPr>
          <p:cNvPr id="21509" name="Номер слайда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58CAB22-1C63-4B5A-A19A-5553C16B1B92}" type="slidenum">
              <a:rPr lang="ru-RU" smtClean="0">
                <a:solidFill>
                  <a:schemeClr val="tx1"/>
                </a:solidFill>
              </a:rPr>
              <a:pPr/>
              <a:t>11</a:t>
            </a:fld>
            <a:endParaRPr lang="ru-RU" smtClean="0">
              <a:solidFill>
                <a:schemeClr val="tx1"/>
              </a:solidFill>
            </a:endParaRPr>
          </a:p>
        </p:txBody>
      </p:sp>
      <p:pic>
        <p:nvPicPr>
          <p:cNvPr id="21510" name="Picture 10" descr="велосипедная дорожка"/>
          <p:cNvPicPr>
            <a:picLocks noChangeAspect="1" noChangeArrowheads="1"/>
          </p:cNvPicPr>
          <p:nvPr/>
        </p:nvPicPr>
        <p:blipFill>
          <a:blip r:embed="rId4" cstate="email"/>
          <a:srcRect/>
          <a:stretch>
            <a:fillRect/>
          </a:stretch>
        </p:blipFill>
        <p:spPr bwMode="auto">
          <a:xfrm>
            <a:off x="4500563" y="2276475"/>
            <a:ext cx="1228725" cy="1476375"/>
          </a:xfrm>
          <a:prstGeom prst="rect">
            <a:avLst/>
          </a:prstGeom>
          <a:noFill/>
          <a:ln w="9525">
            <a:noFill/>
            <a:miter lim="800000"/>
            <a:headEnd/>
            <a:tailEnd/>
          </a:ln>
        </p:spPr>
      </p:pic>
      <p:pic>
        <p:nvPicPr>
          <p:cNvPr id="21511" name="Picture 11" descr="прямо и налево"/>
          <p:cNvPicPr>
            <a:picLocks noChangeAspect="1" noChangeArrowheads="1"/>
          </p:cNvPicPr>
          <p:nvPr/>
        </p:nvPicPr>
        <p:blipFill>
          <a:blip r:embed="rId5" cstate="email"/>
          <a:srcRect/>
          <a:stretch>
            <a:fillRect/>
          </a:stretch>
        </p:blipFill>
        <p:spPr bwMode="auto">
          <a:xfrm>
            <a:off x="5508625" y="692150"/>
            <a:ext cx="2592388" cy="1566863"/>
          </a:xfrm>
          <a:prstGeom prst="rect">
            <a:avLst/>
          </a:prstGeom>
          <a:noFill/>
          <a:ln w="9525">
            <a:noFill/>
            <a:miter lim="800000"/>
            <a:headEnd/>
            <a:tailEnd/>
          </a:ln>
        </p:spPr>
      </p:pic>
      <p:pic>
        <p:nvPicPr>
          <p:cNvPr id="21512" name="Picture 12" descr="налево"/>
          <p:cNvPicPr>
            <a:picLocks noChangeAspect="1" noChangeArrowheads="1"/>
          </p:cNvPicPr>
          <p:nvPr/>
        </p:nvPicPr>
        <p:blipFill>
          <a:blip r:embed="rId6" cstate="email"/>
          <a:srcRect/>
          <a:stretch>
            <a:fillRect/>
          </a:stretch>
        </p:blipFill>
        <p:spPr bwMode="auto">
          <a:xfrm>
            <a:off x="3492500" y="5084763"/>
            <a:ext cx="1133475" cy="1296987"/>
          </a:xfrm>
          <a:prstGeom prst="rect">
            <a:avLst/>
          </a:prstGeom>
          <a:noFill/>
          <a:ln w="9525">
            <a:noFill/>
            <a:miter lim="800000"/>
            <a:headEnd/>
            <a:tailEnd/>
          </a:ln>
        </p:spPr>
      </p:pic>
      <p:pic>
        <p:nvPicPr>
          <p:cNvPr id="21513" name="Picture 13" descr="прямо"/>
          <p:cNvPicPr>
            <a:picLocks noChangeAspect="1" noChangeArrowheads="1"/>
          </p:cNvPicPr>
          <p:nvPr/>
        </p:nvPicPr>
        <p:blipFill>
          <a:blip r:embed="rId7" cstate="email"/>
          <a:srcRect/>
          <a:stretch>
            <a:fillRect/>
          </a:stretch>
        </p:blipFill>
        <p:spPr bwMode="auto">
          <a:xfrm>
            <a:off x="8070850" y="4941888"/>
            <a:ext cx="1073150" cy="1512887"/>
          </a:xfrm>
          <a:prstGeom prst="rect">
            <a:avLst/>
          </a:prstGeom>
          <a:noFill/>
          <a:ln w="9525">
            <a:noFill/>
            <a:miter lim="800000"/>
            <a:headEnd/>
            <a:tailEnd/>
          </a:ln>
        </p:spPr>
      </p:pic>
      <p:pic>
        <p:nvPicPr>
          <p:cNvPr id="40974" name="Picture 14" descr="предписыв вело"/>
          <p:cNvPicPr>
            <a:picLocks noChangeAspect="1" noChangeArrowheads="1"/>
          </p:cNvPicPr>
          <p:nvPr/>
        </p:nvPicPr>
        <p:blipFill>
          <a:blip r:embed="rId8" cstate="email"/>
          <a:srcRect/>
          <a:stretch>
            <a:fillRect/>
          </a:stretch>
        </p:blipFill>
        <p:spPr bwMode="auto">
          <a:xfrm>
            <a:off x="4716463" y="4508500"/>
            <a:ext cx="3008312" cy="1892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0963">
                                            <p:txEl>
                                              <p:pRg st="9" end="9"/>
                                            </p:txEl>
                                          </p:spTgt>
                                        </p:tgtEl>
                                        <p:attrNameLst>
                                          <p:attrName>style.visibility</p:attrName>
                                        </p:attrNameLst>
                                      </p:cBhvr>
                                      <p:to>
                                        <p:strVal val="visible"/>
                                      </p:to>
                                    </p:set>
                                    <p:animScale>
                                      <p:cBhvr>
                                        <p:cTn id="7" dur="1000" decel="50000" fill="hold">
                                          <p:stCondLst>
                                            <p:cond delay="0"/>
                                          </p:stCondLst>
                                        </p:cTn>
                                        <p:tgtEl>
                                          <p:spTgt spid="40963">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0963">
                                            <p:txEl>
                                              <p:pRg st="9" end="9"/>
                                            </p:txEl>
                                          </p:spTgt>
                                        </p:tgtEl>
                                        <p:attrNameLst>
                                          <p:attrName>ppt_x</p:attrName>
                                          <p:attrName>ppt_y</p:attrName>
                                        </p:attrNameLst>
                                      </p:cBhvr>
                                    </p:animMotion>
                                    <p:animEffect transition="in" filter="fade">
                                      <p:cBhvr>
                                        <p:cTn id="9" dur="1000"/>
                                        <p:tgtEl>
                                          <p:spTgt spid="40963">
                                            <p:txEl>
                                              <p:pRg st="9" end="9"/>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40963">
                                            <p:txEl>
                                              <p:pRg st="10" end="10"/>
                                            </p:txEl>
                                          </p:spTgt>
                                        </p:tgtEl>
                                        <p:attrNameLst>
                                          <p:attrName>style.visibility</p:attrName>
                                        </p:attrNameLst>
                                      </p:cBhvr>
                                      <p:to>
                                        <p:strVal val="visible"/>
                                      </p:to>
                                    </p:set>
                                    <p:animScale>
                                      <p:cBhvr>
                                        <p:cTn id="12" dur="1000" decel="50000" fill="hold">
                                          <p:stCondLst>
                                            <p:cond delay="0"/>
                                          </p:stCondLst>
                                        </p:cTn>
                                        <p:tgtEl>
                                          <p:spTgt spid="40963">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0963">
                                            <p:txEl>
                                              <p:pRg st="10" end="10"/>
                                            </p:txEl>
                                          </p:spTgt>
                                        </p:tgtEl>
                                        <p:attrNameLst>
                                          <p:attrName>ppt_x</p:attrName>
                                          <p:attrName>ppt_y</p:attrName>
                                        </p:attrNameLst>
                                      </p:cBhvr>
                                    </p:animMotion>
                                    <p:animEffect transition="in" filter="fade">
                                      <p:cBhvr>
                                        <p:cTn id="14" dur="1000"/>
                                        <p:tgtEl>
                                          <p:spTgt spid="40963">
                                            <p:txEl>
                                              <p:pRg st="10" end="10"/>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40963">
                                            <p:txEl>
                                              <p:pRg st="11" end="11"/>
                                            </p:txEl>
                                          </p:spTgt>
                                        </p:tgtEl>
                                        <p:attrNameLst>
                                          <p:attrName>style.visibility</p:attrName>
                                        </p:attrNameLst>
                                      </p:cBhvr>
                                      <p:to>
                                        <p:strVal val="visible"/>
                                      </p:to>
                                    </p:set>
                                    <p:animScale>
                                      <p:cBhvr>
                                        <p:cTn id="17" dur="1000" decel="50000" fill="hold">
                                          <p:stCondLst>
                                            <p:cond delay="0"/>
                                          </p:stCondLst>
                                        </p:cTn>
                                        <p:tgtEl>
                                          <p:spTgt spid="40963">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0963">
                                            <p:txEl>
                                              <p:pRg st="11" end="11"/>
                                            </p:txEl>
                                          </p:spTgt>
                                        </p:tgtEl>
                                        <p:attrNameLst>
                                          <p:attrName>ppt_x</p:attrName>
                                          <p:attrName>ppt_y</p:attrName>
                                        </p:attrNameLst>
                                      </p:cBhvr>
                                    </p:animMotion>
                                    <p:animEffect transition="in" filter="fade">
                                      <p:cBhvr>
                                        <p:cTn id="19" dur="1000"/>
                                        <p:tgtEl>
                                          <p:spTgt spid="40963">
                                            <p:txEl>
                                              <p:pRg st="11" end="11"/>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40963">
                                            <p:txEl>
                                              <p:pRg st="12" end="12"/>
                                            </p:txEl>
                                          </p:spTgt>
                                        </p:tgtEl>
                                        <p:attrNameLst>
                                          <p:attrName>style.visibility</p:attrName>
                                        </p:attrNameLst>
                                      </p:cBhvr>
                                      <p:to>
                                        <p:strVal val="visible"/>
                                      </p:to>
                                    </p:set>
                                    <p:animScale>
                                      <p:cBhvr>
                                        <p:cTn id="22" dur="1000" decel="50000" fill="hold">
                                          <p:stCondLst>
                                            <p:cond delay="0"/>
                                          </p:stCondLst>
                                        </p:cTn>
                                        <p:tgtEl>
                                          <p:spTgt spid="40963">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0963">
                                            <p:txEl>
                                              <p:pRg st="12" end="12"/>
                                            </p:txEl>
                                          </p:spTgt>
                                        </p:tgtEl>
                                        <p:attrNameLst>
                                          <p:attrName>ppt_x</p:attrName>
                                          <p:attrName>ppt_y</p:attrName>
                                        </p:attrNameLst>
                                      </p:cBhvr>
                                    </p:animMotion>
                                    <p:animEffect transition="in" filter="fade">
                                      <p:cBhvr>
                                        <p:cTn id="24" dur="1000"/>
                                        <p:tgtEl>
                                          <p:spTgt spid="40963">
                                            <p:txEl>
                                              <p:pRg st="12" end="12"/>
                                            </p:txEl>
                                          </p:spTgt>
                                        </p:tgtEl>
                                      </p:cBhvr>
                                    </p:animEffect>
                                  </p:childTnLst>
                                </p:cTn>
                              </p:par>
                              <p:par>
                                <p:cTn id="25" presetID="52" presetClass="entr" presetSubtype="0" fill="hold" nodeType="withEffect">
                                  <p:stCondLst>
                                    <p:cond delay="0"/>
                                  </p:stCondLst>
                                  <p:childTnLst>
                                    <p:set>
                                      <p:cBhvr>
                                        <p:cTn id="26" dur="1" fill="hold">
                                          <p:stCondLst>
                                            <p:cond delay="0"/>
                                          </p:stCondLst>
                                        </p:cTn>
                                        <p:tgtEl>
                                          <p:spTgt spid="40963">
                                            <p:txEl>
                                              <p:pRg st="13" end="13"/>
                                            </p:txEl>
                                          </p:spTgt>
                                        </p:tgtEl>
                                        <p:attrNameLst>
                                          <p:attrName>style.visibility</p:attrName>
                                        </p:attrNameLst>
                                      </p:cBhvr>
                                      <p:to>
                                        <p:strVal val="visible"/>
                                      </p:to>
                                    </p:set>
                                    <p:animScale>
                                      <p:cBhvr>
                                        <p:cTn id="27" dur="1000" decel="50000" fill="hold">
                                          <p:stCondLst>
                                            <p:cond delay="0"/>
                                          </p:stCondLst>
                                        </p:cTn>
                                        <p:tgtEl>
                                          <p:spTgt spid="40963">
                                            <p:txEl>
                                              <p:pRg st="13" end="1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40963">
                                            <p:txEl>
                                              <p:pRg st="13" end="13"/>
                                            </p:txEl>
                                          </p:spTgt>
                                        </p:tgtEl>
                                        <p:attrNameLst>
                                          <p:attrName>ppt_x</p:attrName>
                                          <p:attrName>ppt_y</p:attrName>
                                        </p:attrNameLst>
                                      </p:cBhvr>
                                    </p:animMotion>
                                    <p:animEffect transition="in" filter="fade">
                                      <p:cBhvr>
                                        <p:cTn id="29" dur="1000"/>
                                        <p:tgtEl>
                                          <p:spTgt spid="40963">
                                            <p:txEl>
                                              <p:pRg st="13" end="13"/>
                                            </p:txEl>
                                          </p:spTgt>
                                        </p:tgtEl>
                                      </p:cBhvr>
                                    </p:animEffect>
                                  </p:childTnLst>
                                </p:cTn>
                              </p:par>
                              <p:par>
                                <p:cTn id="30" presetID="52" presetClass="entr" presetSubtype="0" fill="hold" nodeType="withEffect">
                                  <p:stCondLst>
                                    <p:cond delay="0"/>
                                  </p:stCondLst>
                                  <p:childTnLst>
                                    <p:set>
                                      <p:cBhvr>
                                        <p:cTn id="31" dur="1" fill="hold">
                                          <p:stCondLst>
                                            <p:cond delay="0"/>
                                          </p:stCondLst>
                                        </p:cTn>
                                        <p:tgtEl>
                                          <p:spTgt spid="40963">
                                            <p:txEl>
                                              <p:pRg st="14" end="14"/>
                                            </p:txEl>
                                          </p:spTgt>
                                        </p:tgtEl>
                                        <p:attrNameLst>
                                          <p:attrName>style.visibility</p:attrName>
                                        </p:attrNameLst>
                                      </p:cBhvr>
                                      <p:to>
                                        <p:strVal val="visible"/>
                                      </p:to>
                                    </p:set>
                                    <p:animScale>
                                      <p:cBhvr>
                                        <p:cTn id="32" dur="1000" decel="50000" fill="hold">
                                          <p:stCondLst>
                                            <p:cond delay="0"/>
                                          </p:stCondLst>
                                        </p:cTn>
                                        <p:tgtEl>
                                          <p:spTgt spid="40963">
                                            <p:txEl>
                                              <p:pRg st="14" end="1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0963">
                                            <p:txEl>
                                              <p:pRg st="14" end="14"/>
                                            </p:txEl>
                                          </p:spTgt>
                                        </p:tgtEl>
                                        <p:attrNameLst>
                                          <p:attrName>ppt_x</p:attrName>
                                          <p:attrName>ppt_y</p:attrName>
                                        </p:attrNameLst>
                                      </p:cBhvr>
                                    </p:animMotion>
                                    <p:animEffect transition="in" filter="fade">
                                      <p:cBhvr>
                                        <p:cTn id="34" dur="1000"/>
                                        <p:tgtEl>
                                          <p:spTgt spid="40963">
                                            <p:txEl>
                                              <p:pRg st="14" end="14"/>
                                            </p:txEl>
                                          </p:spTgt>
                                        </p:tgtEl>
                                      </p:cBhvr>
                                    </p:animEffect>
                                  </p:childTnLst>
                                </p:cTn>
                              </p:par>
                              <p:par>
                                <p:cTn id="35" presetID="52" presetClass="entr" presetSubtype="0" fill="hold" nodeType="withEffect">
                                  <p:stCondLst>
                                    <p:cond delay="0"/>
                                  </p:stCondLst>
                                  <p:childTnLst>
                                    <p:set>
                                      <p:cBhvr>
                                        <p:cTn id="36" dur="1" fill="hold">
                                          <p:stCondLst>
                                            <p:cond delay="0"/>
                                          </p:stCondLst>
                                        </p:cTn>
                                        <p:tgtEl>
                                          <p:spTgt spid="40963">
                                            <p:txEl>
                                              <p:pRg st="15" end="15"/>
                                            </p:txEl>
                                          </p:spTgt>
                                        </p:tgtEl>
                                        <p:attrNameLst>
                                          <p:attrName>style.visibility</p:attrName>
                                        </p:attrNameLst>
                                      </p:cBhvr>
                                      <p:to>
                                        <p:strVal val="visible"/>
                                      </p:to>
                                    </p:set>
                                    <p:animScale>
                                      <p:cBhvr>
                                        <p:cTn id="37" dur="1000" decel="50000" fill="hold">
                                          <p:stCondLst>
                                            <p:cond delay="0"/>
                                          </p:stCondLst>
                                        </p:cTn>
                                        <p:tgtEl>
                                          <p:spTgt spid="40963">
                                            <p:txEl>
                                              <p:pRg st="15" end="1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40963">
                                            <p:txEl>
                                              <p:pRg st="15" end="15"/>
                                            </p:txEl>
                                          </p:spTgt>
                                        </p:tgtEl>
                                        <p:attrNameLst>
                                          <p:attrName>ppt_x</p:attrName>
                                          <p:attrName>ppt_y</p:attrName>
                                        </p:attrNameLst>
                                      </p:cBhvr>
                                    </p:animMotion>
                                    <p:animEffect transition="in" filter="fade">
                                      <p:cBhvr>
                                        <p:cTn id="39" dur="1000"/>
                                        <p:tgtEl>
                                          <p:spTgt spid="40963">
                                            <p:txEl>
                                              <p:pRg st="15" end="1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nodeType="clickEffect">
                                  <p:stCondLst>
                                    <p:cond delay="0"/>
                                  </p:stCondLst>
                                  <p:childTnLst>
                                    <p:set>
                                      <p:cBhvr>
                                        <p:cTn id="43" dur="1" fill="hold">
                                          <p:stCondLst>
                                            <p:cond delay="0"/>
                                          </p:stCondLst>
                                        </p:cTn>
                                        <p:tgtEl>
                                          <p:spTgt spid="40974"/>
                                        </p:tgtEl>
                                        <p:attrNameLst>
                                          <p:attrName>style.visibility</p:attrName>
                                        </p:attrNameLst>
                                      </p:cBhvr>
                                      <p:to>
                                        <p:strVal val="visible"/>
                                      </p:to>
                                    </p:set>
                                    <p:anim calcmode="lin" valueType="num">
                                      <p:cBhvr>
                                        <p:cTn id="44" dur="1000" fill="hold"/>
                                        <p:tgtEl>
                                          <p:spTgt spid="40974"/>
                                        </p:tgtEl>
                                        <p:attrNameLst>
                                          <p:attrName>ppt_w</p:attrName>
                                        </p:attrNameLst>
                                      </p:cBhvr>
                                      <p:tavLst>
                                        <p:tav tm="0">
                                          <p:val>
                                            <p:fltVal val="0"/>
                                          </p:val>
                                        </p:tav>
                                        <p:tav tm="100000">
                                          <p:val>
                                            <p:strVal val="#ppt_w"/>
                                          </p:val>
                                        </p:tav>
                                      </p:tavLst>
                                    </p:anim>
                                    <p:anim calcmode="lin" valueType="num">
                                      <p:cBhvr>
                                        <p:cTn id="45" dur="1000" fill="hold"/>
                                        <p:tgtEl>
                                          <p:spTgt spid="40974"/>
                                        </p:tgtEl>
                                        <p:attrNameLst>
                                          <p:attrName>ppt_h</p:attrName>
                                        </p:attrNameLst>
                                      </p:cBhvr>
                                      <p:tavLst>
                                        <p:tav tm="0">
                                          <p:val>
                                            <p:fltVal val="0"/>
                                          </p:val>
                                        </p:tav>
                                        <p:tav tm="100000">
                                          <p:val>
                                            <p:strVal val="#ppt_h"/>
                                          </p:val>
                                        </p:tav>
                                      </p:tavLst>
                                    </p:anim>
                                    <p:anim calcmode="lin" valueType="num">
                                      <p:cBhvr>
                                        <p:cTn id="46" dur="1000" fill="hold"/>
                                        <p:tgtEl>
                                          <p:spTgt spid="40974"/>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409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pPr fontAlgn="auto">
              <a:spcAft>
                <a:spcPts val="0"/>
              </a:spcAft>
              <a:defRPr/>
            </a:pPr>
            <a:r>
              <a:rPr lang="ru-RU" sz="2400" b="1"/>
              <a:t>Знаки сервиса — имеют общий признак</a:t>
            </a:r>
            <a:br>
              <a:rPr lang="ru-RU" sz="2400" b="1"/>
            </a:br>
            <a:r>
              <a:rPr lang="ru-RU" sz="2400" b="1"/>
              <a:t>обслуживания — прямоугольник с широкой голубой</a:t>
            </a:r>
            <a:br>
              <a:rPr lang="ru-RU" sz="2400" b="1"/>
            </a:br>
            <a:r>
              <a:rPr lang="ru-RU" sz="2400" b="1"/>
              <a:t>каймой и черным символом на белом фоне.</a:t>
            </a:r>
          </a:p>
        </p:txBody>
      </p:sp>
      <p:sp>
        <p:nvSpPr>
          <p:cNvPr id="53254" name="Rectangle 6"/>
          <p:cNvSpPr>
            <a:spLocks noGrp="1" noChangeArrowheads="1"/>
          </p:cNvSpPr>
          <p:nvPr>
            <p:ph type="body" sz="half" idx="1"/>
          </p:nvPr>
        </p:nvSpPr>
        <p:spPr>
          <a:xfrm>
            <a:off x="457200" y="1412776"/>
            <a:ext cx="4038600" cy="5257800"/>
          </a:xfrm>
        </p:spPr>
        <p:txBody>
          <a:bodyPr/>
          <a:lstStyle/>
          <a:p>
            <a:pPr>
              <a:lnSpc>
                <a:spcPts val="1700"/>
              </a:lnSpc>
              <a:buFontTx/>
              <a:buNone/>
            </a:pPr>
            <a:r>
              <a:rPr lang="ru-RU" sz="2000" dirty="0" smtClean="0">
                <a:latin typeface="Cambria" pitchFamily="18" charset="0"/>
              </a:rPr>
              <a:t>Знаки информируют водителей </a:t>
            </a:r>
          </a:p>
          <a:p>
            <a:pPr>
              <a:lnSpc>
                <a:spcPts val="1700"/>
              </a:lnSpc>
              <a:buFontTx/>
              <a:buNone/>
            </a:pPr>
            <a:r>
              <a:rPr lang="ru-RU" sz="2000" dirty="0" smtClean="0">
                <a:latin typeface="Cambria" pitchFamily="18" charset="0"/>
              </a:rPr>
              <a:t>о соответствующих объектах </a:t>
            </a:r>
          </a:p>
          <a:p>
            <a:pPr>
              <a:lnSpc>
                <a:spcPts val="1700"/>
              </a:lnSpc>
              <a:buFontTx/>
              <a:buNone/>
            </a:pPr>
            <a:r>
              <a:rPr lang="ru-RU" sz="2000" dirty="0" smtClean="0">
                <a:latin typeface="Cambria" pitchFamily="18" charset="0"/>
              </a:rPr>
              <a:t>обслуживания на пути</a:t>
            </a:r>
          </a:p>
          <a:p>
            <a:pPr>
              <a:lnSpc>
                <a:spcPts val="1700"/>
              </a:lnSpc>
              <a:buFontTx/>
              <a:buNone/>
            </a:pPr>
            <a:r>
              <a:rPr lang="ru-RU" sz="2000" dirty="0" smtClean="0">
                <a:latin typeface="Cambria" pitchFamily="18" charset="0"/>
              </a:rPr>
              <a:t>следования.</a:t>
            </a:r>
          </a:p>
          <a:p>
            <a:pPr>
              <a:lnSpc>
                <a:spcPts val="1700"/>
              </a:lnSpc>
              <a:buFontTx/>
              <a:buNone/>
            </a:pPr>
            <a:r>
              <a:rPr lang="ru-RU" sz="2000" dirty="0" smtClean="0">
                <a:latin typeface="Cambria" pitchFamily="18" charset="0"/>
              </a:rPr>
              <a:t>Знаки устанавливают</a:t>
            </a:r>
          </a:p>
          <a:p>
            <a:pPr>
              <a:lnSpc>
                <a:spcPts val="1700"/>
              </a:lnSpc>
              <a:buFontTx/>
              <a:buNone/>
            </a:pPr>
            <a:r>
              <a:rPr lang="ru-RU" sz="2000" dirty="0" smtClean="0">
                <a:latin typeface="Cambria" pitchFamily="18" charset="0"/>
              </a:rPr>
              <a:t>непосредственно у объектов и у</a:t>
            </a:r>
          </a:p>
          <a:p>
            <a:pPr>
              <a:lnSpc>
                <a:spcPts val="1700"/>
              </a:lnSpc>
              <a:buFontTx/>
              <a:buNone/>
            </a:pPr>
            <a:r>
              <a:rPr lang="ru-RU" sz="2000" dirty="0" smtClean="0">
                <a:latin typeface="Cambria" pitchFamily="18" charset="0"/>
              </a:rPr>
              <a:t>мест поворотов к ним, если они</a:t>
            </a:r>
          </a:p>
          <a:p>
            <a:pPr>
              <a:lnSpc>
                <a:spcPts val="1700"/>
              </a:lnSpc>
              <a:buFontTx/>
              <a:buNone/>
            </a:pPr>
            <a:r>
              <a:rPr lang="ru-RU" sz="2000" dirty="0" smtClean="0">
                <a:latin typeface="Cambria" pitchFamily="18" charset="0"/>
              </a:rPr>
              <a:t>находятся в стороне от дороги. В</a:t>
            </a:r>
          </a:p>
          <a:p>
            <a:pPr>
              <a:lnSpc>
                <a:spcPts val="1700"/>
              </a:lnSpc>
              <a:buFontTx/>
              <a:buNone/>
            </a:pPr>
            <a:r>
              <a:rPr lang="ru-RU" sz="2000" dirty="0" smtClean="0">
                <a:latin typeface="Cambria" pitchFamily="18" charset="0"/>
              </a:rPr>
              <a:t>этом случае внизу на знаке</a:t>
            </a:r>
          </a:p>
          <a:p>
            <a:pPr>
              <a:lnSpc>
                <a:spcPts val="1700"/>
              </a:lnSpc>
              <a:buFontTx/>
              <a:buNone/>
            </a:pPr>
            <a:r>
              <a:rPr lang="ru-RU" sz="2000" dirty="0" smtClean="0">
                <a:latin typeface="Cambria" pitchFamily="18" charset="0"/>
              </a:rPr>
              <a:t>указывают направление</a:t>
            </a:r>
          </a:p>
          <a:p>
            <a:pPr>
              <a:lnSpc>
                <a:spcPts val="1700"/>
              </a:lnSpc>
              <a:buFontTx/>
              <a:buNone/>
            </a:pPr>
            <a:r>
              <a:rPr lang="ru-RU" sz="2000" dirty="0" smtClean="0">
                <a:latin typeface="Cambria" pitchFamily="18" charset="0"/>
              </a:rPr>
              <a:t>движения и расстояние до</a:t>
            </a:r>
          </a:p>
          <a:p>
            <a:pPr>
              <a:lnSpc>
                <a:spcPts val="1700"/>
              </a:lnSpc>
              <a:buFontTx/>
              <a:buNone/>
            </a:pPr>
            <a:r>
              <a:rPr lang="ru-RU" sz="2000" dirty="0" smtClean="0">
                <a:latin typeface="Cambria" pitchFamily="18" charset="0"/>
              </a:rPr>
              <a:t>объекта. </a:t>
            </a:r>
          </a:p>
          <a:p>
            <a:pPr>
              <a:lnSpc>
                <a:spcPts val="1700"/>
              </a:lnSpc>
              <a:buFontTx/>
              <a:buNone/>
            </a:pPr>
            <a:r>
              <a:rPr lang="ru-RU" sz="2000" dirty="0" smtClean="0">
                <a:latin typeface="Cambria" pitchFamily="18" charset="0"/>
              </a:rPr>
              <a:t>На загородных дорогах знак</a:t>
            </a:r>
          </a:p>
          <a:p>
            <a:pPr>
              <a:lnSpc>
                <a:spcPts val="1700"/>
              </a:lnSpc>
              <a:buFontTx/>
              <a:buNone/>
            </a:pPr>
            <a:r>
              <a:rPr lang="ru-RU" sz="2000" dirty="0" smtClean="0">
                <a:latin typeface="Cambria" pitchFamily="18" charset="0"/>
              </a:rPr>
              <a:t>устанавливают предварительно</a:t>
            </a:r>
          </a:p>
          <a:p>
            <a:pPr>
              <a:lnSpc>
                <a:spcPts val="1700"/>
              </a:lnSpc>
              <a:buFontTx/>
              <a:buNone/>
            </a:pPr>
            <a:r>
              <a:rPr lang="ru-RU" sz="2000" dirty="0" smtClean="0">
                <a:latin typeface="Cambria" pitchFamily="18" charset="0"/>
              </a:rPr>
              <a:t>за 15—20 км, а также за 400— </a:t>
            </a:r>
          </a:p>
          <a:p>
            <a:pPr>
              <a:lnSpc>
                <a:spcPts val="1700"/>
              </a:lnSpc>
              <a:buFontTx/>
              <a:buNone/>
            </a:pPr>
            <a:r>
              <a:rPr lang="ru-RU" sz="2000" dirty="0" smtClean="0">
                <a:latin typeface="Cambria" pitchFamily="18" charset="0"/>
              </a:rPr>
              <a:t>800 метров до обозначенного</a:t>
            </a:r>
          </a:p>
          <a:p>
            <a:pPr>
              <a:lnSpc>
                <a:spcPts val="1700"/>
              </a:lnSpc>
              <a:buFontTx/>
              <a:buNone/>
            </a:pPr>
            <a:r>
              <a:rPr lang="ru-RU" sz="2000" dirty="0" smtClean="0">
                <a:latin typeface="Cambria" pitchFamily="18" charset="0"/>
              </a:rPr>
              <a:t>объекта</a:t>
            </a:r>
            <a:r>
              <a:rPr lang="ru-RU" sz="2000" i="1" u="sng" dirty="0" smtClean="0">
                <a:latin typeface="Cambria" pitchFamily="18" charset="0"/>
              </a:rPr>
              <a:t>.</a:t>
            </a:r>
          </a:p>
        </p:txBody>
      </p:sp>
      <p:sp>
        <p:nvSpPr>
          <p:cNvPr id="22532" name="Rectangle 7"/>
          <p:cNvSpPr>
            <a:spLocks noGrp="1" noChangeArrowheads="1"/>
          </p:cNvSpPr>
          <p:nvPr>
            <p:ph sz="half" idx="2"/>
          </p:nvPr>
        </p:nvSpPr>
        <p:spPr>
          <a:xfrm>
            <a:off x="4572000" y="1557338"/>
            <a:ext cx="4038600" cy="4525962"/>
          </a:xfrm>
        </p:spPr>
        <p:txBody>
          <a:bodyPr/>
          <a:lstStyle/>
          <a:p>
            <a:pPr>
              <a:lnSpc>
                <a:spcPct val="80000"/>
              </a:lnSpc>
            </a:pPr>
            <a:endParaRPr lang="ru-RU" sz="1600" smtClean="0"/>
          </a:p>
        </p:txBody>
      </p:sp>
      <p:sp>
        <p:nvSpPr>
          <p:cNvPr id="22533" name="Номер слайда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78836C4-30C2-495C-A2D0-700CE794FBF7}" type="slidenum">
              <a:rPr lang="ru-RU" smtClean="0">
                <a:solidFill>
                  <a:schemeClr val="tx1"/>
                </a:solidFill>
              </a:rPr>
              <a:pPr/>
              <a:t>12</a:t>
            </a:fld>
            <a:endParaRPr lang="ru-RU" smtClean="0">
              <a:solidFill>
                <a:schemeClr val="tx1"/>
              </a:solidFill>
            </a:endParaRPr>
          </a:p>
        </p:txBody>
      </p:sp>
      <p:pic>
        <p:nvPicPr>
          <p:cNvPr id="22534" name="Picture 8" descr="пункт ПМП 1"/>
          <p:cNvPicPr>
            <a:picLocks noChangeAspect="1" noChangeArrowheads="1"/>
          </p:cNvPicPr>
          <p:nvPr/>
        </p:nvPicPr>
        <p:blipFill>
          <a:blip r:embed="rId2" cstate="email"/>
          <a:srcRect/>
          <a:stretch>
            <a:fillRect/>
          </a:stretch>
        </p:blipFill>
        <p:spPr bwMode="auto">
          <a:xfrm>
            <a:off x="4613275" y="1628775"/>
            <a:ext cx="1695450" cy="2143125"/>
          </a:xfrm>
          <a:prstGeom prst="rect">
            <a:avLst/>
          </a:prstGeom>
          <a:noFill/>
          <a:ln w="9525">
            <a:noFill/>
            <a:miter lim="800000"/>
            <a:headEnd/>
            <a:tailEnd/>
          </a:ln>
        </p:spPr>
      </p:pic>
      <p:pic>
        <p:nvPicPr>
          <p:cNvPr id="22535" name="Picture 9" descr="пост ГАИ"/>
          <p:cNvPicPr>
            <a:picLocks noChangeAspect="1" noChangeArrowheads="1"/>
          </p:cNvPicPr>
          <p:nvPr/>
        </p:nvPicPr>
        <p:blipFill>
          <a:blip r:embed="rId3" cstate="email"/>
          <a:srcRect/>
          <a:stretch>
            <a:fillRect/>
          </a:stretch>
        </p:blipFill>
        <p:spPr bwMode="auto">
          <a:xfrm>
            <a:off x="6269038" y="1628775"/>
            <a:ext cx="1598612" cy="2160588"/>
          </a:xfrm>
          <a:prstGeom prst="rect">
            <a:avLst/>
          </a:prstGeom>
          <a:noFill/>
          <a:ln w="9525">
            <a:noFill/>
            <a:miter lim="800000"/>
            <a:headEnd/>
            <a:tailEnd/>
          </a:ln>
        </p:spPr>
      </p:pic>
      <p:pic>
        <p:nvPicPr>
          <p:cNvPr id="22536" name="Picture 10" descr="телефон"/>
          <p:cNvPicPr>
            <a:picLocks noChangeAspect="1" noChangeArrowheads="1"/>
          </p:cNvPicPr>
          <p:nvPr/>
        </p:nvPicPr>
        <p:blipFill>
          <a:blip r:embed="rId4" cstate="email"/>
          <a:srcRect/>
          <a:stretch>
            <a:fillRect/>
          </a:stretch>
        </p:blipFill>
        <p:spPr bwMode="auto">
          <a:xfrm>
            <a:off x="7608888" y="1628775"/>
            <a:ext cx="1535112" cy="2160588"/>
          </a:xfrm>
          <a:prstGeom prst="rect">
            <a:avLst/>
          </a:prstGeom>
          <a:noFill/>
          <a:ln w="9525">
            <a:noFill/>
            <a:miter lim="800000"/>
            <a:headEnd/>
            <a:tailEnd/>
          </a:ln>
        </p:spPr>
      </p:pic>
      <p:pic>
        <p:nvPicPr>
          <p:cNvPr id="22537" name="Picture 11" descr="кемпинг"/>
          <p:cNvPicPr>
            <a:picLocks noChangeAspect="1" noChangeArrowheads="1"/>
          </p:cNvPicPr>
          <p:nvPr/>
        </p:nvPicPr>
        <p:blipFill>
          <a:blip r:embed="rId5" cstate="email"/>
          <a:srcRect/>
          <a:stretch>
            <a:fillRect/>
          </a:stretch>
        </p:blipFill>
        <p:spPr bwMode="auto">
          <a:xfrm>
            <a:off x="7740650" y="4149725"/>
            <a:ext cx="1706563" cy="2387600"/>
          </a:xfrm>
          <a:prstGeom prst="rect">
            <a:avLst/>
          </a:prstGeom>
          <a:noFill/>
          <a:ln w="9525">
            <a:noFill/>
            <a:miter lim="800000"/>
            <a:headEnd/>
            <a:tailEnd/>
          </a:ln>
        </p:spPr>
      </p:pic>
      <p:pic>
        <p:nvPicPr>
          <p:cNvPr id="22538" name="Picture 13" descr="питьевая вода"/>
          <p:cNvPicPr>
            <a:picLocks noChangeAspect="1" noChangeArrowheads="1"/>
          </p:cNvPicPr>
          <p:nvPr/>
        </p:nvPicPr>
        <p:blipFill>
          <a:blip r:embed="rId6" cstate="email"/>
          <a:srcRect/>
          <a:stretch>
            <a:fillRect/>
          </a:stretch>
        </p:blipFill>
        <p:spPr bwMode="auto">
          <a:xfrm>
            <a:off x="4443413" y="4149725"/>
            <a:ext cx="1708150" cy="2411413"/>
          </a:xfrm>
          <a:prstGeom prst="rect">
            <a:avLst/>
          </a:prstGeom>
          <a:noFill/>
          <a:ln w="9525">
            <a:noFill/>
            <a:miter lim="800000"/>
            <a:headEnd/>
            <a:tailEnd/>
          </a:ln>
        </p:spPr>
      </p:pic>
      <p:pic>
        <p:nvPicPr>
          <p:cNvPr id="22539" name="Picture 14" descr="пункт питания"/>
          <p:cNvPicPr>
            <a:picLocks noChangeAspect="1" noChangeArrowheads="1"/>
          </p:cNvPicPr>
          <p:nvPr/>
        </p:nvPicPr>
        <p:blipFill>
          <a:blip r:embed="rId7" cstate="email"/>
          <a:srcRect/>
          <a:stretch>
            <a:fillRect/>
          </a:stretch>
        </p:blipFill>
        <p:spPr bwMode="auto">
          <a:xfrm>
            <a:off x="6099175" y="4149725"/>
            <a:ext cx="1641475" cy="2370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3254">
                                            <p:txEl>
                                              <p:pRg st="0" end="0"/>
                                            </p:txEl>
                                          </p:spTgt>
                                        </p:tgtEl>
                                        <p:attrNameLst>
                                          <p:attrName>style.visibility</p:attrName>
                                        </p:attrNameLst>
                                      </p:cBhvr>
                                      <p:to>
                                        <p:strVal val="visible"/>
                                      </p:to>
                                    </p:set>
                                    <p:animScale>
                                      <p:cBhvr>
                                        <p:cTn id="7" dur="1000" decel="50000" fill="hold">
                                          <p:stCondLst>
                                            <p:cond delay="0"/>
                                          </p:stCondLst>
                                        </p:cTn>
                                        <p:tgtEl>
                                          <p:spTgt spid="5325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3254">
                                            <p:txEl>
                                              <p:pRg st="0" end="0"/>
                                            </p:txEl>
                                          </p:spTgt>
                                        </p:tgtEl>
                                        <p:attrNameLst>
                                          <p:attrName>ppt_x</p:attrName>
                                          <p:attrName>ppt_y</p:attrName>
                                        </p:attrNameLst>
                                      </p:cBhvr>
                                    </p:animMotion>
                                    <p:animEffect transition="in" filter="fade">
                                      <p:cBhvr>
                                        <p:cTn id="9" dur="1000"/>
                                        <p:tgtEl>
                                          <p:spTgt spid="53254">
                                            <p:txEl>
                                              <p:pRg st="0" end="0"/>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53254">
                                            <p:txEl>
                                              <p:pRg st="1" end="1"/>
                                            </p:txEl>
                                          </p:spTgt>
                                        </p:tgtEl>
                                        <p:attrNameLst>
                                          <p:attrName>style.visibility</p:attrName>
                                        </p:attrNameLst>
                                      </p:cBhvr>
                                      <p:to>
                                        <p:strVal val="visible"/>
                                      </p:to>
                                    </p:set>
                                    <p:animScale>
                                      <p:cBhvr>
                                        <p:cTn id="12" dur="1000" decel="50000" fill="hold">
                                          <p:stCondLst>
                                            <p:cond delay="0"/>
                                          </p:stCondLst>
                                        </p:cTn>
                                        <p:tgtEl>
                                          <p:spTgt spid="5325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3254">
                                            <p:txEl>
                                              <p:pRg st="1" end="1"/>
                                            </p:txEl>
                                          </p:spTgt>
                                        </p:tgtEl>
                                        <p:attrNameLst>
                                          <p:attrName>ppt_x</p:attrName>
                                          <p:attrName>ppt_y</p:attrName>
                                        </p:attrNameLst>
                                      </p:cBhvr>
                                    </p:animMotion>
                                    <p:animEffect transition="in" filter="fade">
                                      <p:cBhvr>
                                        <p:cTn id="14" dur="1000"/>
                                        <p:tgtEl>
                                          <p:spTgt spid="53254">
                                            <p:txEl>
                                              <p:pRg st="1" end="1"/>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53254">
                                            <p:txEl>
                                              <p:pRg st="2" end="2"/>
                                            </p:txEl>
                                          </p:spTgt>
                                        </p:tgtEl>
                                        <p:attrNameLst>
                                          <p:attrName>style.visibility</p:attrName>
                                        </p:attrNameLst>
                                      </p:cBhvr>
                                      <p:to>
                                        <p:strVal val="visible"/>
                                      </p:to>
                                    </p:set>
                                    <p:animScale>
                                      <p:cBhvr>
                                        <p:cTn id="17" dur="1000" decel="50000" fill="hold">
                                          <p:stCondLst>
                                            <p:cond delay="0"/>
                                          </p:stCondLst>
                                        </p:cTn>
                                        <p:tgtEl>
                                          <p:spTgt spid="5325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3254">
                                            <p:txEl>
                                              <p:pRg st="2" end="2"/>
                                            </p:txEl>
                                          </p:spTgt>
                                        </p:tgtEl>
                                        <p:attrNameLst>
                                          <p:attrName>ppt_x</p:attrName>
                                          <p:attrName>ppt_y</p:attrName>
                                        </p:attrNameLst>
                                      </p:cBhvr>
                                    </p:animMotion>
                                    <p:animEffect transition="in" filter="fade">
                                      <p:cBhvr>
                                        <p:cTn id="19" dur="1000"/>
                                        <p:tgtEl>
                                          <p:spTgt spid="53254">
                                            <p:txEl>
                                              <p:pRg st="2" end="2"/>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53254">
                                            <p:txEl>
                                              <p:pRg st="3" end="3"/>
                                            </p:txEl>
                                          </p:spTgt>
                                        </p:tgtEl>
                                        <p:attrNameLst>
                                          <p:attrName>style.visibility</p:attrName>
                                        </p:attrNameLst>
                                      </p:cBhvr>
                                      <p:to>
                                        <p:strVal val="visible"/>
                                      </p:to>
                                    </p:set>
                                    <p:animScale>
                                      <p:cBhvr>
                                        <p:cTn id="22" dur="1000" decel="50000" fill="hold">
                                          <p:stCondLst>
                                            <p:cond delay="0"/>
                                          </p:stCondLst>
                                        </p:cTn>
                                        <p:tgtEl>
                                          <p:spTgt spid="53254">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53254">
                                            <p:txEl>
                                              <p:pRg st="3" end="3"/>
                                            </p:txEl>
                                          </p:spTgt>
                                        </p:tgtEl>
                                        <p:attrNameLst>
                                          <p:attrName>ppt_x</p:attrName>
                                          <p:attrName>ppt_y</p:attrName>
                                        </p:attrNameLst>
                                      </p:cBhvr>
                                    </p:animMotion>
                                    <p:animEffect transition="in" filter="fade">
                                      <p:cBhvr>
                                        <p:cTn id="24" dur="1000"/>
                                        <p:tgtEl>
                                          <p:spTgt spid="5325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53254">
                                            <p:txEl>
                                              <p:pRg st="4" end="4"/>
                                            </p:txEl>
                                          </p:spTgt>
                                        </p:tgtEl>
                                        <p:attrNameLst>
                                          <p:attrName>style.visibility</p:attrName>
                                        </p:attrNameLst>
                                      </p:cBhvr>
                                      <p:to>
                                        <p:strVal val="visible"/>
                                      </p:to>
                                    </p:set>
                                    <p:animEffect transition="in" filter="fade">
                                      <p:cBhvr>
                                        <p:cTn id="29" dur="1000"/>
                                        <p:tgtEl>
                                          <p:spTgt spid="53254">
                                            <p:txEl>
                                              <p:pRg st="4" end="4"/>
                                            </p:txEl>
                                          </p:spTgt>
                                        </p:tgtEl>
                                      </p:cBhvr>
                                    </p:animEffect>
                                    <p:anim calcmode="lin" valueType="num">
                                      <p:cBhvr>
                                        <p:cTn id="30" dur="1000" fill="hold"/>
                                        <p:tgtEl>
                                          <p:spTgt spid="53254">
                                            <p:txEl>
                                              <p:pRg st="4" end="4"/>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53254">
                                            <p:txEl>
                                              <p:pRg st="4" end="4"/>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3254">
                                            <p:txEl>
                                              <p:pRg st="4" end="4"/>
                                            </p:txEl>
                                          </p:spTgt>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53254">
                                            <p:txEl>
                                              <p:pRg st="5" end="5"/>
                                            </p:txEl>
                                          </p:spTgt>
                                        </p:tgtEl>
                                        <p:attrNameLst>
                                          <p:attrName>style.visibility</p:attrName>
                                        </p:attrNameLst>
                                      </p:cBhvr>
                                      <p:to>
                                        <p:strVal val="visible"/>
                                      </p:to>
                                    </p:set>
                                    <p:animEffect transition="in" filter="fade">
                                      <p:cBhvr>
                                        <p:cTn id="35" dur="1000"/>
                                        <p:tgtEl>
                                          <p:spTgt spid="53254">
                                            <p:txEl>
                                              <p:pRg st="5" end="5"/>
                                            </p:txEl>
                                          </p:spTgt>
                                        </p:tgtEl>
                                      </p:cBhvr>
                                    </p:animEffect>
                                    <p:anim calcmode="lin" valueType="num">
                                      <p:cBhvr>
                                        <p:cTn id="36" dur="1000" fill="hold"/>
                                        <p:tgtEl>
                                          <p:spTgt spid="53254">
                                            <p:txEl>
                                              <p:pRg st="5" end="5"/>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53254">
                                            <p:txEl>
                                              <p:pRg st="5" end="5"/>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3254">
                                            <p:txEl>
                                              <p:pRg st="5" end="5"/>
                                            </p:txEl>
                                          </p:spTgt>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53254">
                                            <p:txEl>
                                              <p:pRg st="6" end="6"/>
                                            </p:txEl>
                                          </p:spTgt>
                                        </p:tgtEl>
                                        <p:attrNameLst>
                                          <p:attrName>style.visibility</p:attrName>
                                        </p:attrNameLst>
                                      </p:cBhvr>
                                      <p:to>
                                        <p:strVal val="visible"/>
                                      </p:to>
                                    </p:set>
                                    <p:animEffect transition="in" filter="fade">
                                      <p:cBhvr>
                                        <p:cTn id="41" dur="1000"/>
                                        <p:tgtEl>
                                          <p:spTgt spid="53254">
                                            <p:txEl>
                                              <p:pRg st="6" end="6"/>
                                            </p:txEl>
                                          </p:spTgt>
                                        </p:tgtEl>
                                      </p:cBhvr>
                                    </p:animEffect>
                                    <p:anim calcmode="lin" valueType="num">
                                      <p:cBhvr>
                                        <p:cTn id="42" dur="1000" fill="hold"/>
                                        <p:tgtEl>
                                          <p:spTgt spid="53254">
                                            <p:txEl>
                                              <p:pRg st="6" end="6"/>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53254">
                                            <p:txEl>
                                              <p:pRg st="6" end="6"/>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53254">
                                            <p:txEl>
                                              <p:pRg st="6" end="6"/>
                                            </p:txEl>
                                          </p:spTgt>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53254">
                                            <p:txEl>
                                              <p:pRg st="7" end="7"/>
                                            </p:txEl>
                                          </p:spTgt>
                                        </p:tgtEl>
                                        <p:attrNameLst>
                                          <p:attrName>style.visibility</p:attrName>
                                        </p:attrNameLst>
                                      </p:cBhvr>
                                      <p:to>
                                        <p:strVal val="visible"/>
                                      </p:to>
                                    </p:set>
                                    <p:animEffect transition="in" filter="fade">
                                      <p:cBhvr>
                                        <p:cTn id="47" dur="1000"/>
                                        <p:tgtEl>
                                          <p:spTgt spid="53254">
                                            <p:txEl>
                                              <p:pRg st="7" end="7"/>
                                            </p:txEl>
                                          </p:spTgt>
                                        </p:tgtEl>
                                      </p:cBhvr>
                                    </p:animEffect>
                                    <p:anim calcmode="lin" valueType="num">
                                      <p:cBhvr>
                                        <p:cTn id="48" dur="1000" fill="hold"/>
                                        <p:tgtEl>
                                          <p:spTgt spid="53254">
                                            <p:txEl>
                                              <p:pRg st="7" end="7"/>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53254">
                                            <p:txEl>
                                              <p:pRg st="7" end="7"/>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3254">
                                            <p:txEl>
                                              <p:pRg st="7" end="7"/>
                                            </p:txEl>
                                          </p:spTgt>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53254">
                                            <p:txEl>
                                              <p:pRg st="8" end="8"/>
                                            </p:txEl>
                                          </p:spTgt>
                                        </p:tgtEl>
                                        <p:attrNameLst>
                                          <p:attrName>style.visibility</p:attrName>
                                        </p:attrNameLst>
                                      </p:cBhvr>
                                      <p:to>
                                        <p:strVal val="visible"/>
                                      </p:to>
                                    </p:set>
                                    <p:animEffect transition="in" filter="fade">
                                      <p:cBhvr>
                                        <p:cTn id="53" dur="1000"/>
                                        <p:tgtEl>
                                          <p:spTgt spid="53254">
                                            <p:txEl>
                                              <p:pRg st="8" end="8"/>
                                            </p:txEl>
                                          </p:spTgt>
                                        </p:tgtEl>
                                      </p:cBhvr>
                                    </p:animEffect>
                                    <p:anim calcmode="lin" valueType="num">
                                      <p:cBhvr>
                                        <p:cTn id="54" dur="1000" fill="hold"/>
                                        <p:tgtEl>
                                          <p:spTgt spid="53254">
                                            <p:txEl>
                                              <p:pRg st="8" end="8"/>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53254">
                                            <p:txEl>
                                              <p:pRg st="8" end="8"/>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53254">
                                            <p:txEl>
                                              <p:pRg st="8" end="8"/>
                                            </p:txEl>
                                          </p:spTgt>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53254">
                                            <p:txEl>
                                              <p:pRg st="9" end="9"/>
                                            </p:txEl>
                                          </p:spTgt>
                                        </p:tgtEl>
                                        <p:attrNameLst>
                                          <p:attrName>style.visibility</p:attrName>
                                        </p:attrNameLst>
                                      </p:cBhvr>
                                      <p:to>
                                        <p:strVal val="visible"/>
                                      </p:to>
                                    </p:set>
                                    <p:animEffect transition="in" filter="fade">
                                      <p:cBhvr>
                                        <p:cTn id="59" dur="1000"/>
                                        <p:tgtEl>
                                          <p:spTgt spid="53254">
                                            <p:txEl>
                                              <p:pRg st="9" end="9"/>
                                            </p:txEl>
                                          </p:spTgt>
                                        </p:tgtEl>
                                      </p:cBhvr>
                                    </p:animEffect>
                                    <p:anim calcmode="lin" valueType="num">
                                      <p:cBhvr>
                                        <p:cTn id="60" dur="1000" fill="hold"/>
                                        <p:tgtEl>
                                          <p:spTgt spid="53254">
                                            <p:txEl>
                                              <p:pRg st="9" end="9"/>
                                            </p:txEl>
                                          </p:spTgt>
                                        </p:tgtEl>
                                        <p:attrNameLst>
                                          <p:attrName>ppt_x</p:attrName>
                                        </p:attrNameLst>
                                      </p:cBhvr>
                                      <p:tavLst>
                                        <p:tav tm="0">
                                          <p:val>
                                            <p:strVal val="#ppt_x"/>
                                          </p:val>
                                        </p:tav>
                                        <p:tav tm="100000">
                                          <p:val>
                                            <p:strVal val="#ppt_x"/>
                                          </p:val>
                                        </p:tav>
                                      </p:tavLst>
                                    </p:anim>
                                    <p:anim calcmode="lin" valueType="num">
                                      <p:cBhvr>
                                        <p:cTn id="61" dur="900" decel="100000" fill="hold"/>
                                        <p:tgtEl>
                                          <p:spTgt spid="53254">
                                            <p:txEl>
                                              <p:pRg st="9" end="9"/>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3254">
                                            <p:txEl>
                                              <p:pRg st="9" end="9"/>
                                            </p:txEl>
                                          </p:spTgt>
                                        </p:tgtEl>
                                        <p:attrNameLst>
                                          <p:attrName>ppt_y</p:attrName>
                                        </p:attrNameLst>
                                      </p:cBhvr>
                                      <p:tavLst>
                                        <p:tav tm="0">
                                          <p:val>
                                            <p:strVal val="#ppt_y-.03"/>
                                          </p:val>
                                        </p:tav>
                                        <p:tav tm="100000">
                                          <p:val>
                                            <p:strVal val="#ppt_y"/>
                                          </p:val>
                                        </p:tav>
                                      </p:tavLst>
                                    </p:anim>
                                  </p:childTnLst>
                                </p:cTn>
                              </p:par>
                              <p:par>
                                <p:cTn id="63" presetID="37" presetClass="entr" presetSubtype="0" fill="hold" nodeType="withEffect">
                                  <p:stCondLst>
                                    <p:cond delay="0"/>
                                  </p:stCondLst>
                                  <p:childTnLst>
                                    <p:set>
                                      <p:cBhvr>
                                        <p:cTn id="64" dur="1" fill="hold">
                                          <p:stCondLst>
                                            <p:cond delay="0"/>
                                          </p:stCondLst>
                                        </p:cTn>
                                        <p:tgtEl>
                                          <p:spTgt spid="53254">
                                            <p:txEl>
                                              <p:pRg st="10" end="10"/>
                                            </p:txEl>
                                          </p:spTgt>
                                        </p:tgtEl>
                                        <p:attrNameLst>
                                          <p:attrName>style.visibility</p:attrName>
                                        </p:attrNameLst>
                                      </p:cBhvr>
                                      <p:to>
                                        <p:strVal val="visible"/>
                                      </p:to>
                                    </p:set>
                                    <p:animEffect transition="in" filter="fade">
                                      <p:cBhvr>
                                        <p:cTn id="65" dur="1000"/>
                                        <p:tgtEl>
                                          <p:spTgt spid="53254">
                                            <p:txEl>
                                              <p:pRg st="10" end="10"/>
                                            </p:txEl>
                                          </p:spTgt>
                                        </p:tgtEl>
                                      </p:cBhvr>
                                    </p:animEffect>
                                    <p:anim calcmode="lin" valueType="num">
                                      <p:cBhvr>
                                        <p:cTn id="66" dur="1000" fill="hold"/>
                                        <p:tgtEl>
                                          <p:spTgt spid="53254">
                                            <p:txEl>
                                              <p:pRg st="10" end="10"/>
                                            </p:txEl>
                                          </p:spTgt>
                                        </p:tgtEl>
                                        <p:attrNameLst>
                                          <p:attrName>ppt_x</p:attrName>
                                        </p:attrNameLst>
                                      </p:cBhvr>
                                      <p:tavLst>
                                        <p:tav tm="0">
                                          <p:val>
                                            <p:strVal val="#ppt_x"/>
                                          </p:val>
                                        </p:tav>
                                        <p:tav tm="100000">
                                          <p:val>
                                            <p:strVal val="#ppt_x"/>
                                          </p:val>
                                        </p:tav>
                                      </p:tavLst>
                                    </p:anim>
                                    <p:anim calcmode="lin" valueType="num">
                                      <p:cBhvr>
                                        <p:cTn id="67" dur="900" decel="100000" fill="hold"/>
                                        <p:tgtEl>
                                          <p:spTgt spid="53254">
                                            <p:txEl>
                                              <p:pRg st="10" end="10"/>
                                            </p:tx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53254">
                                            <p:txEl>
                                              <p:pRg st="10" end="10"/>
                                            </p:txEl>
                                          </p:spTgt>
                                        </p:tgtEl>
                                        <p:attrNameLst>
                                          <p:attrName>ppt_y</p:attrName>
                                        </p:attrNameLst>
                                      </p:cBhvr>
                                      <p:tavLst>
                                        <p:tav tm="0">
                                          <p:val>
                                            <p:strVal val="#ppt_y-.03"/>
                                          </p:val>
                                        </p:tav>
                                        <p:tav tm="100000">
                                          <p:val>
                                            <p:strVal val="#ppt_y"/>
                                          </p:val>
                                        </p:tav>
                                      </p:tavLst>
                                    </p:anim>
                                  </p:childTnLst>
                                </p:cTn>
                              </p:par>
                              <p:par>
                                <p:cTn id="69" presetID="37" presetClass="entr" presetSubtype="0" fill="hold" nodeType="withEffect">
                                  <p:stCondLst>
                                    <p:cond delay="0"/>
                                  </p:stCondLst>
                                  <p:childTnLst>
                                    <p:set>
                                      <p:cBhvr>
                                        <p:cTn id="70" dur="1" fill="hold">
                                          <p:stCondLst>
                                            <p:cond delay="0"/>
                                          </p:stCondLst>
                                        </p:cTn>
                                        <p:tgtEl>
                                          <p:spTgt spid="53254">
                                            <p:txEl>
                                              <p:pRg st="11" end="11"/>
                                            </p:txEl>
                                          </p:spTgt>
                                        </p:tgtEl>
                                        <p:attrNameLst>
                                          <p:attrName>style.visibility</p:attrName>
                                        </p:attrNameLst>
                                      </p:cBhvr>
                                      <p:to>
                                        <p:strVal val="visible"/>
                                      </p:to>
                                    </p:set>
                                    <p:animEffect transition="in" filter="fade">
                                      <p:cBhvr>
                                        <p:cTn id="71" dur="1000"/>
                                        <p:tgtEl>
                                          <p:spTgt spid="53254">
                                            <p:txEl>
                                              <p:pRg st="11" end="11"/>
                                            </p:txEl>
                                          </p:spTgt>
                                        </p:tgtEl>
                                      </p:cBhvr>
                                    </p:animEffect>
                                    <p:anim calcmode="lin" valueType="num">
                                      <p:cBhvr>
                                        <p:cTn id="72" dur="1000" fill="hold"/>
                                        <p:tgtEl>
                                          <p:spTgt spid="53254">
                                            <p:txEl>
                                              <p:pRg st="11" end="11"/>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53254">
                                            <p:txEl>
                                              <p:pRg st="11" end="11"/>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53254">
                                            <p:txEl>
                                              <p:pRg st="11" end="11"/>
                                            </p:txEl>
                                          </p:spTgt>
                                        </p:tgtEl>
                                        <p:attrNameLst>
                                          <p:attrName>ppt_y</p:attrName>
                                        </p:attrNameLst>
                                      </p:cBhvr>
                                      <p:tavLst>
                                        <p:tav tm="0">
                                          <p:val>
                                            <p:strVal val="#ppt_y-.03"/>
                                          </p:val>
                                        </p:tav>
                                        <p:tav tm="100000">
                                          <p:val>
                                            <p:strVal val="#ppt_y"/>
                                          </p:val>
                                        </p:tav>
                                      </p:tavLst>
                                    </p:anim>
                                  </p:childTnLst>
                                </p:cTn>
                              </p:par>
                              <p:par>
                                <p:cTn id="75" presetID="37" presetClass="entr" presetSubtype="0" fill="hold" nodeType="withEffect">
                                  <p:stCondLst>
                                    <p:cond delay="0"/>
                                  </p:stCondLst>
                                  <p:childTnLst>
                                    <p:set>
                                      <p:cBhvr>
                                        <p:cTn id="76" dur="1" fill="hold">
                                          <p:stCondLst>
                                            <p:cond delay="0"/>
                                          </p:stCondLst>
                                        </p:cTn>
                                        <p:tgtEl>
                                          <p:spTgt spid="53254">
                                            <p:txEl>
                                              <p:pRg st="12" end="12"/>
                                            </p:txEl>
                                          </p:spTgt>
                                        </p:tgtEl>
                                        <p:attrNameLst>
                                          <p:attrName>style.visibility</p:attrName>
                                        </p:attrNameLst>
                                      </p:cBhvr>
                                      <p:to>
                                        <p:strVal val="visible"/>
                                      </p:to>
                                    </p:set>
                                    <p:animEffect transition="in" filter="fade">
                                      <p:cBhvr>
                                        <p:cTn id="77" dur="1000"/>
                                        <p:tgtEl>
                                          <p:spTgt spid="53254">
                                            <p:txEl>
                                              <p:pRg st="12" end="12"/>
                                            </p:txEl>
                                          </p:spTgt>
                                        </p:tgtEl>
                                      </p:cBhvr>
                                    </p:animEffect>
                                    <p:anim calcmode="lin" valueType="num">
                                      <p:cBhvr>
                                        <p:cTn id="78" dur="1000" fill="hold"/>
                                        <p:tgtEl>
                                          <p:spTgt spid="53254">
                                            <p:txEl>
                                              <p:pRg st="12" end="12"/>
                                            </p:txEl>
                                          </p:spTgt>
                                        </p:tgtEl>
                                        <p:attrNameLst>
                                          <p:attrName>ppt_x</p:attrName>
                                        </p:attrNameLst>
                                      </p:cBhvr>
                                      <p:tavLst>
                                        <p:tav tm="0">
                                          <p:val>
                                            <p:strVal val="#ppt_x"/>
                                          </p:val>
                                        </p:tav>
                                        <p:tav tm="100000">
                                          <p:val>
                                            <p:strVal val="#ppt_x"/>
                                          </p:val>
                                        </p:tav>
                                      </p:tavLst>
                                    </p:anim>
                                    <p:anim calcmode="lin" valueType="num">
                                      <p:cBhvr>
                                        <p:cTn id="79" dur="900" decel="100000" fill="hold"/>
                                        <p:tgtEl>
                                          <p:spTgt spid="53254">
                                            <p:txEl>
                                              <p:pRg st="12" end="12"/>
                                            </p:txEl>
                                          </p:spTgt>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53254">
                                            <p:txEl>
                                              <p:pRg st="12" end="12"/>
                                            </p:txEl>
                                          </p:spTgt>
                                        </p:tgtEl>
                                        <p:attrNameLst>
                                          <p:attrName>ppt_y</p:attrName>
                                        </p:attrNameLst>
                                      </p:cBhvr>
                                      <p:tavLst>
                                        <p:tav tm="0">
                                          <p:val>
                                            <p:strVal val="#ppt_y-.03"/>
                                          </p:val>
                                        </p:tav>
                                        <p:tav tm="100000">
                                          <p:val>
                                            <p:strVal val="#ppt_y"/>
                                          </p:val>
                                        </p:tav>
                                      </p:tavLst>
                                    </p:anim>
                                  </p:childTnLst>
                                </p:cTn>
                              </p:par>
                              <p:par>
                                <p:cTn id="81" presetID="37" presetClass="entr" presetSubtype="0" fill="hold" nodeType="withEffect">
                                  <p:stCondLst>
                                    <p:cond delay="0"/>
                                  </p:stCondLst>
                                  <p:childTnLst>
                                    <p:set>
                                      <p:cBhvr>
                                        <p:cTn id="82" dur="1" fill="hold">
                                          <p:stCondLst>
                                            <p:cond delay="0"/>
                                          </p:stCondLst>
                                        </p:cTn>
                                        <p:tgtEl>
                                          <p:spTgt spid="53254">
                                            <p:txEl>
                                              <p:pRg st="13" end="13"/>
                                            </p:txEl>
                                          </p:spTgt>
                                        </p:tgtEl>
                                        <p:attrNameLst>
                                          <p:attrName>style.visibility</p:attrName>
                                        </p:attrNameLst>
                                      </p:cBhvr>
                                      <p:to>
                                        <p:strVal val="visible"/>
                                      </p:to>
                                    </p:set>
                                    <p:animEffect transition="in" filter="fade">
                                      <p:cBhvr>
                                        <p:cTn id="83" dur="1000"/>
                                        <p:tgtEl>
                                          <p:spTgt spid="53254">
                                            <p:txEl>
                                              <p:pRg st="13" end="13"/>
                                            </p:txEl>
                                          </p:spTgt>
                                        </p:tgtEl>
                                      </p:cBhvr>
                                    </p:animEffect>
                                    <p:anim calcmode="lin" valueType="num">
                                      <p:cBhvr>
                                        <p:cTn id="84" dur="1000" fill="hold"/>
                                        <p:tgtEl>
                                          <p:spTgt spid="53254">
                                            <p:txEl>
                                              <p:pRg st="13" end="13"/>
                                            </p:txEl>
                                          </p:spTgt>
                                        </p:tgtEl>
                                        <p:attrNameLst>
                                          <p:attrName>ppt_x</p:attrName>
                                        </p:attrNameLst>
                                      </p:cBhvr>
                                      <p:tavLst>
                                        <p:tav tm="0">
                                          <p:val>
                                            <p:strVal val="#ppt_x"/>
                                          </p:val>
                                        </p:tav>
                                        <p:tav tm="100000">
                                          <p:val>
                                            <p:strVal val="#ppt_x"/>
                                          </p:val>
                                        </p:tav>
                                      </p:tavLst>
                                    </p:anim>
                                    <p:anim calcmode="lin" valueType="num">
                                      <p:cBhvr>
                                        <p:cTn id="85" dur="900" decel="100000" fill="hold"/>
                                        <p:tgtEl>
                                          <p:spTgt spid="53254">
                                            <p:txEl>
                                              <p:pRg st="13" end="13"/>
                                            </p:txEl>
                                          </p:spTgt>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3254">
                                            <p:txEl>
                                              <p:pRg st="13" end="13"/>
                                            </p:txEl>
                                          </p:spTgt>
                                        </p:tgtEl>
                                        <p:attrNameLst>
                                          <p:attrName>ppt_y</p:attrName>
                                        </p:attrNameLst>
                                      </p:cBhvr>
                                      <p:tavLst>
                                        <p:tav tm="0">
                                          <p:val>
                                            <p:strVal val="#ppt_y-.03"/>
                                          </p:val>
                                        </p:tav>
                                        <p:tav tm="100000">
                                          <p:val>
                                            <p:strVal val="#ppt_y"/>
                                          </p:val>
                                        </p:tav>
                                      </p:tavLst>
                                    </p:anim>
                                  </p:childTnLst>
                                </p:cTn>
                              </p:par>
                              <p:par>
                                <p:cTn id="87" presetID="37" presetClass="entr" presetSubtype="0" fill="hold" nodeType="withEffect">
                                  <p:stCondLst>
                                    <p:cond delay="0"/>
                                  </p:stCondLst>
                                  <p:childTnLst>
                                    <p:set>
                                      <p:cBhvr>
                                        <p:cTn id="88" dur="1" fill="hold">
                                          <p:stCondLst>
                                            <p:cond delay="0"/>
                                          </p:stCondLst>
                                        </p:cTn>
                                        <p:tgtEl>
                                          <p:spTgt spid="53254">
                                            <p:txEl>
                                              <p:pRg st="14" end="14"/>
                                            </p:txEl>
                                          </p:spTgt>
                                        </p:tgtEl>
                                        <p:attrNameLst>
                                          <p:attrName>style.visibility</p:attrName>
                                        </p:attrNameLst>
                                      </p:cBhvr>
                                      <p:to>
                                        <p:strVal val="visible"/>
                                      </p:to>
                                    </p:set>
                                    <p:animEffect transition="in" filter="fade">
                                      <p:cBhvr>
                                        <p:cTn id="89" dur="1000"/>
                                        <p:tgtEl>
                                          <p:spTgt spid="53254">
                                            <p:txEl>
                                              <p:pRg st="14" end="14"/>
                                            </p:txEl>
                                          </p:spTgt>
                                        </p:tgtEl>
                                      </p:cBhvr>
                                    </p:animEffect>
                                    <p:anim calcmode="lin" valueType="num">
                                      <p:cBhvr>
                                        <p:cTn id="90" dur="1000" fill="hold"/>
                                        <p:tgtEl>
                                          <p:spTgt spid="53254">
                                            <p:txEl>
                                              <p:pRg st="14" end="14"/>
                                            </p:txEl>
                                          </p:spTgt>
                                        </p:tgtEl>
                                        <p:attrNameLst>
                                          <p:attrName>ppt_x</p:attrName>
                                        </p:attrNameLst>
                                      </p:cBhvr>
                                      <p:tavLst>
                                        <p:tav tm="0">
                                          <p:val>
                                            <p:strVal val="#ppt_x"/>
                                          </p:val>
                                        </p:tav>
                                        <p:tav tm="100000">
                                          <p:val>
                                            <p:strVal val="#ppt_x"/>
                                          </p:val>
                                        </p:tav>
                                      </p:tavLst>
                                    </p:anim>
                                    <p:anim calcmode="lin" valueType="num">
                                      <p:cBhvr>
                                        <p:cTn id="91" dur="900" decel="100000" fill="hold"/>
                                        <p:tgtEl>
                                          <p:spTgt spid="53254">
                                            <p:txEl>
                                              <p:pRg st="14" end="14"/>
                                            </p:txEl>
                                          </p:spTgt>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53254">
                                            <p:txEl>
                                              <p:pRg st="14" end="14"/>
                                            </p:txEl>
                                          </p:spTgt>
                                        </p:tgtEl>
                                        <p:attrNameLst>
                                          <p:attrName>ppt_y</p:attrName>
                                        </p:attrNameLst>
                                      </p:cBhvr>
                                      <p:tavLst>
                                        <p:tav tm="0">
                                          <p:val>
                                            <p:strVal val="#ppt_y-.03"/>
                                          </p:val>
                                        </p:tav>
                                        <p:tav tm="100000">
                                          <p:val>
                                            <p:strVal val="#ppt_y"/>
                                          </p:val>
                                        </p:tav>
                                      </p:tavLst>
                                    </p:anim>
                                  </p:childTnLst>
                                </p:cTn>
                              </p:par>
                              <p:par>
                                <p:cTn id="93" presetID="37" presetClass="entr" presetSubtype="0" fill="hold" nodeType="withEffect">
                                  <p:stCondLst>
                                    <p:cond delay="0"/>
                                  </p:stCondLst>
                                  <p:childTnLst>
                                    <p:set>
                                      <p:cBhvr>
                                        <p:cTn id="94" dur="1" fill="hold">
                                          <p:stCondLst>
                                            <p:cond delay="0"/>
                                          </p:stCondLst>
                                        </p:cTn>
                                        <p:tgtEl>
                                          <p:spTgt spid="53254">
                                            <p:txEl>
                                              <p:pRg st="15" end="15"/>
                                            </p:txEl>
                                          </p:spTgt>
                                        </p:tgtEl>
                                        <p:attrNameLst>
                                          <p:attrName>style.visibility</p:attrName>
                                        </p:attrNameLst>
                                      </p:cBhvr>
                                      <p:to>
                                        <p:strVal val="visible"/>
                                      </p:to>
                                    </p:set>
                                    <p:animEffect transition="in" filter="fade">
                                      <p:cBhvr>
                                        <p:cTn id="95" dur="1000"/>
                                        <p:tgtEl>
                                          <p:spTgt spid="53254">
                                            <p:txEl>
                                              <p:pRg st="15" end="15"/>
                                            </p:txEl>
                                          </p:spTgt>
                                        </p:tgtEl>
                                      </p:cBhvr>
                                    </p:animEffect>
                                    <p:anim calcmode="lin" valueType="num">
                                      <p:cBhvr>
                                        <p:cTn id="96" dur="1000" fill="hold"/>
                                        <p:tgtEl>
                                          <p:spTgt spid="53254">
                                            <p:txEl>
                                              <p:pRg st="15" end="15"/>
                                            </p:txEl>
                                          </p:spTgt>
                                        </p:tgtEl>
                                        <p:attrNameLst>
                                          <p:attrName>ppt_x</p:attrName>
                                        </p:attrNameLst>
                                      </p:cBhvr>
                                      <p:tavLst>
                                        <p:tav tm="0">
                                          <p:val>
                                            <p:strVal val="#ppt_x"/>
                                          </p:val>
                                        </p:tav>
                                        <p:tav tm="100000">
                                          <p:val>
                                            <p:strVal val="#ppt_x"/>
                                          </p:val>
                                        </p:tav>
                                      </p:tavLst>
                                    </p:anim>
                                    <p:anim calcmode="lin" valueType="num">
                                      <p:cBhvr>
                                        <p:cTn id="97" dur="900" decel="100000" fill="hold"/>
                                        <p:tgtEl>
                                          <p:spTgt spid="53254">
                                            <p:txEl>
                                              <p:pRg st="15" end="15"/>
                                            </p:txEl>
                                          </p:spTgt>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3254">
                                            <p:txEl>
                                              <p:pRg st="15" end="15"/>
                                            </p:txEl>
                                          </p:spTgt>
                                        </p:tgtEl>
                                        <p:attrNameLst>
                                          <p:attrName>ppt_y</p:attrName>
                                        </p:attrNameLst>
                                      </p:cBhvr>
                                      <p:tavLst>
                                        <p:tav tm="0">
                                          <p:val>
                                            <p:strVal val="#ppt_y-.03"/>
                                          </p:val>
                                        </p:tav>
                                        <p:tav tm="100000">
                                          <p:val>
                                            <p:strVal val="#ppt_y"/>
                                          </p:val>
                                        </p:tav>
                                      </p:tavLst>
                                    </p:anim>
                                  </p:childTnLst>
                                </p:cTn>
                              </p:par>
                              <p:par>
                                <p:cTn id="99" presetID="37" presetClass="entr" presetSubtype="0" fill="hold" nodeType="withEffect">
                                  <p:stCondLst>
                                    <p:cond delay="0"/>
                                  </p:stCondLst>
                                  <p:childTnLst>
                                    <p:set>
                                      <p:cBhvr>
                                        <p:cTn id="100" dur="1" fill="hold">
                                          <p:stCondLst>
                                            <p:cond delay="0"/>
                                          </p:stCondLst>
                                        </p:cTn>
                                        <p:tgtEl>
                                          <p:spTgt spid="53254">
                                            <p:txEl>
                                              <p:pRg st="16" end="16"/>
                                            </p:txEl>
                                          </p:spTgt>
                                        </p:tgtEl>
                                        <p:attrNameLst>
                                          <p:attrName>style.visibility</p:attrName>
                                        </p:attrNameLst>
                                      </p:cBhvr>
                                      <p:to>
                                        <p:strVal val="visible"/>
                                      </p:to>
                                    </p:set>
                                    <p:animEffect transition="in" filter="fade">
                                      <p:cBhvr>
                                        <p:cTn id="101" dur="1000"/>
                                        <p:tgtEl>
                                          <p:spTgt spid="53254">
                                            <p:txEl>
                                              <p:pRg st="16" end="16"/>
                                            </p:txEl>
                                          </p:spTgt>
                                        </p:tgtEl>
                                      </p:cBhvr>
                                    </p:animEffect>
                                    <p:anim calcmode="lin" valueType="num">
                                      <p:cBhvr>
                                        <p:cTn id="102" dur="1000" fill="hold"/>
                                        <p:tgtEl>
                                          <p:spTgt spid="53254">
                                            <p:txEl>
                                              <p:pRg st="16" end="16"/>
                                            </p:txEl>
                                          </p:spTgt>
                                        </p:tgtEl>
                                        <p:attrNameLst>
                                          <p:attrName>ppt_x</p:attrName>
                                        </p:attrNameLst>
                                      </p:cBhvr>
                                      <p:tavLst>
                                        <p:tav tm="0">
                                          <p:val>
                                            <p:strVal val="#ppt_x"/>
                                          </p:val>
                                        </p:tav>
                                        <p:tav tm="100000">
                                          <p:val>
                                            <p:strVal val="#ppt_x"/>
                                          </p:val>
                                        </p:tav>
                                      </p:tavLst>
                                    </p:anim>
                                    <p:anim calcmode="lin" valueType="num">
                                      <p:cBhvr>
                                        <p:cTn id="103" dur="900" decel="100000" fill="hold"/>
                                        <p:tgtEl>
                                          <p:spTgt spid="53254">
                                            <p:txEl>
                                              <p:pRg st="16" end="16"/>
                                            </p:txEl>
                                          </p:spTgt>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53254">
                                            <p:txEl>
                                              <p:pRg st="16" end="1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ru-RU" sz="2400" b="1" u="sng" smtClean="0"/>
              <a:t>Знаки дополнительной информации (таблички)</a:t>
            </a:r>
            <a:r>
              <a:rPr lang="ru-RU" sz="2400" smtClean="0"/>
              <a:t> — </a:t>
            </a:r>
            <a:r>
              <a:rPr lang="ru-RU" sz="2400" b="1" i="1" smtClean="0"/>
              <a:t>имеют форму прямоугольника с белым фоном..</a:t>
            </a:r>
          </a:p>
        </p:txBody>
      </p:sp>
      <p:sp>
        <p:nvSpPr>
          <p:cNvPr id="23555" name="Rectangle 4"/>
          <p:cNvSpPr>
            <a:spLocks noGrp="1" noChangeArrowheads="1"/>
          </p:cNvSpPr>
          <p:nvPr>
            <p:ph type="body" sz="half" idx="1"/>
          </p:nvPr>
        </p:nvSpPr>
        <p:spPr>
          <a:xfrm>
            <a:off x="250825" y="1628775"/>
            <a:ext cx="4038600" cy="4525963"/>
          </a:xfrm>
        </p:spPr>
        <p:txBody>
          <a:bodyPr/>
          <a:lstStyle/>
          <a:p>
            <a:pPr algn="ctr">
              <a:buFontTx/>
              <a:buNone/>
            </a:pPr>
            <a:r>
              <a:rPr lang="ru-RU" sz="2000" b="1" dirty="0" smtClean="0">
                <a:latin typeface="Cambria" pitchFamily="18" charset="0"/>
              </a:rPr>
              <a:t>Знаки дополнительной </a:t>
            </a:r>
          </a:p>
          <a:p>
            <a:pPr algn="ctr">
              <a:buFontTx/>
              <a:buNone/>
            </a:pPr>
            <a:r>
              <a:rPr lang="ru-RU" sz="2000" b="1" dirty="0" smtClean="0">
                <a:latin typeface="Cambria" pitchFamily="18" charset="0"/>
              </a:rPr>
              <a:t>информации (таблички)</a:t>
            </a:r>
            <a:r>
              <a:rPr lang="ru-RU" sz="2000" dirty="0" smtClean="0">
                <a:latin typeface="Cambria" pitchFamily="18" charset="0"/>
              </a:rPr>
              <a:t> </a:t>
            </a:r>
            <a:r>
              <a:rPr lang="ru-RU" sz="2000" b="1" i="1" dirty="0" smtClean="0">
                <a:latin typeface="Cambria" pitchFamily="18" charset="0"/>
              </a:rPr>
              <a:t> не</a:t>
            </a:r>
          </a:p>
          <a:p>
            <a:pPr algn="ctr">
              <a:buFontTx/>
              <a:buNone/>
            </a:pPr>
            <a:r>
              <a:rPr lang="ru-RU" sz="2000" b="1" i="1" dirty="0" smtClean="0">
                <a:latin typeface="Cambria" pitchFamily="18" charset="0"/>
              </a:rPr>
              <a:t>применяются</a:t>
            </a:r>
          </a:p>
          <a:p>
            <a:pPr algn="ctr">
              <a:buFontTx/>
              <a:buNone/>
            </a:pPr>
            <a:r>
              <a:rPr lang="ru-RU" sz="2000" b="1" i="1" dirty="0" smtClean="0">
                <a:latin typeface="Cambria" pitchFamily="18" charset="0"/>
              </a:rPr>
              <a:t>самостоятельно, а только</a:t>
            </a:r>
          </a:p>
          <a:p>
            <a:pPr algn="ctr">
              <a:buFontTx/>
              <a:buNone/>
            </a:pPr>
            <a:r>
              <a:rPr lang="ru-RU" sz="2000" b="1" i="1" dirty="0" smtClean="0">
                <a:latin typeface="Cambria" pitchFamily="18" charset="0"/>
              </a:rPr>
              <a:t>совместно с другими </a:t>
            </a:r>
          </a:p>
          <a:p>
            <a:pPr algn="ctr">
              <a:buFontTx/>
              <a:buNone/>
            </a:pPr>
            <a:r>
              <a:rPr lang="ru-RU" sz="2000" b="1" i="1" dirty="0" smtClean="0">
                <a:latin typeface="Cambria" pitchFamily="18" charset="0"/>
              </a:rPr>
              <a:t>знаками для уточнения или</a:t>
            </a:r>
          </a:p>
          <a:p>
            <a:pPr algn="ctr">
              <a:buFontTx/>
              <a:buNone/>
            </a:pPr>
            <a:r>
              <a:rPr lang="ru-RU" sz="2000" b="1" i="1" dirty="0" smtClean="0">
                <a:latin typeface="Cambria" pitchFamily="18" charset="0"/>
              </a:rPr>
              <a:t>ограничения их действия. </a:t>
            </a:r>
          </a:p>
          <a:p>
            <a:pPr algn="ctr">
              <a:buFontTx/>
              <a:buNone/>
            </a:pPr>
            <a:r>
              <a:rPr lang="ru-RU" sz="2000" b="1" i="1" dirty="0" smtClean="0">
                <a:latin typeface="Cambria" pitchFamily="18" charset="0"/>
              </a:rPr>
              <a:t>С одним знаком</a:t>
            </a:r>
          </a:p>
          <a:p>
            <a:pPr algn="ctr">
              <a:buFontTx/>
              <a:buNone/>
            </a:pPr>
            <a:r>
              <a:rPr lang="ru-RU" sz="2000" b="1" i="1" dirty="0" smtClean="0">
                <a:latin typeface="Cambria" pitchFamily="18" charset="0"/>
              </a:rPr>
              <a:t>применяют, как правило, </a:t>
            </a:r>
          </a:p>
          <a:p>
            <a:pPr algn="ctr">
              <a:buFontTx/>
              <a:buNone/>
            </a:pPr>
            <a:r>
              <a:rPr lang="ru-RU" sz="2000" b="1" i="1" dirty="0" smtClean="0">
                <a:latin typeface="Cambria" pitchFamily="18" charset="0"/>
              </a:rPr>
              <a:t>не более двух табличек</a:t>
            </a:r>
          </a:p>
        </p:txBody>
      </p:sp>
      <p:pic>
        <p:nvPicPr>
          <p:cNvPr id="23556" name="Picture 6" descr="6-2"/>
          <p:cNvPicPr>
            <a:picLocks noGrp="1" noChangeAspect="1" noChangeArrowheads="1"/>
          </p:cNvPicPr>
          <p:nvPr>
            <p:ph sz="quarter" idx="2"/>
          </p:nvPr>
        </p:nvPicPr>
        <p:blipFill>
          <a:blip r:embed="rId2" cstate="email"/>
          <a:srcRect/>
          <a:stretch>
            <a:fillRect/>
          </a:stretch>
        </p:blipFill>
        <p:spPr>
          <a:xfrm>
            <a:off x="4211638" y="4868863"/>
            <a:ext cx="2665412" cy="1730375"/>
          </a:xfrm>
        </p:spPr>
      </p:pic>
      <p:pic>
        <p:nvPicPr>
          <p:cNvPr id="23557" name="Picture 7" descr="предписыв вело"/>
          <p:cNvPicPr>
            <a:picLocks noGrp="1" noChangeAspect="1" noChangeArrowheads="1"/>
          </p:cNvPicPr>
          <p:nvPr>
            <p:ph sz="quarter" idx="3"/>
          </p:nvPr>
        </p:nvPicPr>
        <p:blipFill>
          <a:blip r:embed="rId3" cstate="email"/>
          <a:srcRect/>
          <a:stretch>
            <a:fillRect/>
          </a:stretch>
        </p:blipFill>
        <p:spPr>
          <a:xfrm>
            <a:off x="4356100" y="1268413"/>
            <a:ext cx="2665413" cy="1676400"/>
          </a:xfrm>
        </p:spPr>
      </p:pic>
      <p:sp>
        <p:nvSpPr>
          <p:cNvPr id="23558" name="Номер слайда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17FCDB2-7098-4D54-91A8-5B883D30F934}" type="slidenum">
              <a:rPr lang="ru-RU" smtClean="0">
                <a:solidFill>
                  <a:schemeClr val="tx1"/>
                </a:solidFill>
              </a:rPr>
              <a:pPr/>
              <a:t>13</a:t>
            </a:fld>
            <a:endParaRPr lang="ru-RU" smtClean="0">
              <a:solidFill>
                <a:schemeClr val="tx1"/>
              </a:solidFill>
            </a:endParaRPr>
          </a:p>
        </p:txBody>
      </p:sp>
      <p:pic>
        <p:nvPicPr>
          <p:cNvPr id="23559" name="Picture 9" descr="жил зона с доп табличкой"/>
          <p:cNvPicPr>
            <a:picLocks noChangeAspect="1" noChangeArrowheads="1"/>
          </p:cNvPicPr>
          <p:nvPr/>
        </p:nvPicPr>
        <p:blipFill>
          <a:blip r:embed="rId4" cstate="email"/>
          <a:srcRect/>
          <a:stretch>
            <a:fillRect/>
          </a:stretch>
        </p:blipFill>
        <p:spPr bwMode="auto">
          <a:xfrm>
            <a:off x="6011863" y="3054350"/>
            <a:ext cx="2736850" cy="170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a:xfrm>
            <a:off x="457200" y="274638"/>
            <a:ext cx="8229600" cy="3009900"/>
          </a:xfrm>
        </p:spPr>
        <p:txBody>
          <a:bodyPr/>
          <a:lstStyle/>
          <a:p>
            <a:r>
              <a:rPr lang="ru-RU" sz="2000" b="0" u="sng" dirty="0" smtClean="0">
                <a:latin typeface="Cambria" pitchFamily="18" charset="0"/>
              </a:rPr>
              <a:t>Пешеход</a:t>
            </a:r>
            <a:r>
              <a:rPr lang="ru-RU" sz="2000" b="0" dirty="0" smtClean="0">
                <a:latin typeface="Cambria" pitchFamily="18" charset="0"/>
              </a:rPr>
              <a:t> — лицо, находящееся вне транспортного средства на дороге и не выполняющее на ней работы. </a:t>
            </a:r>
            <a:br>
              <a:rPr lang="ru-RU" sz="2000" b="0" dirty="0" smtClean="0">
                <a:latin typeface="Cambria" pitchFamily="18" charset="0"/>
              </a:rPr>
            </a:br>
            <a:r>
              <a:rPr lang="ru-RU" sz="2000" b="0" dirty="0" smtClean="0">
                <a:latin typeface="Cambria" pitchFamily="18" charset="0"/>
              </a:rPr>
              <a:t>Таким образом, дорожные рабочие, обычно одетые в оранжевые жилеты, не являются пешеходами. Они выделены в особую группу с целью повышения ответственности водителей за возможные ДТП с этой категорией рабочих.</a:t>
            </a:r>
            <a:br>
              <a:rPr lang="ru-RU" sz="2000" b="0" dirty="0" smtClean="0">
                <a:latin typeface="Cambria" pitchFamily="18" charset="0"/>
              </a:rPr>
            </a:br>
            <a:r>
              <a:rPr lang="ru-RU" sz="2000" b="0" dirty="0" smtClean="0">
                <a:latin typeface="Cambria" pitchFamily="18" charset="0"/>
              </a:rPr>
              <a:t>Пешеходами считаются также лица, передвигающиеся в инвалидных колясках без двигателя, ведущие велосипед или мопед, везущие санки, тележку, детскую или инвалидную коляски.</a:t>
            </a:r>
          </a:p>
        </p:txBody>
      </p:sp>
      <p:pic>
        <p:nvPicPr>
          <p:cNvPr id="61444" name="Picture 4" descr="пешеходный переход"/>
          <p:cNvPicPr>
            <a:picLocks noGrp="1" noChangeAspect="1" noChangeArrowheads="1"/>
          </p:cNvPicPr>
          <p:nvPr>
            <p:ph idx="1"/>
          </p:nvPr>
        </p:nvPicPr>
        <p:blipFill>
          <a:blip r:embed="rId2" cstate="email"/>
          <a:srcRect/>
          <a:stretch>
            <a:fillRect/>
          </a:stretch>
        </p:blipFill>
        <p:spPr>
          <a:xfrm>
            <a:off x="0" y="4076700"/>
            <a:ext cx="3743325" cy="2005013"/>
          </a:xfrm>
        </p:spPr>
      </p:pic>
      <p:sp>
        <p:nvSpPr>
          <p:cNvPr id="24580"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7341CF3-DA36-48AE-AD55-2834F90793E3}" type="slidenum">
              <a:rPr lang="ru-RU">
                <a:solidFill>
                  <a:schemeClr val="tx1"/>
                </a:solidFill>
              </a:rPr>
              <a:pPr/>
              <a:t>14</a:t>
            </a:fld>
            <a:endParaRPr lang="ru-RU">
              <a:solidFill>
                <a:schemeClr val="tx1"/>
              </a:solidFill>
            </a:endParaRPr>
          </a:p>
        </p:txBody>
      </p:sp>
      <p:sp>
        <p:nvSpPr>
          <p:cNvPr id="61447" name="Rectangle 7"/>
          <p:cNvSpPr>
            <a:spLocks noChangeArrowheads="1"/>
          </p:cNvSpPr>
          <p:nvPr/>
        </p:nvSpPr>
        <p:spPr bwMode="auto">
          <a:xfrm>
            <a:off x="4211638" y="3429000"/>
            <a:ext cx="4537075" cy="3095625"/>
          </a:xfrm>
          <a:prstGeom prst="rect">
            <a:avLst/>
          </a:prstGeom>
          <a:solidFill>
            <a:schemeClr val="accent2"/>
          </a:solidFill>
          <a:ln w="9525">
            <a:solidFill>
              <a:schemeClr val="tx1"/>
            </a:solidFill>
            <a:miter lim="800000"/>
            <a:headEnd/>
            <a:tailEnd/>
          </a:ln>
        </p:spPr>
        <p:txBody>
          <a:bodyPr wrap="none" anchor="ctr"/>
          <a:lstStyle/>
          <a:p>
            <a:r>
              <a:rPr lang="ru-RU" i="1" u="sng" dirty="0"/>
              <a:t>Пешеходный переход</a:t>
            </a:r>
            <a:r>
              <a:rPr lang="ru-RU" b="0" i="1" dirty="0"/>
              <a:t> — </a:t>
            </a:r>
          </a:p>
          <a:p>
            <a:r>
              <a:rPr lang="ru-RU" b="0" dirty="0"/>
              <a:t>участок проезжей части, обозначенный </a:t>
            </a:r>
          </a:p>
          <a:p>
            <a:r>
              <a:rPr lang="ru-RU" b="0" dirty="0"/>
              <a:t>знаками с таким же названием или </a:t>
            </a:r>
          </a:p>
          <a:p>
            <a:r>
              <a:rPr lang="ru-RU" b="0" dirty="0"/>
              <a:t>разметкой «зебра» и предназначенный </a:t>
            </a:r>
          </a:p>
          <a:p>
            <a:r>
              <a:rPr lang="ru-RU" b="0" dirty="0"/>
              <a:t>для движения пешеходов через дорогу. </a:t>
            </a:r>
          </a:p>
          <a:p>
            <a:r>
              <a:rPr lang="ru-RU" b="0" dirty="0"/>
              <a:t>На обозначенном переходе пешеходы </a:t>
            </a:r>
          </a:p>
          <a:p>
            <a:r>
              <a:rPr lang="ru-RU" b="0" dirty="0"/>
              <a:t>пользуются преимуществом в движении </a:t>
            </a:r>
          </a:p>
          <a:p>
            <a:r>
              <a:rPr lang="ru-RU" b="0" dirty="0"/>
              <a:t>перед транспортом. </a:t>
            </a:r>
          </a:p>
          <a:p>
            <a:r>
              <a:rPr lang="ru-RU" b="0" dirty="0"/>
              <a:t>Это требование в городах водители </a:t>
            </a:r>
          </a:p>
          <a:p>
            <a:r>
              <a:rPr lang="ru-RU" b="0" dirty="0"/>
              <a:t>зачастую нарушают.</a:t>
            </a:r>
          </a:p>
          <a:p>
            <a:r>
              <a:rPr lang="ru-RU" b="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1447"/>
                                        </p:tgtEl>
                                        <p:attrNameLst>
                                          <p:attrName>style.visibility</p:attrName>
                                        </p:attrNameLst>
                                      </p:cBhvr>
                                      <p:to>
                                        <p:strVal val="visible"/>
                                      </p:to>
                                    </p:set>
                                    <p:animEffect transition="in" filter="fade">
                                      <p:cBhvr>
                                        <p:cTn id="7" dur="1000"/>
                                        <p:tgtEl>
                                          <p:spTgt spid="61447"/>
                                        </p:tgtEl>
                                      </p:cBhvr>
                                    </p:animEffect>
                                    <p:anim calcmode="lin" valueType="num">
                                      <p:cBhvr>
                                        <p:cTn id="8" dur="1000" fill="hold"/>
                                        <p:tgtEl>
                                          <p:spTgt spid="61447"/>
                                        </p:tgtEl>
                                        <p:attrNameLst>
                                          <p:attrName>ppt_x</p:attrName>
                                        </p:attrNameLst>
                                      </p:cBhvr>
                                      <p:tavLst>
                                        <p:tav tm="0">
                                          <p:val>
                                            <p:strVal val="#ppt_x"/>
                                          </p:val>
                                        </p:tav>
                                        <p:tav tm="100000">
                                          <p:val>
                                            <p:strVal val="#ppt_x"/>
                                          </p:val>
                                        </p:tav>
                                      </p:tavLst>
                                    </p:anim>
                                    <p:anim calcmode="lin" valueType="num">
                                      <p:cBhvr>
                                        <p:cTn id="9" dur="900" decel="100000" fill="hold"/>
                                        <p:tgtEl>
                                          <p:spTgt spid="6144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144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61444"/>
                                        </p:tgtEl>
                                        <p:attrNameLst>
                                          <p:attrName>style.visibility</p:attrName>
                                        </p:attrNameLst>
                                      </p:cBhvr>
                                      <p:to>
                                        <p:strVal val="visible"/>
                                      </p:to>
                                    </p:set>
                                    <p:animScale>
                                      <p:cBhvr>
                                        <p:cTn id="15" dur="1000" decel="50000" fill="hold">
                                          <p:stCondLst>
                                            <p:cond delay="0"/>
                                          </p:stCondLst>
                                        </p:cTn>
                                        <p:tgtEl>
                                          <p:spTgt spid="614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61444"/>
                                        </p:tgtEl>
                                        <p:attrNameLst>
                                          <p:attrName>ppt_x</p:attrName>
                                          <p:attrName>ppt_y</p:attrName>
                                        </p:attrNameLst>
                                      </p:cBhvr>
                                    </p:animMotion>
                                    <p:animEffect transition="in" filter="fade">
                                      <p:cBhvr>
                                        <p:cTn id="17" dur="10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sz="half" idx="1"/>
          </p:nvPr>
        </p:nvSpPr>
        <p:spPr>
          <a:xfrm>
            <a:off x="457200" y="333375"/>
            <a:ext cx="4691063" cy="6264275"/>
          </a:xfrm>
        </p:spPr>
        <p:txBody>
          <a:bodyPr/>
          <a:lstStyle/>
          <a:p>
            <a:pPr>
              <a:lnSpc>
                <a:spcPts val="1500"/>
              </a:lnSpc>
              <a:buFontTx/>
              <a:buNone/>
            </a:pPr>
            <a:r>
              <a:rPr lang="ru-RU" sz="1800" u="sng" dirty="0" smtClean="0">
                <a:latin typeface="Cambria" pitchFamily="18" charset="0"/>
              </a:rPr>
              <a:t>На обозначенных пешеходных</a:t>
            </a:r>
          </a:p>
          <a:p>
            <a:pPr>
              <a:lnSpc>
                <a:spcPts val="1500"/>
              </a:lnSpc>
              <a:buFontTx/>
              <a:buNone/>
            </a:pPr>
            <a:r>
              <a:rPr lang="ru-RU" sz="1800" u="sng" dirty="0" smtClean="0">
                <a:latin typeface="Cambria" pitchFamily="18" charset="0"/>
              </a:rPr>
              <a:t>переходах</a:t>
            </a:r>
            <a:r>
              <a:rPr lang="ru-RU" sz="1800" dirty="0" smtClean="0">
                <a:latin typeface="Cambria" pitchFamily="18" charset="0"/>
              </a:rPr>
              <a:t> </a:t>
            </a:r>
            <a:r>
              <a:rPr lang="ru-RU" sz="1800" u="sng" dirty="0" smtClean="0">
                <a:latin typeface="Cambria" pitchFamily="18" charset="0"/>
              </a:rPr>
              <a:t>запрещен разворот, на</a:t>
            </a:r>
          </a:p>
          <a:p>
            <a:pPr>
              <a:lnSpc>
                <a:spcPts val="1500"/>
              </a:lnSpc>
              <a:buFontTx/>
              <a:buNone/>
            </a:pPr>
            <a:r>
              <a:rPr lang="ru-RU" sz="1800" u="sng" dirty="0" smtClean="0">
                <a:latin typeface="Cambria" pitchFamily="18" charset="0"/>
              </a:rPr>
              <a:t>переходах и ближе 5 м перед ними</a:t>
            </a:r>
          </a:p>
          <a:p>
            <a:pPr>
              <a:lnSpc>
                <a:spcPts val="1500"/>
              </a:lnSpc>
              <a:buFontTx/>
              <a:buNone/>
            </a:pPr>
            <a:r>
              <a:rPr lang="ru-RU" sz="1800" u="sng" dirty="0" smtClean="0">
                <a:latin typeface="Cambria" pitchFamily="18" charset="0"/>
              </a:rPr>
              <a:t>— остановка и стоянка.</a:t>
            </a:r>
            <a:r>
              <a:rPr lang="ru-RU" sz="1800" dirty="0" smtClean="0">
                <a:latin typeface="Cambria" pitchFamily="18" charset="0"/>
              </a:rPr>
              <a:t> Эти</a:t>
            </a:r>
          </a:p>
          <a:p>
            <a:pPr>
              <a:lnSpc>
                <a:spcPts val="1500"/>
              </a:lnSpc>
              <a:buFontTx/>
              <a:buNone/>
            </a:pPr>
            <a:r>
              <a:rPr lang="ru-RU" sz="1800" dirty="0" smtClean="0">
                <a:latin typeface="Cambria" pitchFamily="18" charset="0"/>
              </a:rPr>
              <a:t>запрещения введены с целью</a:t>
            </a:r>
          </a:p>
          <a:p>
            <a:pPr>
              <a:lnSpc>
                <a:spcPts val="1500"/>
              </a:lnSpc>
              <a:buFontTx/>
              <a:buNone/>
            </a:pPr>
            <a:r>
              <a:rPr lang="ru-RU" sz="1800" dirty="0" smtClean="0">
                <a:latin typeface="Cambria" pitchFamily="18" charset="0"/>
              </a:rPr>
              <a:t>обеспечения безопасного и</a:t>
            </a:r>
          </a:p>
          <a:p>
            <a:pPr>
              <a:lnSpc>
                <a:spcPts val="1500"/>
              </a:lnSpc>
              <a:buFontTx/>
              <a:buNone/>
            </a:pPr>
            <a:r>
              <a:rPr lang="ru-RU" sz="1800" dirty="0" smtClean="0">
                <a:latin typeface="Cambria" pitchFamily="18" charset="0"/>
              </a:rPr>
              <a:t>беспрепятственного перехода</a:t>
            </a:r>
          </a:p>
          <a:p>
            <a:pPr>
              <a:lnSpc>
                <a:spcPts val="1500"/>
              </a:lnSpc>
              <a:buFontTx/>
              <a:buNone/>
            </a:pPr>
            <a:r>
              <a:rPr lang="ru-RU" sz="1800" dirty="0" smtClean="0">
                <a:latin typeface="Cambria" pitchFamily="18" charset="0"/>
              </a:rPr>
              <a:t>пешеходами проезжей части.</a:t>
            </a:r>
          </a:p>
          <a:p>
            <a:pPr>
              <a:lnSpc>
                <a:spcPts val="1500"/>
              </a:lnSpc>
              <a:buFontTx/>
              <a:buNone/>
            </a:pPr>
            <a:r>
              <a:rPr lang="ru-RU" sz="1800" dirty="0" smtClean="0">
                <a:latin typeface="Cambria" pitchFamily="18" charset="0"/>
              </a:rPr>
              <a:t>Водитель, приближающийся к</a:t>
            </a:r>
          </a:p>
          <a:p>
            <a:pPr>
              <a:lnSpc>
                <a:spcPts val="1500"/>
              </a:lnSpc>
              <a:buFontTx/>
              <a:buNone/>
            </a:pPr>
            <a:r>
              <a:rPr lang="ru-RU" sz="1800" dirty="0" smtClean="0">
                <a:latin typeface="Cambria" pitchFamily="18" charset="0"/>
              </a:rPr>
              <a:t>такому переходу, должен снизить</a:t>
            </a:r>
          </a:p>
          <a:p>
            <a:pPr>
              <a:lnSpc>
                <a:spcPts val="1500"/>
              </a:lnSpc>
              <a:buFontTx/>
              <a:buNone/>
            </a:pPr>
            <a:r>
              <a:rPr lang="ru-RU" sz="1800" dirty="0" smtClean="0">
                <a:latin typeface="Cambria" pitchFamily="18" charset="0"/>
              </a:rPr>
              <a:t>скорость или остановиться, чтобы</a:t>
            </a:r>
          </a:p>
          <a:p>
            <a:pPr>
              <a:lnSpc>
                <a:spcPts val="1500"/>
              </a:lnSpc>
              <a:buFontTx/>
              <a:buNone/>
            </a:pPr>
            <a:r>
              <a:rPr lang="ru-RU" sz="1800" dirty="0" smtClean="0">
                <a:latin typeface="Cambria" pitchFamily="18" charset="0"/>
              </a:rPr>
              <a:t>пропустить находящихся на нем</a:t>
            </a:r>
          </a:p>
          <a:p>
            <a:pPr>
              <a:lnSpc>
                <a:spcPts val="1500"/>
              </a:lnSpc>
              <a:buFontTx/>
              <a:buNone/>
            </a:pPr>
            <a:r>
              <a:rPr lang="ru-RU" sz="1800" dirty="0" smtClean="0">
                <a:latin typeface="Cambria" pitchFamily="18" charset="0"/>
              </a:rPr>
              <a:t>пешеходов, для которых может</a:t>
            </a:r>
          </a:p>
          <a:p>
            <a:pPr>
              <a:lnSpc>
                <a:spcPts val="1500"/>
              </a:lnSpc>
              <a:buFontTx/>
              <a:buNone/>
            </a:pPr>
            <a:r>
              <a:rPr lang="ru-RU" sz="1800" dirty="0" smtClean="0">
                <a:latin typeface="Cambria" pitchFamily="18" charset="0"/>
              </a:rPr>
              <a:t>быть создана помеха или</a:t>
            </a:r>
          </a:p>
          <a:p>
            <a:pPr>
              <a:lnSpc>
                <a:spcPts val="1500"/>
              </a:lnSpc>
              <a:buFontTx/>
              <a:buNone/>
            </a:pPr>
            <a:r>
              <a:rPr lang="ru-RU" sz="1800" dirty="0" smtClean="0">
                <a:latin typeface="Cambria" pitchFamily="18" charset="0"/>
              </a:rPr>
              <a:t>опасность. Если перед</a:t>
            </a:r>
          </a:p>
          <a:p>
            <a:pPr>
              <a:lnSpc>
                <a:spcPts val="1500"/>
              </a:lnSpc>
              <a:buFontTx/>
              <a:buNone/>
            </a:pPr>
            <a:r>
              <a:rPr lang="ru-RU" sz="1800" dirty="0" smtClean="0">
                <a:latin typeface="Cambria" pitchFamily="18" charset="0"/>
              </a:rPr>
              <a:t>пешеходным переходом</a:t>
            </a:r>
          </a:p>
          <a:p>
            <a:pPr>
              <a:lnSpc>
                <a:spcPts val="1500"/>
              </a:lnSpc>
              <a:buFontTx/>
              <a:buNone/>
            </a:pPr>
            <a:r>
              <a:rPr lang="ru-RU" sz="1800" dirty="0" smtClean="0">
                <a:latin typeface="Cambria" pitchFamily="18" charset="0"/>
              </a:rPr>
              <a:t>остановилось транспортное</a:t>
            </a:r>
          </a:p>
          <a:p>
            <a:pPr>
              <a:lnSpc>
                <a:spcPts val="1500"/>
              </a:lnSpc>
              <a:buFontTx/>
              <a:buNone/>
            </a:pPr>
            <a:r>
              <a:rPr lang="ru-RU" sz="1800" dirty="0" smtClean="0">
                <a:latin typeface="Cambria" pitchFamily="18" charset="0"/>
              </a:rPr>
              <a:t>средство, то водители других</a:t>
            </a:r>
          </a:p>
          <a:p>
            <a:pPr>
              <a:lnSpc>
                <a:spcPts val="1500"/>
              </a:lnSpc>
              <a:buFontTx/>
              <a:buNone/>
            </a:pPr>
            <a:r>
              <a:rPr lang="ru-RU" sz="1800" dirty="0" smtClean="0">
                <a:latin typeface="Cambria" pitchFamily="18" charset="0"/>
              </a:rPr>
              <a:t>транспортных средств могут</a:t>
            </a:r>
          </a:p>
          <a:p>
            <a:pPr>
              <a:lnSpc>
                <a:spcPts val="1500"/>
              </a:lnSpc>
              <a:buFontTx/>
              <a:buNone/>
            </a:pPr>
            <a:r>
              <a:rPr lang="ru-RU" sz="1800" dirty="0" smtClean="0">
                <a:latin typeface="Cambria" pitchFamily="18" charset="0"/>
              </a:rPr>
              <a:t>продолжать движение, лишь</a:t>
            </a:r>
          </a:p>
          <a:p>
            <a:pPr>
              <a:lnSpc>
                <a:spcPts val="1500"/>
              </a:lnSpc>
              <a:buFontTx/>
              <a:buNone/>
            </a:pPr>
            <a:r>
              <a:rPr lang="ru-RU" sz="1800" dirty="0" smtClean="0">
                <a:latin typeface="Cambria" pitchFamily="18" charset="0"/>
              </a:rPr>
              <a:t>убедившись, что перед</a:t>
            </a:r>
          </a:p>
          <a:p>
            <a:pPr>
              <a:lnSpc>
                <a:spcPts val="1500"/>
              </a:lnSpc>
              <a:buFontTx/>
              <a:buNone/>
            </a:pPr>
            <a:r>
              <a:rPr lang="ru-RU" sz="1800" dirty="0" smtClean="0">
                <a:latin typeface="Cambria" pitchFamily="18" charset="0"/>
              </a:rPr>
              <a:t>остановившимся транспортным</a:t>
            </a:r>
          </a:p>
          <a:p>
            <a:pPr>
              <a:lnSpc>
                <a:spcPts val="1500"/>
              </a:lnSpc>
              <a:buFontTx/>
              <a:buNone/>
            </a:pPr>
            <a:r>
              <a:rPr lang="ru-RU" sz="1800" dirty="0" smtClean="0">
                <a:latin typeface="Cambria" pitchFamily="18" charset="0"/>
              </a:rPr>
              <a:t>средством нет пешеходов.</a:t>
            </a:r>
          </a:p>
          <a:p>
            <a:pPr>
              <a:lnSpc>
                <a:spcPct val="80000"/>
              </a:lnSpc>
              <a:buFontTx/>
              <a:buNone/>
            </a:pPr>
            <a:endParaRPr lang="ru-RU" sz="1800" dirty="0" smtClean="0">
              <a:latin typeface="Cambria" pitchFamily="18" charset="0"/>
            </a:endParaRPr>
          </a:p>
        </p:txBody>
      </p:sp>
      <p:pic>
        <p:nvPicPr>
          <p:cNvPr id="25603" name="Picture 4" descr="File0103"/>
          <p:cNvPicPr>
            <a:picLocks noGrp="1" noChangeAspect="1" noChangeArrowheads="1"/>
          </p:cNvPicPr>
          <p:nvPr>
            <p:ph sz="quarter" idx="2"/>
          </p:nvPr>
        </p:nvPicPr>
        <p:blipFill>
          <a:blip r:embed="rId2" cstate="email"/>
          <a:srcRect/>
          <a:stretch>
            <a:fillRect/>
          </a:stretch>
        </p:blipFill>
        <p:spPr>
          <a:xfrm>
            <a:off x="4427538" y="620713"/>
            <a:ext cx="2028825" cy="1282700"/>
          </a:xfrm>
        </p:spPr>
      </p:pic>
      <p:pic>
        <p:nvPicPr>
          <p:cNvPr id="25604" name="Picture 7" descr="File0101"/>
          <p:cNvPicPr>
            <a:picLocks noGrp="1" noChangeAspect="1" noChangeArrowheads="1"/>
          </p:cNvPicPr>
          <p:nvPr>
            <p:ph sz="quarter" idx="3"/>
          </p:nvPr>
        </p:nvPicPr>
        <p:blipFill>
          <a:blip r:embed="rId3" cstate="email"/>
          <a:srcRect/>
          <a:stretch>
            <a:fillRect/>
          </a:stretch>
        </p:blipFill>
        <p:spPr>
          <a:xfrm>
            <a:off x="6659563" y="2420938"/>
            <a:ext cx="2087562" cy="1573212"/>
          </a:xfrm>
        </p:spPr>
      </p:pic>
      <p:sp>
        <p:nvSpPr>
          <p:cNvPr id="25605" name="Номер слайда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4A7136C-5002-4322-907A-539D9F5364F2}" type="slidenum">
              <a:rPr lang="ru-RU" smtClean="0">
                <a:solidFill>
                  <a:schemeClr val="tx1"/>
                </a:solidFill>
              </a:rPr>
              <a:pPr/>
              <a:t>15</a:t>
            </a:fld>
            <a:endParaRPr lang="ru-RU" smtClean="0">
              <a:solidFill>
                <a:schemeClr val="tx1"/>
              </a:solidFill>
            </a:endParaRPr>
          </a:p>
        </p:txBody>
      </p:sp>
      <p:pic>
        <p:nvPicPr>
          <p:cNvPr id="25606" name="Picture 13" descr="File0097"/>
          <p:cNvPicPr>
            <a:picLocks noChangeAspect="1" noChangeArrowheads="1"/>
          </p:cNvPicPr>
          <p:nvPr/>
        </p:nvPicPr>
        <p:blipFill>
          <a:blip r:embed="rId4" cstate="email"/>
          <a:srcRect/>
          <a:stretch>
            <a:fillRect/>
          </a:stretch>
        </p:blipFill>
        <p:spPr bwMode="auto">
          <a:xfrm>
            <a:off x="5148263" y="4437063"/>
            <a:ext cx="2736850" cy="2085975"/>
          </a:xfrm>
          <a:prstGeom prst="rect">
            <a:avLst/>
          </a:prstGeom>
          <a:noFill/>
          <a:ln w="9525">
            <a:noFill/>
            <a:miter lim="800000"/>
            <a:headEnd/>
            <a:tailEnd/>
          </a:ln>
        </p:spPr>
      </p:pic>
      <p:pic>
        <p:nvPicPr>
          <p:cNvPr id="25607" name="Picture 15" descr="File0099"/>
          <p:cNvPicPr>
            <a:picLocks noChangeAspect="1" noChangeArrowheads="1"/>
          </p:cNvPicPr>
          <p:nvPr/>
        </p:nvPicPr>
        <p:blipFill>
          <a:blip r:embed="rId5" cstate="email"/>
          <a:srcRect/>
          <a:stretch>
            <a:fillRect/>
          </a:stretch>
        </p:blipFill>
        <p:spPr bwMode="auto">
          <a:xfrm>
            <a:off x="4427538" y="2420938"/>
            <a:ext cx="2087562" cy="1612900"/>
          </a:xfrm>
          <a:prstGeom prst="rect">
            <a:avLst/>
          </a:prstGeom>
          <a:noFill/>
          <a:ln w="9525">
            <a:noFill/>
            <a:miter lim="800000"/>
            <a:headEnd/>
            <a:tailEnd/>
          </a:ln>
        </p:spPr>
      </p:pic>
      <p:pic>
        <p:nvPicPr>
          <p:cNvPr id="25608" name="Picture 16" descr="File0100"/>
          <p:cNvPicPr>
            <a:picLocks noChangeAspect="1" noChangeArrowheads="1"/>
          </p:cNvPicPr>
          <p:nvPr/>
        </p:nvPicPr>
        <p:blipFill>
          <a:blip r:embed="rId6" cstate="email"/>
          <a:srcRect/>
          <a:stretch>
            <a:fillRect/>
          </a:stretch>
        </p:blipFill>
        <p:spPr bwMode="auto">
          <a:xfrm>
            <a:off x="6588125" y="620713"/>
            <a:ext cx="2016125"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4"/>
          <p:cNvSpPr>
            <a:spLocks noGrp="1" noChangeArrowheads="1"/>
          </p:cNvSpPr>
          <p:nvPr>
            <p:ph type="title" sz="quarter"/>
          </p:nvPr>
        </p:nvSpPr>
        <p:spPr/>
        <p:txBody>
          <a:bodyPr/>
          <a:lstStyle/>
          <a:p>
            <a:endParaRPr lang="ru-RU" smtClean="0"/>
          </a:p>
        </p:txBody>
      </p:sp>
      <p:pic>
        <p:nvPicPr>
          <p:cNvPr id="59402" name="Picture 10" descr="запрет пешеходам"/>
          <p:cNvPicPr>
            <a:picLocks noGrp="1" noChangeAspect="1" noChangeArrowheads="1"/>
          </p:cNvPicPr>
          <p:nvPr>
            <p:ph sz="quarter" idx="1"/>
          </p:nvPr>
        </p:nvPicPr>
        <p:blipFill>
          <a:blip r:embed="rId2" cstate="email"/>
          <a:srcRect/>
          <a:stretch>
            <a:fillRect/>
          </a:stretch>
        </p:blipFill>
        <p:spPr>
          <a:xfrm>
            <a:off x="0" y="549275"/>
            <a:ext cx="1638300" cy="2344738"/>
          </a:xfrm>
        </p:spPr>
      </p:pic>
      <p:pic>
        <p:nvPicPr>
          <p:cNvPr id="59405" name="Picture 13" descr="пешеходная дорожка"/>
          <p:cNvPicPr>
            <a:picLocks noGrp="1" noChangeAspect="1" noChangeArrowheads="1"/>
          </p:cNvPicPr>
          <p:nvPr>
            <p:ph sz="quarter" idx="2"/>
          </p:nvPr>
        </p:nvPicPr>
        <p:blipFill>
          <a:blip r:embed="rId3" cstate="email"/>
          <a:srcRect/>
          <a:stretch>
            <a:fillRect/>
          </a:stretch>
        </p:blipFill>
        <p:spPr>
          <a:xfrm>
            <a:off x="7164288" y="3645024"/>
            <a:ext cx="1616603" cy="2160240"/>
          </a:xfrm>
        </p:spPr>
      </p:pic>
      <p:sp>
        <p:nvSpPr>
          <p:cNvPr id="9" name="Номер слайда 8"/>
          <p:cNvSpPr>
            <a:spLocks noGrp="1"/>
          </p:cNvSpPr>
          <p:nvPr>
            <p:ph type="sldNum" sz="quarter" idx="12"/>
          </p:nvPr>
        </p:nvSpPr>
        <p:spPr/>
        <p:txBody>
          <a:bodyPr/>
          <a:lstStyle/>
          <a:p>
            <a:pPr>
              <a:defRPr/>
            </a:pPr>
            <a:fld id="{FD1C89B7-6BAE-4EC3-94FB-31AFAEB379FE}" type="slidenum">
              <a:rPr lang="ru-RU"/>
              <a:pPr>
                <a:defRPr/>
              </a:pPr>
              <a:t>16</a:t>
            </a:fld>
            <a:endParaRPr lang="ru-RU"/>
          </a:p>
        </p:txBody>
      </p:sp>
      <p:sp>
        <p:nvSpPr>
          <p:cNvPr id="26630" name="Rectangle 16"/>
          <p:cNvSpPr>
            <a:spLocks noChangeArrowheads="1"/>
          </p:cNvSpPr>
          <p:nvPr/>
        </p:nvSpPr>
        <p:spPr bwMode="auto">
          <a:xfrm>
            <a:off x="1763713" y="333375"/>
            <a:ext cx="7129462" cy="2879725"/>
          </a:xfrm>
          <a:prstGeom prst="rect">
            <a:avLst/>
          </a:prstGeom>
          <a:gradFill rotWithShape="1">
            <a:gsLst>
              <a:gs pos="0">
                <a:srgbClr val="FF0000"/>
              </a:gs>
              <a:gs pos="100000">
                <a:schemeClr val="bg1"/>
              </a:gs>
            </a:gsLst>
            <a:lin ang="2700000" scaled="1"/>
          </a:gradFill>
          <a:ln w="9525">
            <a:solidFill>
              <a:schemeClr val="tx1"/>
            </a:solidFill>
            <a:miter lim="800000"/>
            <a:headEnd/>
            <a:tailEnd/>
          </a:ln>
        </p:spPr>
        <p:txBody>
          <a:bodyPr wrap="none" anchor="ctr"/>
          <a:lstStyle/>
          <a:p>
            <a:pPr>
              <a:lnSpc>
                <a:spcPts val="2000"/>
              </a:lnSpc>
            </a:pPr>
            <a:r>
              <a:rPr lang="ru-RU" sz="2400" i="1"/>
              <a:t>«</a:t>
            </a:r>
            <a:r>
              <a:rPr lang="ru-RU" sz="2000" i="1"/>
              <a:t>Движение пешеходов запрещено»</a:t>
            </a:r>
            <a:r>
              <a:rPr lang="ru-RU" sz="2000" b="0"/>
              <a:t> — </a:t>
            </a:r>
          </a:p>
          <a:p>
            <a:pPr>
              <a:lnSpc>
                <a:spcPts val="2000"/>
              </a:lnSpc>
            </a:pPr>
            <a:r>
              <a:rPr lang="ru-RU" sz="2000" b="0"/>
              <a:t>запрещает движение пешеходов вдоль   проезжей   </a:t>
            </a:r>
          </a:p>
          <a:p>
            <a:pPr>
              <a:lnSpc>
                <a:spcPts val="2000"/>
              </a:lnSpc>
            </a:pPr>
            <a:r>
              <a:rPr lang="ru-RU" sz="2000" b="0"/>
              <a:t>части,   где опасно передвижение людей (тоннели, </a:t>
            </a:r>
          </a:p>
          <a:p>
            <a:pPr>
              <a:lnSpc>
                <a:spcPts val="2000"/>
              </a:lnSpc>
            </a:pPr>
            <a:r>
              <a:rPr lang="ru-RU" sz="2000" b="0"/>
              <a:t>мосты, не имеющие пешеходных дорожек или </a:t>
            </a:r>
          </a:p>
          <a:p>
            <a:pPr>
              <a:lnSpc>
                <a:spcPts val="2000"/>
              </a:lnSpc>
            </a:pPr>
            <a:r>
              <a:rPr lang="ru-RU" sz="2000" b="0"/>
              <a:t>тротуаров). Не запрещает передвижение рабочих и </a:t>
            </a:r>
          </a:p>
          <a:p>
            <a:pPr>
              <a:lnSpc>
                <a:spcPts val="2000"/>
              </a:lnSpc>
            </a:pPr>
            <a:r>
              <a:rPr lang="ru-RU" sz="2000" b="0"/>
              <a:t>строителей, обслуживающих данный объект стройки </a:t>
            </a:r>
          </a:p>
          <a:p>
            <a:pPr>
              <a:lnSpc>
                <a:spcPts val="2000"/>
              </a:lnSpc>
            </a:pPr>
            <a:r>
              <a:rPr lang="ru-RU" sz="2000" b="0"/>
              <a:t>или ремонта. Действует только на ту сторону </a:t>
            </a:r>
          </a:p>
          <a:p>
            <a:pPr>
              <a:lnSpc>
                <a:spcPts val="2000"/>
              </a:lnSpc>
            </a:pPr>
            <a:r>
              <a:rPr lang="ru-RU" sz="2000" b="0"/>
              <a:t>дороги, где установлен</a:t>
            </a:r>
            <a:r>
              <a:rPr lang="ru-RU" sz="2400" b="0"/>
              <a:t>.</a:t>
            </a:r>
          </a:p>
        </p:txBody>
      </p:sp>
      <p:sp>
        <p:nvSpPr>
          <p:cNvPr id="59411" name="Rectangle 19"/>
          <p:cNvSpPr>
            <a:spLocks noChangeArrowheads="1"/>
          </p:cNvSpPr>
          <p:nvPr/>
        </p:nvSpPr>
        <p:spPr bwMode="auto">
          <a:xfrm>
            <a:off x="0" y="3357563"/>
            <a:ext cx="6948488" cy="3001962"/>
          </a:xfrm>
          <a:prstGeom prst="rect">
            <a:avLst/>
          </a:prstGeom>
          <a:gradFill rotWithShape="1">
            <a:gsLst>
              <a:gs pos="0">
                <a:srgbClr val="00CC00"/>
              </a:gs>
              <a:gs pos="100000">
                <a:schemeClr val="bg1"/>
              </a:gs>
            </a:gsLst>
            <a:lin ang="2700000" scaled="1"/>
          </a:gradFill>
          <a:ln w="9525">
            <a:solidFill>
              <a:schemeClr val="tx1"/>
            </a:solidFill>
            <a:miter lim="800000"/>
            <a:headEnd/>
            <a:tailEnd/>
          </a:ln>
        </p:spPr>
        <p:txBody>
          <a:bodyPr wrap="none" anchor="ctr"/>
          <a:lstStyle/>
          <a:p>
            <a:pPr>
              <a:lnSpc>
                <a:spcPts val="2000"/>
              </a:lnSpc>
            </a:pPr>
            <a:r>
              <a:rPr lang="ru-RU" i="1"/>
              <a:t>«</a:t>
            </a:r>
            <a:r>
              <a:rPr lang="ru-RU" sz="2000" i="1"/>
              <a:t>Пешеходная дорожка»</a:t>
            </a:r>
            <a:r>
              <a:rPr lang="ru-RU" sz="2000" b="0"/>
              <a:t>— разрешает движение только </a:t>
            </a:r>
          </a:p>
          <a:p>
            <a:pPr>
              <a:lnSpc>
                <a:spcPts val="2000"/>
              </a:lnSpc>
            </a:pPr>
            <a:r>
              <a:rPr lang="ru-RU" sz="2000" b="0"/>
              <a:t>пешеходов. Устанавливается на широких аллеях парков </a:t>
            </a:r>
          </a:p>
          <a:p>
            <a:pPr>
              <a:lnSpc>
                <a:spcPts val="2000"/>
              </a:lnSpc>
            </a:pPr>
            <a:r>
              <a:rPr lang="ru-RU" sz="2000" b="0"/>
              <a:t>и домов отдыха, а также улицах, предоставленных </a:t>
            </a:r>
          </a:p>
          <a:p>
            <a:pPr>
              <a:lnSpc>
                <a:spcPts val="2000"/>
              </a:lnSpc>
            </a:pPr>
            <a:r>
              <a:rPr lang="ru-RU" sz="2000" b="0"/>
              <a:t>исключительно пешеходам. По пешеходным дорожкам </a:t>
            </a:r>
          </a:p>
          <a:p>
            <a:pPr>
              <a:lnSpc>
                <a:spcPts val="2000"/>
              </a:lnSpc>
            </a:pPr>
            <a:r>
              <a:rPr lang="ru-RU" sz="2000" b="0"/>
              <a:t>разрешается ездить инвалидам в колясках без </a:t>
            </a:r>
          </a:p>
          <a:p>
            <a:pPr>
              <a:lnSpc>
                <a:spcPts val="2000"/>
              </a:lnSpc>
            </a:pPr>
            <a:r>
              <a:rPr lang="ru-RU" sz="2000" b="0"/>
              <a:t>двигателей, а также передвигаться лицам, ведущим </a:t>
            </a:r>
          </a:p>
          <a:p>
            <a:pPr>
              <a:lnSpc>
                <a:spcPts val="2000"/>
              </a:lnSpc>
            </a:pPr>
            <a:r>
              <a:rPr lang="ru-RU" sz="2000" b="0"/>
              <a:t>велосипед, тележку или санки. Этим знаком могут </a:t>
            </a:r>
          </a:p>
          <a:p>
            <a:pPr>
              <a:lnSpc>
                <a:spcPts val="2000"/>
              </a:lnSpc>
            </a:pPr>
            <a:r>
              <a:rPr lang="ru-RU" sz="2000" b="0"/>
              <a:t>быть обозначены специально приспособленные для </a:t>
            </a:r>
          </a:p>
          <a:p>
            <a:pPr>
              <a:lnSpc>
                <a:spcPts val="2000"/>
              </a:lnSpc>
            </a:pPr>
            <a:r>
              <a:rPr lang="ru-RU" sz="2000" b="0"/>
              <a:t>движения пешеходов обочины или полосы проезжей </a:t>
            </a:r>
          </a:p>
          <a:p>
            <a:pPr>
              <a:lnSpc>
                <a:spcPts val="2000"/>
              </a:lnSpc>
            </a:pPr>
            <a:r>
              <a:rPr lang="ru-RU" sz="2000" b="0"/>
              <a:t>части улиц в населенных пунктах.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9402"/>
                                        </p:tgtEl>
                                        <p:attrNameLst>
                                          <p:attrName>style.visibility</p:attrName>
                                        </p:attrNameLst>
                                      </p:cBhvr>
                                      <p:to>
                                        <p:strVal val="visible"/>
                                      </p:to>
                                    </p:set>
                                    <p:animEffect transition="in" filter="fade">
                                      <p:cBhvr>
                                        <p:cTn id="7" dur="1000"/>
                                        <p:tgtEl>
                                          <p:spTgt spid="59402"/>
                                        </p:tgtEl>
                                      </p:cBhvr>
                                    </p:animEffect>
                                    <p:anim calcmode="lin" valueType="num">
                                      <p:cBhvr>
                                        <p:cTn id="8" dur="1000" fill="hold"/>
                                        <p:tgtEl>
                                          <p:spTgt spid="59402"/>
                                        </p:tgtEl>
                                        <p:attrNameLst>
                                          <p:attrName>ppt_x</p:attrName>
                                        </p:attrNameLst>
                                      </p:cBhvr>
                                      <p:tavLst>
                                        <p:tav tm="0">
                                          <p:val>
                                            <p:strVal val="#ppt_x"/>
                                          </p:val>
                                        </p:tav>
                                        <p:tav tm="100000">
                                          <p:val>
                                            <p:strVal val="#ppt_x"/>
                                          </p:val>
                                        </p:tav>
                                      </p:tavLst>
                                    </p:anim>
                                    <p:anim calcmode="lin" valueType="num">
                                      <p:cBhvr>
                                        <p:cTn id="9" dur="900" decel="100000" fill="hold"/>
                                        <p:tgtEl>
                                          <p:spTgt spid="5940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940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59411"/>
                                        </p:tgtEl>
                                        <p:attrNameLst>
                                          <p:attrName>style.visibility</p:attrName>
                                        </p:attrNameLst>
                                      </p:cBhvr>
                                      <p:to>
                                        <p:strVal val="visible"/>
                                      </p:to>
                                    </p:set>
                                    <p:animScale>
                                      <p:cBhvr>
                                        <p:cTn id="15" dur="1000" decel="50000" fill="hold">
                                          <p:stCondLst>
                                            <p:cond delay="0"/>
                                          </p:stCondLst>
                                        </p:cTn>
                                        <p:tgtEl>
                                          <p:spTgt spid="594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9411"/>
                                        </p:tgtEl>
                                        <p:attrNameLst>
                                          <p:attrName>ppt_x</p:attrName>
                                          <p:attrName>ppt_y</p:attrName>
                                        </p:attrNameLst>
                                      </p:cBhvr>
                                    </p:animMotion>
                                    <p:animEffect transition="in" filter="fade">
                                      <p:cBhvr>
                                        <p:cTn id="17" dur="1000"/>
                                        <p:tgtEl>
                                          <p:spTgt spid="59411"/>
                                        </p:tgtEl>
                                      </p:cBhvr>
                                    </p:animEffect>
                                  </p:childTnLst>
                                </p:cTn>
                              </p:par>
                              <p:par>
                                <p:cTn id="18" presetID="52" presetClass="entr" presetSubtype="0" fill="hold" nodeType="withEffect">
                                  <p:stCondLst>
                                    <p:cond delay="0"/>
                                  </p:stCondLst>
                                  <p:childTnLst>
                                    <p:set>
                                      <p:cBhvr>
                                        <p:cTn id="19" dur="1" fill="hold">
                                          <p:stCondLst>
                                            <p:cond delay="0"/>
                                          </p:stCondLst>
                                        </p:cTn>
                                        <p:tgtEl>
                                          <p:spTgt spid="59405"/>
                                        </p:tgtEl>
                                        <p:attrNameLst>
                                          <p:attrName>style.visibility</p:attrName>
                                        </p:attrNameLst>
                                      </p:cBhvr>
                                      <p:to>
                                        <p:strVal val="visible"/>
                                      </p:to>
                                    </p:set>
                                    <p:animScale>
                                      <p:cBhvr>
                                        <p:cTn id="20" dur="1000" decel="50000" fill="hold">
                                          <p:stCondLst>
                                            <p:cond delay="0"/>
                                          </p:stCondLst>
                                        </p:cTn>
                                        <p:tgtEl>
                                          <p:spTgt spid="594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59405"/>
                                        </p:tgtEl>
                                        <p:attrNameLst>
                                          <p:attrName>ppt_x</p:attrName>
                                          <p:attrName>ppt_y</p:attrName>
                                        </p:attrNameLst>
                                      </p:cBhvr>
                                    </p:animMotion>
                                    <p:animEffect transition="in" filter="fade">
                                      <p:cBhvr>
                                        <p:cTn id="22" dur="1000"/>
                                        <p:tgtEl>
                                          <p:spTgt spid="59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p:cNvSpPr>
            <a:spLocks noGrp="1" noChangeArrowheads="1"/>
          </p:cNvSpPr>
          <p:nvPr>
            <p:ph sz="quarter" idx="1"/>
          </p:nvPr>
        </p:nvSpPr>
        <p:spPr>
          <a:xfrm>
            <a:off x="1908175" y="404813"/>
            <a:ext cx="6840538" cy="2519362"/>
          </a:xfrm>
          <a:gradFill rotWithShape="1">
            <a:gsLst>
              <a:gs pos="0">
                <a:srgbClr val="FF0000"/>
              </a:gs>
              <a:gs pos="100000">
                <a:schemeClr val="bg1"/>
              </a:gs>
            </a:gsLst>
            <a:lin ang="2700000" scaled="1"/>
          </a:gradFill>
          <a:ln w="19050">
            <a:solidFill>
              <a:srgbClr val="FF0000"/>
            </a:solidFill>
          </a:ln>
        </p:spPr>
        <p:txBody>
          <a:bodyPr/>
          <a:lstStyle/>
          <a:p>
            <a:pPr>
              <a:lnSpc>
                <a:spcPts val="1800"/>
              </a:lnSpc>
              <a:buFontTx/>
              <a:buNone/>
            </a:pPr>
            <a:r>
              <a:rPr lang="ru-RU" sz="2400" b="1" i="1" smtClean="0"/>
              <a:t>«Движение на велосипедах запрещено»</a:t>
            </a:r>
            <a:r>
              <a:rPr lang="ru-RU" sz="2400" smtClean="0"/>
              <a:t>— </a:t>
            </a:r>
            <a:r>
              <a:rPr lang="ru-RU" sz="2000" smtClean="0"/>
              <a:t>запрещает движение на велосипедах и мопедах. Такое запрещение вводят на дорогах с интенсивным движением с остановками </a:t>
            </a:r>
            <a:r>
              <a:rPr lang="ru-RU" sz="2000" i="1" smtClean="0"/>
              <a:t>маршрутного транспорта, </a:t>
            </a:r>
            <a:r>
              <a:rPr lang="ru-RU" sz="2000" smtClean="0"/>
              <a:t>а также на аллеях парков и зон отдыха. Знак не запрещает вести велосипед (мопед) руками по тротуару или правой обочине (по ходу движения). Проезд на велосипеде (мопеде) даже владельцам, проживающим или работающим в обозначенной зоне, запрещен.</a:t>
            </a:r>
          </a:p>
        </p:txBody>
      </p:sp>
      <p:sp>
        <p:nvSpPr>
          <p:cNvPr id="60425" name="Rectangle 9"/>
          <p:cNvSpPr>
            <a:spLocks noGrp="1" noChangeArrowheads="1"/>
          </p:cNvSpPr>
          <p:nvPr>
            <p:ph sz="quarter" idx="2"/>
          </p:nvPr>
        </p:nvSpPr>
        <p:spPr>
          <a:xfrm>
            <a:off x="250825" y="4221163"/>
            <a:ext cx="6626225" cy="1944687"/>
          </a:xfrm>
          <a:gradFill rotWithShape="1">
            <a:gsLst>
              <a:gs pos="0">
                <a:srgbClr val="00CC00"/>
              </a:gs>
              <a:gs pos="100000">
                <a:schemeClr val="bg1"/>
              </a:gs>
            </a:gsLst>
            <a:lin ang="2700000" scaled="1"/>
          </a:gradFill>
          <a:ln w="38100">
            <a:solidFill>
              <a:srgbClr val="00CC00"/>
            </a:solidFill>
          </a:ln>
        </p:spPr>
        <p:txBody>
          <a:bodyPr/>
          <a:lstStyle/>
          <a:p>
            <a:pPr>
              <a:buFontTx/>
              <a:buNone/>
            </a:pPr>
            <a:r>
              <a:rPr lang="ru-RU" sz="2400" b="1" i="1" smtClean="0"/>
              <a:t>«Велосипедная   дорожка»    </a:t>
            </a:r>
            <a:r>
              <a:rPr lang="ru-RU" sz="2000" smtClean="0"/>
              <a:t>(предписывающий знак) —  разрешает движение только  на велосипедах и мопедах, однако при отсутствии тротуаров по ней могут ходить и пешеходы.</a:t>
            </a:r>
          </a:p>
        </p:txBody>
      </p:sp>
      <p:sp>
        <p:nvSpPr>
          <p:cNvPr id="7" name="Дата 6"/>
          <p:cNvSpPr>
            <a:spLocks noGrp="1"/>
          </p:cNvSpPr>
          <p:nvPr>
            <p:ph type="dt" sz="quarter" idx="10"/>
          </p:nvPr>
        </p:nvSpPr>
        <p:spPr/>
        <p:txBody>
          <a:bodyPr/>
          <a:lstStyle/>
          <a:p>
            <a:pPr>
              <a:defRPr/>
            </a:pPr>
            <a:fld id="{8EA329CA-2F46-4A5B-A40D-EEA2B118DD5A}" type="datetime1">
              <a:rPr lang="ru-RU"/>
              <a:pPr>
                <a:defRPr/>
              </a:pPr>
              <a:t>23.10.2013</a:t>
            </a:fld>
            <a:endParaRPr lang="ru-RU"/>
          </a:p>
        </p:txBody>
      </p:sp>
      <p:sp>
        <p:nvSpPr>
          <p:cNvPr id="9" name="Номер слайда 8"/>
          <p:cNvSpPr>
            <a:spLocks noGrp="1"/>
          </p:cNvSpPr>
          <p:nvPr>
            <p:ph type="sldNum" sz="quarter" idx="12"/>
          </p:nvPr>
        </p:nvSpPr>
        <p:spPr/>
        <p:txBody>
          <a:bodyPr/>
          <a:lstStyle/>
          <a:p>
            <a:pPr>
              <a:defRPr/>
            </a:pPr>
            <a:fld id="{18CBCF02-D4C5-41F6-A289-EDADDCCF9D6D}" type="slidenum">
              <a:rPr lang="ru-RU"/>
              <a:pPr>
                <a:defRPr/>
              </a:pPr>
              <a:t>17</a:t>
            </a:fld>
            <a:endParaRPr lang="ru-RU"/>
          </a:p>
        </p:txBody>
      </p:sp>
      <p:pic>
        <p:nvPicPr>
          <p:cNvPr id="60420" name="Picture 4" descr="велосипедам запрещено"/>
          <p:cNvPicPr>
            <a:picLocks noChangeAspect="1" noChangeArrowheads="1"/>
          </p:cNvPicPr>
          <p:nvPr/>
        </p:nvPicPr>
        <p:blipFill>
          <a:blip r:embed="rId2" cstate="email"/>
          <a:srcRect/>
          <a:stretch>
            <a:fillRect/>
          </a:stretch>
        </p:blipFill>
        <p:spPr bwMode="auto">
          <a:xfrm>
            <a:off x="323850" y="476250"/>
            <a:ext cx="1671638" cy="2303463"/>
          </a:xfrm>
          <a:prstGeom prst="rect">
            <a:avLst/>
          </a:prstGeom>
          <a:noFill/>
          <a:ln w="9525">
            <a:noFill/>
            <a:miter lim="800000"/>
            <a:headEnd/>
            <a:tailEnd/>
          </a:ln>
        </p:spPr>
      </p:pic>
      <p:pic>
        <p:nvPicPr>
          <p:cNvPr id="60421" name="Picture 5" descr="велосипедная дорожка"/>
          <p:cNvPicPr>
            <a:picLocks noChangeAspect="1" noChangeArrowheads="1"/>
          </p:cNvPicPr>
          <p:nvPr/>
        </p:nvPicPr>
        <p:blipFill>
          <a:blip r:embed="rId3" cstate="email"/>
          <a:srcRect/>
          <a:stretch>
            <a:fillRect/>
          </a:stretch>
        </p:blipFill>
        <p:spPr bwMode="auto">
          <a:xfrm>
            <a:off x="6657975" y="3500438"/>
            <a:ext cx="2076450" cy="2592387"/>
          </a:xfrm>
          <a:prstGeom prst="rect">
            <a:avLst/>
          </a:prstGeom>
          <a:noFill/>
          <a:ln w="9525">
            <a:noFill/>
            <a:miter lim="800000"/>
            <a:headEnd/>
            <a:tailEnd/>
          </a:ln>
        </p:spPr>
      </p:pic>
      <p:sp>
        <p:nvSpPr>
          <p:cNvPr id="60428" name="Rectangle 12"/>
          <p:cNvSpPr>
            <a:spLocks noChangeArrowheads="1"/>
          </p:cNvSpPr>
          <p:nvPr/>
        </p:nvSpPr>
        <p:spPr bwMode="auto">
          <a:xfrm>
            <a:off x="323850" y="3141663"/>
            <a:ext cx="6192838" cy="935037"/>
          </a:xfrm>
          <a:prstGeom prst="rect">
            <a:avLst/>
          </a:prstGeom>
          <a:gradFill rotWithShape="1">
            <a:gsLst>
              <a:gs pos="0">
                <a:schemeClr val="bg1"/>
              </a:gs>
              <a:gs pos="50000">
                <a:srgbClr val="FF0000"/>
              </a:gs>
              <a:gs pos="100000">
                <a:schemeClr val="bg1"/>
              </a:gs>
            </a:gsLst>
            <a:lin ang="5400000" scaled="1"/>
          </a:gradFill>
          <a:ln w="57150">
            <a:solidFill>
              <a:srgbClr val="FF0000"/>
            </a:solidFill>
            <a:miter lim="800000"/>
            <a:headEnd/>
            <a:tailEnd/>
          </a:ln>
          <a:effectLst/>
        </p:spPr>
        <p:txBody>
          <a:bodyPr wrap="none" anchor="ctr"/>
          <a:lstStyle/>
          <a:p>
            <a:pPr algn="ctr">
              <a:defRPr/>
            </a:pPr>
            <a:r>
              <a:rPr lang="ru-RU" sz="3200">
                <a:solidFill>
                  <a:schemeClr val="accent2"/>
                </a:solidFill>
                <a:latin typeface="Monotype Corsiva" pitchFamily="66" charset="0"/>
              </a:rPr>
              <a:t>Езда на велосипедах запрещается по </a:t>
            </a:r>
          </a:p>
          <a:p>
            <a:pPr algn="ctr">
              <a:defRPr/>
            </a:pPr>
            <a:r>
              <a:rPr lang="ru-RU" sz="3200">
                <a:solidFill>
                  <a:schemeClr val="accent2"/>
                </a:solidFill>
                <a:latin typeface="Monotype Corsiva" pitchFamily="66" charset="0"/>
              </a:rPr>
              <a:t>тротуарам и пешеходным дорожкам.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fade">
                                      <p:cBhvr>
                                        <p:cTn id="7" dur="1000"/>
                                        <p:tgtEl>
                                          <p:spTgt spid="60420"/>
                                        </p:tgtEl>
                                      </p:cBhvr>
                                    </p:animEffect>
                                    <p:anim calcmode="lin" valueType="num">
                                      <p:cBhvr>
                                        <p:cTn id="8" dur="1000" fill="hold"/>
                                        <p:tgtEl>
                                          <p:spTgt spid="60420"/>
                                        </p:tgtEl>
                                        <p:attrNameLst>
                                          <p:attrName>ppt_x</p:attrName>
                                        </p:attrNameLst>
                                      </p:cBhvr>
                                      <p:tavLst>
                                        <p:tav tm="0">
                                          <p:val>
                                            <p:strVal val="#ppt_x"/>
                                          </p:val>
                                        </p:tav>
                                        <p:tav tm="100000">
                                          <p:val>
                                            <p:strVal val="#ppt_x"/>
                                          </p:val>
                                        </p:tav>
                                      </p:tavLst>
                                    </p:anim>
                                    <p:anim calcmode="lin" valueType="num">
                                      <p:cBhvr>
                                        <p:cTn id="9" dur="900" decel="100000" fill="hold"/>
                                        <p:tgtEl>
                                          <p:spTgt spid="604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042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0425"/>
                                        </p:tgtEl>
                                        <p:attrNameLst>
                                          <p:attrName>style.visibility</p:attrName>
                                        </p:attrNameLst>
                                      </p:cBhvr>
                                      <p:to>
                                        <p:strVal val="visible"/>
                                      </p:to>
                                    </p:set>
                                    <p:animEffect transition="in" filter="fade">
                                      <p:cBhvr>
                                        <p:cTn id="15" dur="1000"/>
                                        <p:tgtEl>
                                          <p:spTgt spid="60425"/>
                                        </p:tgtEl>
                                      </p:cBhvr>
                                    </p:animEffect>
                                    <p:anim calcmode="lin" valueType="num">
                                      <p:cBhvr>
                                        <p:cTn id="16" dur="1000" fill="hold"/>
                                        <p:tgtEl>
                                          <p:spTgt spid="60425"/>
                                        </p:tgtEl>
                                        <p:attrNameLst>
                                          <p:attrName>ppt_x</p:attrName>
                                        </p:attrNameLst>
                                      </p:cBhvr>
                                      <p:tavLst>
                                        <p:tav tm="0">
                                          <p:val>
                                            <p:strVal val="#ppt_x"/>
                                          </p:val>
                                        </p:tav>
                                        <p:tav tm="100000">
                                          <p:val>
                                            <p:strVal val="#ppt_x"/>
                                          </p:val>
                                        </p:tav>
                                      </p:tavLst>
                                    </p:anim>
                                    <p:anim calcmode="lin" valueType="num">
                                      <p:cBhvr>
                                        <p:cTn id="17" dur="900" decel="100000" fill="hold"/>
                                        <p:tgtEl>
                                          <p:spTgt spid="6042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042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nodeType="clickEffect">
                                  <p:stCondLst>
                                    <p:cond delay="0"/>
                                  </p:stCondLst>
                                  <p:childTnLst>
                                    <p:set>
                                      <p:cBhvr>
                                        <p:cTn id="22" dur="1" fill="hold">
                                          <p:stCondLst>
                                            <p:cond delay="0"/>
                                          </p:stCondLst>
                                        </p:cTn>
                                        <p:tgtEl>
                                          <p:spTgt spid="60421"/>
                                        </p:tgtEl>
                                        <p:attrNameLst>
                                          <p:attrName>style.visibility</p:attrName>
                                        </p:attrNameLst>
                                      </p:cBhvr>
                                      <p:to>
                                        <p:strVal val="visible"/>
                                      </p:to>
                                    </p:set>
                                    <p:animScale>
                                      <p:cBhvr>
                                        <p:cTn id="23" dur="1000" decel="50000" fill="hold">
                                          <p:stCondLst>
                                            <p:cond delay="0"/>
                                          </p:stCondLst>
                                        </p:cTn>
                                        <p:tgtEl>
                                          <p:spTgt spid="604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0421"/>
                                        </p:tgtEl>
                                        <p:attrNameLst>
                                          <p:attrName>ppt_x</p:attrName>
                                          <p:attrName>ppt_y</p:attrName>
                                        </p:attrNameLst>
                                      </p:cBhvr>
                                    </p:animMotion>
                                    <p:animEffect transition="in" filter="fade">
                                      <p:cBhvr>
                                        <p:cTn id="25" dur="1000"/>
                                        <p:tgtEl>
                                          <p:spTgt spid="60421"/>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60428"/>
                                        </p:tgtEl>
                                        <p:attrNameLst>
                                          <p:attrName>style.visibility</p:attrName>
                                        </p:attrNameLst>
                                      </p:cBhvr>
                                      <p:to>
                                        <p:strVal val="visible"/>
                                      </p:to>
                                    </p:set>
                                    <p:anim calcmode="lin" valueType="num">
                                      <p:cBhvr>
                                        <p:cTn id="30" dur="1000" fill="hold"/>
                                        <p:tgtEl>
                                          <p:spTgt spid="60428"/>
                                        </p:tgtEl>
                                        <p:attrNameLst>
                                          <p:attrName>ppt_w</p:attrName>
                                        </p:attrNameLst>
                                      </p:cBhvr>
                                      <p:tavLst>
                                        <p:tav tm="0">
                                          <p:val>
                                            <p:fltVal val="0"/>
                                          </p:val>
                                        </p:tav>
                                        <p:tav tm="100000">
                                          <p:val>
                                            <p:strVal val="#ppt_w"/>
                                          </p:val>
                                        </p:tav>
                                      </p:tavLst>
                                    </p:anim>
                                    <p:anim calcmode="lin" valueType="num">
                                      <p:cBhvr>
                                        <p:cTn id="31" dur="1000" fill="hold"/>
                                        <p:tgtEl>
                                          <p:spTgt spid="60428"/>
                                        </p:tgtEl>
                                        <p:attrNameLst>
                                          <p:attrName>ppt_h</p:attrName>
                                        </p:attrNameLst>
                                      </p:cBhvr>
                                      <p:tavLst>
                                        <p:tav tm="0">
                                          <p:val>
                                            <p:fltVal val="0"/>
                                          </p:val>
                                        </p:tav>
                                        <p:tav tm="100000">
                                          <p:val>
                                            <p:strVal val="#ppt_h"/>
                                          </p:val>
                                        </p:tav>
                                      </p:tavLst>
                                    </p:anim>
                                    <p:anim calcmode="lin" valueType="num">
                                      <p:cBhvr>
                                        <p:cTn id="32" dur="1000" fill="hold"/>
                                        <p:tgtEl>
                                          <p:spTgt spid="60428"/>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604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5" grpId="0" animBg="1"/>
      <p:bldP spid="604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sz="half" idx="1"/>
          </p:nvPr>
        </p:nvSpPr>
        <p:spPr>
          <a:xfrm>
            <a:off x="323850" y="333375"/>
            <a:ext cx="5580063" cy="5903913"/>
          </a:xfrm>
        </p:spPr>
        <p:txBody>
          <a:bodyPr/>
          <a:lstStyle/>
          <a:p>
            <a:pPr>
              <a:lnSpc>
                <a:spcPts val="2000"/>
              </a:lnSpc>
              <a:buFontTx/>
              <a:buNone/>
            </a:pPr>
            <a:r>
              <a:rPr lang="ru-RU" sz="2400" b="1" i="1" smtClean="0"/>
              <a:t>«Пересечение с велосипедной </a:t>
            </a:r>
          </a:p>
          <a:p>
            <a:pPr>
              <a:lnSpc>
                <a:spcPts val="2000"/>
              </a:lnSpc>
              <a:buFontTx/>
              <a:buNone/>
            </a:pPr>
            <a:r>
              <a:rPr lang="ru-RU" sz="2400" b="1" i="1" smtClean="0"/>
              <a:t>дорожкой» </a:t>
            </a:r>
            <a:r>
              <a:rPr lang="ru-RU" sz="2400" i="1" smtClean="0"/>
              <a:t>( </a:t>
            </a:r>
            <a:r>
              <a:rPr lang="ru-RU" sz="2400" smtClean="0"/>
              <a:t>предупр. зн.) —</a:t>
            </a:r>
          </a:p>
          <a:p>
            <a:pPr>
              <a:lnSpc>
                <a:spcPts val="2000"/>
              </a:lnSpc>
              <a:buFontTx/>
              <a:buNone/>
            </a:pPr>
            <a:r>
              <a:rPr lang="ru-RU" sz="2000" i="1" smtClean="0"/>
              <a:t>устанавливают перед пересечением вне</a:t>
            </a:r>
          </a:p>
          <a:p>
            <a:pPr>
              <a:lnSpc>
                <a:spcPts val="2000"/>
              </a:lnSpc>
              <a:buFontTx/>
              <a:buNone/>
            </a:pPr>
            <a:r>
              <a:rPr lang="ru-RU" sz="2000" i="1" smtClean="0"/>
              <a:t>перекрестка велосипедной дорожки с</a:t>
            </a:r>
          </a:p>
          <a:p>
            <a:pPr>
              <a:lnSpc>
                <a:spcPts val="2000"/>
              </a:lnSpc>
              <a:buFontTx/>
              <a:buNone/>
            </a:pPr>
            <a:r>
              <a:rPr lang="ru-RU" sz="2000" i="1" smtClean="0"/>
              <a:t>проезжей частью.</a:t>
            </a:r>
          </a:p>
          <a:p>
            <a:pPr>
              <a:lnSpc>
                <a:spcPts val="2000"/>
              </a:lnSpc>
              <a:buFontTx/>
              <a:buNone/>
            </a:pPr>
            <a:r>
              <a:rPr lang="ru-RU" sz="2000" smtClean="0"/>
              <a:t> Хотя в отличие от пешеходного перехода на</a:t>
            </a:r>
          </a:p>
          <a:p>
            <a:pPr>
              <a:lnSpc>
                <a:spcPts val="2000"/>
              </a:lnSpc>
              <a:buFontTx/>
              <a:buNone/>
            </a:pPr>
            <a:r>
              <a:rPr lang="ru-RU" sz="2000" smtClean="0"/>
              <a:t>этом пересечении преимуществом</a:t>
            </a:r>
          </a:p>
          <a:p>
            <a:pPr>
              <a:lnSpc>
                <a:spcPts val="2000"/>
              </a:lnSpc>
              <a:buFontTx/>
              <a:buNone/>
            </a:pPr>
            <a:r>
              <a:rPr lang="ru-RU" sz="2000" smtClean="0"/>
              <a:t>пользуются другие водители, а не</a:t>
            </a:r>
          </a:p>
          <a:p>
            <a:pPr>
              <a:lnSpc>
                <a:spcPts val="2000"/>
              </a:lnSpc>
              <a:buFontTx/>
              <a:buNone/>
            </a:pPr>
            <a:r>
              <a:rPr lang="ru-RU" sz="2000" smtClean="0"/>
              <a:t>велосипедисты, знак также требует</a:t>
            </a:r>
          </a:p>
          <a:p>
            <a:pPr>
              <a:lnSpc>
                <a:spcPts val="2000"/>
              </a:lnSpc>
              <a:buFontTx/>
              <a:buNone/>
            </a:pPr>
            <a:r>
              <a:rPr lang="ru-RU" sz="2000" smtClean="0"/>
              <a:t>снизить скорость и повысить внимание.</a:t>
            </a:r>
          </a:p>
          <a:p>
            <a:pPr>
              <a:lnSpc>
                <a:spcPts val="2000"/>
              </a:lnSpc>
              <a:buFontTx/>
              <a:buNone/>
            </a:pPr>
            <a:r>
              <a:rPr lang="ru-RU" sz="2000" smtClean="0"/>
              <a:t>Следует помнить, что ПДД разрешают</a:t>
            </a:r>
          </a:p>
          <a:p>
            <a:pPr>
              <a:lnSpc>
                <a:spcPts val="2000"/>
              </a:lnSpc>
              <a:buFontTx/>
              <a:buNone/>
            </a:pPr>
            <a:r>
              <a:rPr lang="ru-RU" sz="2000" smtClean="0"/>
              <a:t>выезжать на велосипеде на</a:t>
            </a:r>
          </a:p>
          <a:p>
            <a:pPr>
              <a:lnSpc>
                <a:spcPts val="2000"/>
              </a:lnSpc>
              <a:buFontTx/>
              <a:buNone/>
            </a:pPr>
            <a:r>
              <a:rPr lang="ru-RU" sz="2000" smtClean="0"/>
              <a:t>оживленные дороги с 14-летнего</a:t>
            </a:r>
          </a:p>
          <a:p>
            <a:pPr>
              <a:lnSpc>
                <a:spcPts val="2000"/>
              </a:lnSpc>
              <a:buFontTx/>
              <a:buNone/>
            </a:pPr>
            <a:r>
              <a:rPr lang="ru-RU" sz="2000" smtClean="0"/>
              <a:t>возраста.</a:t>
            </a:r>
          </a:p>
        </p:txBody>
      </p:sp>
      <p:pic>
        <p:nvPicPr>
          <p:cNvPr id="28675" name="Picture 4" descr="пересечение с вело дорожкой"/>
          <p:cNvPicPr>
            <a:picLocks noGrp="1" noChangeAspect="1" noChangeArrowheads="1"/>
          </p:cNvPicPr>
          <p:nvPr>
            <p:ph sz="quarter" idx="2"/>
          </p:nvPr>
        </p:nvPicPr>
        <p:blipFill>
          <a:blip r:embed="rId2" cstate="email"/>
          <a:srcRect/>
          <a:stretch>
            <a:fillRect/>
          </a:stretch>
        </p:blipFill>
        <p:spPr>
          <a:xfrm>
            <a:off x="5999163" y="333375"/>
            <a:ext cx="2544762" cy="3022600"/>
          </a:xfrm>
        </p:spPr>
      </p:pic>
      <p:pic>
        <p:nvPicPr>
          <p:cNvPr id="74759" name="Picture 7"/>
          <p:cNvPicPr>
            <a:picLocks noGrp="1" noChangeAspect="1" noChangeArrowheads="1"/>
          </p:cNvPicPr>
          <p:nvPr>
            <p:ph sz="quarter" idx="3"/>
          </p:nvPr>
        </p:nvPicPr>
        <p:blipFill>
          <a:blip r:embed="rId3" cstate="email"/>
          <a:srcRect/>
          <a:stretch>
            <a:fillRect/>
          </a:stretch>
        </p:blipFill>
        <p:spPr>
          <a:xfrm>
            <a:off x="5148263" y="3500438"/>
            <a:ext cx="3022600" cy="2859087"/>
          </a:xfrm>
        </p:spPr>
      </p:pic>
      <p:sp>
        <p:nvSpPr>
          <p:cNvPr id="28677" name="Номер слайда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062D644-6625-41AE-808D-44A3117C4D0F}" type="slidenum">
              <a:rPr lang="ru-RU" smtClean="0">
                <a:solidFill>
                  <a:schemeClr val="tx1"/>
                </a:solidFill>
              </a:rPr>
              <a:pPr/>
              <a:t>18</a:t>
            </a:fld>
            <a:endParaRPr lang="ru-RU"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4755">
                                            <p:txEl>
                                              <p:pRg st="5" end="5"/>
                                            </p:txEl>
                                          </p:spTgt>
                                        </p:tgtEl>
                                        <p:attrNameLst>
                                          <p:attrName>style.visibility</p:attrName>
                                        </p:attrNameLst>
                                      </p:cBhvr>
                                      <p:to>
                                        <p:strVal val="visible"/>
                                      </p:to>
                                    </p:set>
                                    <p:animEffect transition="in" filter="fade">
                                      <p:cBhvr>
                                        <p:cTn id="7" dur="1000"/>
                                        <p:tgtEl>
                                          <p:spTgt spid="74755">
                                            <p:txEl>
                                              <p:pRg st="5" end="5"/>
                                            </p:txEl>
                                          </p:spTgt>
                                        </p:tgtEl>
                                      </p:cBhvr>
                                    </p:animEffect>
                                    <p:anim calcmode="lin" valueType="num">
                                      <p:cBhvr>
                                        <p:cTn id="8" dur="1000" fill="hold"/>
                                        <p:tgtEl>
                                          <p:spTgt spid="74755">
                                            <p:txEl>
                                              <p:pRg st="5" end="5"/>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4755">
                                            <p:txEl>
                                              <p:pRg st="5" end="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4755">
                                            <p:txEl>
                                              <p:pRg st="5" end="5"/>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74755">
                                            <p:txEl>
                                              <p:pRg st="6" end="6"/>
                                            </p:txEl>
                                          </p:spTgt>
                                        </p:tgtEl>
                                        <p:attrNameLst>
                                          <p:attrName>style.visibility</p:attrName>
                                        </p:attrNameLst>
                                      </p:cBhvr>
                                      <p:to>
                                        <p:strVal val="visible"/>
                                      </p:to>
                                    </p:set>
                                    <p:animEffect transition="in" filter="fade">
                                      <p:cBhvr>
                                        <p:cTn id="13" dur="1000"/>
                                        <p:tgtEl>
                                          <p:spTgt spid="74755">
                                            <p:txEl>
                                              <p:pRg st="6" end="6"/>
                                            </p:txEl>
                                          </p:spTgt>
                                        </p:tgtEl>
                                      </p:cBhvr>
                                    </p:animEffect>
                                    <p:anim calcmode="lin" valueType="num">
                                      <p:cBhvr>
                                        <p:cTn id="14" dur="1000" fill="hold"/>
                                        <p:tgtEl>
                                          <p:spTgt spid="74755">
                                            <p:txEl>
                                              <p:pRg st="6" end="6"/>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74755">
                                            <p:txEl>
                                              <p:pRg st="6" end="6"/>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4755">
                                            <p:txEl>
                                              <p:pRg st="6" end="6"/>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74755">
                                            <p:txEl>
                                              <p:pRg st="7" end="7"/>
                                            </p:txEl>
                                          </p:spTgt>
                                        </p:tgtEl>
                                        <p:attrNameLst>
                                          <p:attrName>style.visibility</p:attrName>
                                        </p:attrNameLst>
                                      </p:cBhvr>
                                      <p:to>
                                        <p:strVal val="visible"/>
                                      </p:to>
                                    </p:set>
                                    <p:animEffect transition="in" filter="fade">
                                      <p:cBhvr>
                                        <p:cTn id="19" dur="1000"/>
                                        <p:tgtEl>
                                          <p:spTgt spid="74755">
                                            <p:txEl>
                                              <p:pRg st="7" end="7"/>
                                            </p:txEl>
                                          </p:spTgt>
                                        </p:tgtEl>
                                      </p:cBhvr>
                                    </p:animEffect>
                                    <p:anim calcmode="lin" valueType="num">
                                      <p:cBhvr>
                                        <p:cTn id="20" dur="1000" fill="hold"/>
                                        <p:tgtEl>
                                          <p:spTgt spid="74755">
                                            <p:txEl>
                                              <p:pRg st="7" end="7"/>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74755">
                                            <p:txEl>
                                              <p:pRg st="7" end="7"/>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4755">
                                            <p:txEl>
                                              <p:pRg st="7" end="7"/>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74755">
                                            <p:txEl>
                                              <p:pRg st="8" end="8"/>
                                            </p:txEl>
                                          </p:spTgt>
                                        </p:tgtEl>
                                        <p:attrNameLst>
                                          <p:attrName>style.visibility</p:attrName>
                                        </p:attrNameLst>
                                      </p:cBhvr>
                                      <p:to>
                                        <p:strVal val="visible"/>
                                      </p:to>
                                    </p:set>
                                    <p:animEffect transition="in" filter="fade">
                                      <p:cBhvr>
                                        <p:cTn id="25" dur="1000"/>
                                        <p:tgtEl>
                                          <p:spTgt spid="74755">
                                            <p:txEl>
                                              <p:pRg st="8" end="8"/>
                                            </p:txEl>
                                          </p:spTgt>
                                        </p:tgtEl>
                                      </p:cBhvr>
                                    </p:animEffect>
                                    <p:anim calcmode="lin" valueType="num">
                                      <p:cBhvr>
                                        <p:cTn id="26" dur="1000" fill="hold"/>
                                        <p:tgtEl>
                                          <p:spTgt spid="74755">
                                            <p:txEl>
                                              <p:pRg st="8" end="8"/>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74755">
                                            <p:txEl>
                                              <p:pRg st="8" end="8"/>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4755">
                                            <p:txEl>
                                              <p:pRg st="8" end="8"/>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74755">
                                            <p:txEl>
                                              <p:pRg st="9" end="9"/>
                                            </p:txEl>
                                          </p:spTgt>
                                        </p:tgtEl>
                                        <p:attrNameLst>
                                          <p:attrName>style.visibility</p:attrName>
                                        </p:attrNameLst>
                                      </p:cBhvr>
                                      <p:to>
                                        <p:strVal val="visible"/>
                                      </p:to>
                                    </p:set>
                                    <p:animEffect transition="in" filter="fade">
                                      <p:cBhvr>
                                        <p:cTn id="31" dur="1000"/>
                                        <p:tgtEl>
                                          <p:spTgt spid="74755">
                                            <p:txEl>
                                              <p:pRg st="9" end="9"/>
                                            </p:txEl>
                                          </p:spTgt>
                                        </p:tgtEl>
                                      </p:cBhvr>
                                    </p:animEffect>
                                    <p:anim calcmode="lin" valueType="num">
                                      <p:cBhvr>
                                        <p:cTn id="32" dur="1000" fill="hold"/>
                                        <p:tgtEl>
                                          <p:spTgt spid="74755">
                                            <p:txEl>
                                              <p:pRg st="9" end="9"/>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74755">
                                            <p:txEl>
                                              <p:pRg st="9" end="9"/>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4755">
                                            <p:txEl>
                                              <p:pRg st="9" end="9"/>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74755">
                                            <p:txEl>
                                              <p:pRg st="10" end="10"/>
                                            </p:txEl>
                                          </p:spTgt>
                                        </p:tgtEl>
                                        <p:attrNameLst>
                                          <p:attrName>style.visibility</p:attrName>
                                        </p:attrNameLst>
                                      </p:cBhvr>
                                      <p:to>
                                        <p:strVal val="visible"/>
                                      </p:to>
                                    </p:set>
                                    <p:animEffect transition="in" filter="fade">
                                      <p:cBhvr>
                                        <p:cTn id="37" dur="1000"/>
                                        <p:tgtEl>
                                          <p:spTgt spid="74755">
                                            <p:txEl>
                                              <p:pRg st="10" end="10"/>
                                            </p:txEl>
                                          </p:spTgt>
                                        </p:tgtEl>
                                      </p:cBhvr>
                                    </p:animEffect>
                                    <p:anim calcmode="lin" valueType="num">
                                      <p:cBhvr>
                                        <p:cTn id="38" dur="1000" fill="hold"/>
                                        <p:tgtEl>
                                          <p:spTgt spid="74755">
                                            <p:txEl>
                                              <p:pRg st="10" end="10"/>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74755">
                                            <p:txEl>
                                              <p:pRg st="10" end="10"/>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74755">
                                            <p:txEl>
                                              <p:pRg st="10" end="10"/>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74755">
                                            <p:txEl>
                                              <p:pRg st="11" end="11"/>
                                            </p:txEl>
                                          </p:spTgt>
                                        </p:tgtEl>
                                        <p:attrNameLst>
                                          <p:attrName>style.visibility</p:attrName>
                                        </p:attrNameLst>
                                      </p:cBhvr>
                                      <p:to>
                                        <p:strVal val="visible"/>
                                      </p:to>
                                    </p:set>
                                    <p:animEffect transition="in" filter="fade">
                                      <p:cBhvr>
                                        <p:cTn id="43" dur="1000"/>
                                        <p:tgtEl>
                                          <p:spTgt spid="74755">
                                            <p:txEl>
                                              <p:pRg st="11" end="11"/>
                                            </p:txEl>
                                          </p:spTgt>
                                        </p:tgtEl>
                                      </p:cBhvr>
                                    </p:animEffect>
                                    <p:anim calcmode="lin" valueType="num">
                                      <p:cBhvr>
                                        <p:cTn id="44" dur="1000" fill="hold"/>
                                        <p:tgtEl>
                                          <p:spTgt spid="74755">
                                            <p:txEl>
                                              <p:pRg st="11" end="11"/>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74755">
                                            <p:txEl>
                                              <p:pRg st="11" end="11"/>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74755">
                                            <p:txEl>
                                              <p:pRg st="11" end="11"/>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74755">
                                            <p:txEl>
                                              <p:pRg st="12" end="12"/>
                                            </p:txEl>
                                          </p:spTgt>
                                        </p:tgtEl>
                                        <p:attrNameLst>
                                          <p:attrName>style.visibility</p:attrName>
                                        </p:attrNameLst>
                                      </p:cBhvr>
                                      <p:to>
                                        <p:strVal val="visible"/>
                                      </p:to>
                                    </p:set>
                                    <p:animEffect transition="in" filter="fade">
                                      <p:cBhvr>
                                        <p:cTn id="49" dur="1000"/>
                                        <p:tgtEl>
                                          <p:spTgt spid="74755">
                                            <p:txEl>
                                              <p:pRg st="12" end="12"/>
                                            </p:txEl>
                                          </p:spTgt>
                                        </p:tgtEl>
                                      </p:cBhvr>
                                    </p:animEffect>
                                    <p:anim calcmode="lin" valueType="num">
                                      <p:cBhvr>
                                        <p:cTn id="50" dur="1000" fill="hold"/>
                                        <p:tgtEl>
                                          <p:spTgt spid="74755">
                                            <p:txEl>
                                              <p:pRg st="12" end="12"/>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74755">
                                            <p:txEl>
                                              <p:pRg st="12" end="12"/>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74755">
                                            <p:txEl>
                                              <p:pRg st="12" end="12"/>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74755">
                                            <p:txEl>
                                              <p:pRg st="13" end="13"/>
                                            </p:txEl>
                                          </p:spTgt>
                                        </p:tgtEl>
                                        <p:attrNameLst>
                                          <p:attrName>style.visibility</p:attrName>
                                        </p:attrNameLst>
                                      </p:cBhvr>
                                      <p:to>
                                        <p:strVal val="visible"/>
                                      </p:to>
                                    </p:set>
                                    <p:animEffect transition="in" filter="fade">
                                      <p:cBhvr>
                                        <p:cTn id="55" dur="1000"/>
                                        <p:tgtEl>
                                          <p:spTgt spid="74755">
                                            <p:txEl>
                                              <p:pRg st="13" end="13"/>
                                            </p:txEl>
                                          </p:spTgt>
                                        </p:tgtEl>
                                      </p:cBhvr>
                                    </p:animEffect>
                                    <p:anim calcmode="lin" valueType="num">
                                      <p:cBhvr>
                                        <p:cTn id="56" dur="1000" fill="hold"/>
                                        <p:tgtEl>
                                          <p:spTgt spid="74755">
                                            <p:txEl>
                                              <p:pRg st="13" end="13"/>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74755">
                                            <p:txEl>
                                              <p:pRg st="13" end="13"/>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4755">
                                            <p:txEl>
                                              <p:pRg st="13" end="13"/>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74759"/>
                                        </p:tgtEl>
                                        <p:attrNameLst>
                                          <p:attrName>style.visibility</p:attrName>
                                        </p:attrNameLst>
                                      </p:cBhvr>
                                      <p:to>
                                        <p:strVal val="visible"/>
                                      </p:to>
                                    </p:set>
                                    <p:animEffect transition="in" filter="wipe(down)">
                                      <p:cBhvr>
                                        <p:cTn id="63" dur="580">
                                          <p:stCondLst>
                                            <p:cond delay="0"/>
                                          </p:stCondLst>
                                        </p:cTn>
                                        <p:tgtEl>
                                          <p:spTgt spid="74759"/>
                                        </p:tgtEl>
                                      </p:cBhvr>
                                    </p:animEffect>
                                    <p:anim calcmode="lin" valueType="num">
                                      <p:cBhvr>
                                        <p:cTn id="64" dur="1822" tmFilter="0,0; 0.14,0.36; 0.43,0.73; 0.71,0.91; 1.0,1.0">
                                          <p:stCondLst>
                                            <p:cond delay="0"/>
                                          </p:stCondLst>
                                        </p:cTn>
                                        <p:tgtEl>
                                          <p:spTgt spid="74759"/>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74759"/>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74759"/>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74759"/>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74759"/>
                                        </p:tgtEl>
                                        <p:attrNameLst>
                                          <p:attrName>ppt_y</p:attrName>
                                        </p:attrNameLst>
                                      </p:cBhvr>
                                      <p:tavLst>
                                        <p:tav tm="0" fmla="#ppt_y-sin(pi*$)/81">
                                          <p:val>
                                            <p:fltVal val="0"/>
                                          </p:val>
                                        </p:tav>
                                        <p:tav tm="100000">
                                          <p:val>
                                            <p:fltVal val="1"/>
                                          </p:val>
                                        </p:tav>
                                      </p:tavLst>
                                    </p:anim>
                                    <p:animScale>
                                      <p:cBhvr>
                                        <p:cTn id="69" dur="26">
                                          <p:stCondLst>
                                            <p:cond delay="650"/>
                                          </p:stCondLst>
                                        </p:cTn>
                                        <p:tgtEl>
                                          <p:spTgt spid="74759"/>
                                        </p:tgtEl>
                                      </p:cBhvr>
                                      <p:to x="100000" y="60000"/>
                                    </p:animScale>
                                    <p:animScale>
                                      <p:cBhvr>
                                        <p:cTn id="70" dur="166" decel="50000">
                                          <p:stCondLst>
                                            <p:cond delay="676"/>
                                          </p:stCondLst>
                                        </p:cTn>
                                        <p:tgtEl>
                                          <p:spTgt spid="74759"/>
                                        </p:tgtEl>
                                      </p:cBhvr>
                                      <p:to x="100000" y="100000"/>
                                    </p:animScale>
                                    <p:animScale>
                                      <p:cBhvr>
                                        <p:cTn id="71" dur="26">
                                          <p:stCondLst>
                                            <p:cond delay="1312"/>
                                          </p:stCondLst>
                                        </p:cTn>
                                        <p:tgtEl>
                                          <p:spTgt spid="74759"/>
                                        </p:tgtEl>
                                      </p:cBhvr>
                                      <p:to x="100000" y="80000"/>
                                    </p:animScale>
                                    <p:animScale>
                                      <p:cBhvr>
                                        <p:cTn id="72" dur="166" decel="50000">
                                          <p:stCondLst>
                                            <p:cond delay="1338"/>
                                          </p:stCondLst>
                                        </p:cTn>
                                        <p:tgtEl>
                                          <p:spTgt spid="74759"/>
                                        </p:tgtEl>
                                      </p:cBhvr>
                                      <p:to x="100000" y="100000"/>
                                    </p:animScale>
                                    <p:animScale>
                                      <p:cBhvr>
                                        <p:cTn id="73" dur="26">
                                          <p:stCondLst>
                                            <p:cond delay="1642"/>
                                          </p:stCondLst>
                                        </p:cTn>
                                        <p:tgtEl>
                                          <p:spTgt spid="74759"/>
                                        </p:tgtEl>
                                      </p:cBhvr>
                                      <p:to x="100000" y="90000"/>
                                    </p:animScale>
                                    <p:animScale>
                                      <p:cBhvr>
                                        <p:cTn id="74" dur="166" decel="50000">
                                          <p:stCondLst>
                                            <p:cond delay="1668"/>
                                          </p:stCondLst>
                                        </p:cTn>
                                        <p:tgtEl>
                                          <p:spTgt spid="74759"/>
                                        </p:tgtEl>
                                      </p:cBhvr>
                                      <p:to x="100000" y="100000"/>
                                    </p:animScale>
                                    <p:animScale>
                                      <p:cBhvr>
                                        <p:cTn id="75" dur="26">
                                          <p:stCondLst>
                                            <p:cond delay="1808"/>
                                          </p:stCondLst>
                                        </p:cTn>
                                        <p:tgtEl>
                                          <p:spTgt spid="74759"/>
                                        </p:tgtEl>
                                      </p:cBhvr>
                                      <p:to x="100000" y="95000"/>
                                    </p:animScale>
                                    <p:animScale>
                                      <p:cBhvr>
                                        <p:cTn id="76" dur="166" decel="50000">
                                          <p:stCondLst>
                                            <p:cond delay="1834"/>
                                          </p:stCondLst>
                                        </p:cTn>
                                        <p:tgtEl>
                                          <p:spTgt spid="7475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мотоциклам запрещено"/>
          <p:cNvPicPr>
            <a:picLocks noGrp="1" noChangeAspect="1" noChangeArrowheads="1"/>
          </p:cNvPicPr>
          <p:nvPr>
            <p:ph sz="quarter" idx="1"/>
          </p:nvPr>
        </p:nvPicPr>
        <p:blipFill>
          <a:blip r:embed="rId2" cstate="email"/>
          <a:srcRect/>
          <a:stretch>
            <a:fillRect/>
          </a:stretch>
        </p:blipFill>
        <p:spPr>
          <a:xfrm>
            <a:off x="900113" y="0"/>
            <a:ext cx="1951037" cy="2781300"/>
          </a:xfrm>
        </p:spPr>
      </p:pic>
      <p:pic>
        <p:nvPicPr>
          <p:cNvPr id="29699" name="Picture 9" descr="474016 copy"/>
          <p:cNvPicPr>
            <a:picLocks noGrp="1" noChangeAspect="1" noChangeArrowheads="1"/>
          </p:cNvPicPr>
          <p:nvPr>
            <p:ph sz="quarter" idx="2"/>
          </p:nvPr>
        </p:nvPicPr>
        <p:blipFill>
          <a:blip r:embed="rId3" cstate="email"/>
          <a:srcRect/>
          <a:stretch>
            <a:fillRect/>
          </a:stretch>
        </p:blipFill>
        <p:spPr>
          <a:xfrm>
            <a:off x="539750" y="2852738"/>
            <a:ext cx="2671763" cy="4005262"/>
          </a:xfrm>
        </p:spPr>
      </p:pic>
      <p:sp>
        <p:nvSpPr>
          <p:cNvPr id="73736" name="Rectangle 8"/>
          <p:cNvSpPr>
            <a:spLocks noGrp="1" noChangeArrowheads="1"/>
          </p:cNvSpPr>
          <p:nvPr>
            <p:ph type="body" sz="half" idx="3"/>
          </p:nvPr>
        </p:nvSpPr>
        <p:spPr>
          <a:xfrm>
            <a:off x="3348038" y="0"/>
            <a:ext cx="5338762" cy="6858000"/>
          </a:xfrm>
        </p:spPr>
        <p:txBody>
          <a:bodyPr>
            <a:normAutofit lnSpcReduction="10000"/>
          </a:bodyPr>
          <a:lstStyle/>
          <a:p>
            <a:pPr marL="420624" indent="-384048" fontAlgn="auto">
              <a:spcAft>
                <a:spcPts val="0"/>
              </a:spcAft>
              <a:buFontTx/>
              <a:buNone/>
              <a:defRPr/>
            </a:pPr>
            <a:r>
              <a:rPr lang="ru-RU" sz="2400" b="1" dirty="0"/>
              <a:t>«Движение мотоциклов запрещено»</a:t>
            </a:r>
            <a:r>
              <a:rPr lang="ru-RU" sz="2400" b="1" i="1" dirty="0"/>
              <a:t> </a:t>
            </a:r>
            <a:r>
              <a:rPr lang="ru-RU" sz="2400" dirty="0"/>
              <a:t>(</a:t>
            </a:r>
            <a:r>
              <a:rPr lang="ru-RU" sz="2400" dirty="0" err="1"/>
              <a:t>запрещ</a:t>
            </a:r>
            <a:r>
              <a:rPr lang="ru-RU" sz="2400" dirty="0"/>
              <a:t>. </a:t>
            </a:r>
            <a:r>
              <a:rPr lang="ru-RU" sz="2400" dirty="0" err="1"/>
              <a:t>зн</a:t>
            </a:r>
            <a:r>
              <a:rPr lang="ru-RU" sz="2400" dirty="0"/>
              <a:t>.) — </a:t>
            </a:r>
            <a:r>
              <a:rPr lang="ru-RU" sz="2400" b="1" i="1" dirty="0"/>
              <a:t>запрещает движение всех мотоциклов (с боковым прицепом и без него). Знак устанавливают вблизи больниц, санаториев, зон отдыха и т.д. </a:t>
            </a:r>
          </a:p>
          <a:p>
            <a:pPr marL="420624" indent="-384048" fontAlgn="auto">
              <a:spcAft>
                <a:spcPts val="0"/>
              </a:spcAft>
              <a:buFontTx/>
              <a:buNone/>
              <a:defRPr/>
            </a:pPr>
            <a:r>
              <a:rPr lang="ru-RU" sz="2400" b="1" i="1" dirty="0"/>
              <a:t>Знак допускает проезд владельцев мотоциклов, проживающих или работающих в обозначенной зоне, и грузовых мотороллеров, обслуживающих объект в этой зоне (например, развозящих </a:t>
            </a:r>
            <a:r>
              <a:rPr lang="ru-RU" sz="2400" b="1" i="1" dirty="0" err="1"/>
              <a:t>мелкопорционные</a:t>
            </a:r>
            <a:r>
              <a:rPr lang="ru-RU" sz="2400" b="1" i="1" dirty="0"/>
              <a:t> грузы, молочные продукты).</a:t>
            </a:r>
          </a:p>
        </p:txBody>
      </p:sp>
      <p:sp>
        <p:nvSpPr>
          <p:cNvPr id="29701" name="Номер слайда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BFB897F-0CFB-43DF-93B5-934BFAE47726}" type="slidenum">
              <a:rPr lang="ru-RU" smtClean="0">
                <a:solidFill>
                  <a:schemeClr val="tx1"/>
                </a:solidFill>
              </a:rPr>
              <a:pPr/>
              <a:t>19</a:t>
            </a:fld>
            <a:endParaRPr lang="ru-RU"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3736">
                                            <p:txEl>
                                              <p:pRg st="1" end="1"/>
                                            </p:txEl>
                                          </p:spTgt>
                                        </p:tgtEl>
                                        <p:attrNameLst>
                                          <p:attrName>style.visibility</p:attrName>
                                        </p:attrNameLst>
                                      </p:cBhvr>
                                      <p:to>
                                        <p:strVal val="visible"/>
                                      </p:to>
                                    </p:set>
                                    <p:animEffect transition="in" filter="fade">
                                      <p:cBhvr>
                                        <p:cTn id="7" dur="1000"/>
                                        <p:tgtEl>
                                          <p:spTgt spid="73736">
                                            <p:txEl>
                                              <p:pRg st="1" end="1"/>
                                            </p:txEl>
                                          </p:spTgt>
                                        </p:tgtEl>
                                      </p:cBhvr>
                                    </p:animEffect>
                                    <p:anim calcmode="lin" valueType="num">
                                      <p:cBhvr>
                                        <p:cTn id="8" dur="1000" fill="hold"/>
                                        <p:tgtEl>
                                          <p:spTgt spid="73736">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3736">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3736">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229600" cy="927100"/>
          </a:xfrm>
        </p:spPr>
        <p:txBody>
          <a:bodyPr/>
          <a:lstStyle/>
          <a:p>
            <a:pPr algn="ctr"/>
            <a:r>
              <a:rPr lang="ru-RU" dirty="0" smtClean="0"/>
              <a:t>Для чего нужны дорожные знаки?</a:t>
            </a:r>
            <a:endParaRPr lang="ru-RU" dirty="0"/>
          </a:p>
        </p:txBody>
      </p:sp>
      <p:sp>
        <p:nvSpPr>
          <p:cNvPr id="4" name="Прямоугольник 3"/>
          <p:cNvSpPr/>
          <p:nvPr/>
        </p:nvSpPr>
        <p:spPr>
          <a:xfrm>
            <a:off x="179512" y="1484784"/>
            <a:ext cx="8964488" cy="4524315"/>
          </a:xfrm>
          <a:prstGeom prst="rect">
            <a:avLst/>
          </a:prstGeom>
        </p:spPr>
        <p:txBody>
          <a:bodyPr wrap="square">
            <a:spAutoFit/>
          </a:bodyPr>
          <a:lstStyle/>
          <a:p>
            <a:r>
              <a:rPr lang="ru-RU" sz="3600" dirty="0">
                <a:latin typeface="Tahoma" pitchFamily="34" charset="0"/>
                <a:ea typeface="Tahoma" pitchFamily="34" charset="0"/>
                <a:cs typeface="Tahoma" pitchFamily="34" charset="0"/>
              </a:rPr>
              <a:t>Дорожные знаки выполняют ту же службу, что и светофоры, линии разметки улиц и дорог. Они регулируют движение потоков машин и людей, облегчают работу водителей, помогают пешеходам правильно ориентировать  в сложной обстановке дорожного движения.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4" name="Rectangle 10"/>
          <p:cNvSpPr>
            <a:spLocks noGrp="1" noChangeArrowheads="1"/>
          </p:cNvSpPr>
          <p:nvPr>
            <p:ph sz="half" idx="1"/>
          </p:nvPr>
        </p:nvSpPr>
        <p:spPr>
          <a:xfrm>
            <a:off x="611188" y="3789363"/>
            <a:ext cx="8229600" cy="2708275"/>
          </a:xfrm>
        </p:spPr>
        <p:txBody>
          <a:bodyPr/>
          <a:lstStyle/>
          <a:p>
            <a:pPr algn="r">
              <a:lnSpc>
                <a:spcPts val="1900"/>
              </a:lnSpc>
              <a:buFontTx/>
              <a:buNone/>
            </a:pPr>
            <a:r>
              <a:rPr lang="ru-RU" sz="2000" b="1" i="1" smtClean="0"/>
              <a:t>«</a:t>
            </a:r>
            <a:r>
              <a:rPr lang="ru-RU" sz="1800" b="1" i="1" smtClean="0"/>
              <a:t>Въезд запрещен»</a:t>
            </a:r>
            <a:r>
              <a:rPr lang="ru-RU" sz="1800" i="1" smtClean="0"/>
              <a:t> </a:t>
            </a:r>
            <a:r>
              <a:rPr lang="ru-RU" sz="1800" smtClean="0"/>
              <a:t>(запрещ. зн.) — запрещает въезд всех     транспортных средств, за исключением </a:t>
            </a:r>
            <a:r>
              <a:rPr lang="ru-RU" sz="1800" i="1" smtClean="0"/>
              <a:t>маршрутного </a:t>
            </a:r>
          </a:p>
          <a:p>
            <a:pPr algn="r">
              <a:lnSpc>
                <a:spcPts val="1900"/>
              </a:lnSpc>
              <a:buFontTx/>
              <a:buNone/>
            </a:pPr>
            <a:r>
              <a:rPr lang="ru-RU" sz="1800" i="1" smtClean="0"/>
              <a:t>транспорта. </a:t>
            </a:r>
            <a:r>
              <a:rPr lang="ru-RU" sz="1800" smtClean="0"/>
              <a:t>Знак применяют для организации раздельного </a:t>
            </a:r>
          </a:p>
          <a:p>
            <a:pPr algn="r">
              <a:lnSpc>
                <a:spcPts val="1900"/>
              </a:lnSpc>
              <a:buFontTx/>
              <a:buNone/>
            </a:pPr>
            <a:r>
              <a:rPr lang="ru-RU" sz="1800" smtClean="0"/>
              <a:t>въезда на стоянки транспортных средств, площадки </a:t>
            </a:r>
          </a:p>
          <a:p>
            <a:pPr algn="r">
              <a:lnSpc>
                <a:spcPts val="1900"/>
              </a:lnSpc>
              <a:buFontTx/>
              <a:buNone/>
            </a:pPr>
            <a:r>
              <a:rPr lang="ru-RU" sz="1800" smtClean="0"/>
              <a:t>отдыха, АЗС и т.д., а также для предотвращения </a:t>
            </a:r>
          </a:p>
          <a:p>
            <a:pPr algn="r">
              <a:lnSpc>
                <a:spcPts val="1900"/>
              </a:lnSpc>
              <a:buFontTx/>
              <a:buNone/>
            </a:pPr>
            <a:r>
              <a:rPr lang="ru-RU" sz="1800" smtClean="0"/>
              <a:t>встречного движения на участках дорог с односторонним </a:t>
            </a:r>
          </a:p>
          <a:p>
            <a:pPr algn="r">
              <a:lnSpc>
                <a:spcPts val="1900"/>
              </a:lnSpc>
              <a:buFontTx/>
              <a:buNone/>
            </a:pPr>
            <a:r>
              <a:rPr lang="ru-RU" sz="1800" smtClean="0"/>
              <a:t>движением. Подъезд к объекту, расположенному </a:t>
            </a:r>
          </a:p>
          <a:p>
            <a:pPr algn="r">
              <a:lnSpc>
                <a:spcPts val="1900"/>
              </a:lnSpc>
              <a:buFontTx/>
              <a:buNone/>
            </a:pPr>
            <a:r>
              <a:rPr lang="ru-RU" sz="1800" smtClean="0"/>
              <a:t>за знаком, возможен только с противоположной стороны.</a:t>
            </a:r>
            <a:r>
              <a:rPr lang="ru-RU" sz="2800" smtClean="0"/>
              <a:t> </a:t>
            </a:r>
          </a:p>
        </p:txBody>
      </p:sp>
      <p:sp>
        <p:nvSpPr>
          <p:cNvPr id="72711" name="Rectangle 7"/>
          <p:cNvSpPr>
            <a:spLocks noGrp="1" noChangeArrowheads="1"/>
          </p:cNvSpPr>
          <p:nvPr>
            <p:ph type="body" sz="half" idx="2"/>
          </p:nvPr>
        </p:nvSpPr>
        <p:spPr>
          <a:xfrm>
            <a:off x="323850" y="404813"/>
            <a:ext cx="8229600" cy="2952750"/>
          </a:xfrm>
        </p:spPr>
        <p:txBody>
          <a:bodyPr>
            <a:normAutofit lnSpcReduction="10000"/>
          </a:bodyPr>
          <a:lstStyle/>
          <a:p>
            <a:pPr marL="420624" indent="-384048" fontAlgn="auto">
              <a:lnSpc>
                <a:spcPct val="80000"/>
              </a:lnSpc>
              <a:spcAft>
                <a:spcPts val="0"/>
              </a:spcAft>
              <a:buFontTx/>
              <a:buNone/>
              <a:defRPr/>
            </a:pPr>
            <a:r>
              <a:rPr lang="ru-RU" sz="1800" b="1" i="1"/>
              <a:t>«Движение запрещено»</a:t>
            </a:r>
            <a:r>
              <a:rPr lang="ru-RU" sz="1800" i="1"/>
              <a:t>    </a:t>
            </a:r>
            <a:r>
              <a:rPr lang="ru-RU" sz="1800"/>
              <a:t>(запрещ. зн.) — запрещает </a:t>
            </a:r>
          </a:p>
          <a:p>
            <a:pPr marL="420624" indent="-384048" fontAlgn="auto">
              <a:lnSpc>
                <a:spcPct val="80000"/>
              </a:lnSpc>
              <a:spcAft>
                <a:spcPts val="0"/>
              </a:spcAft>
              <a:buFontTx/>
              <a:buNone/>
              <a:defRPr/>
            </a:pPr>
            <a:r>
              <a:rPr lang="ru-RU" sz="1800"/>
              <a:t>движение всех транспортных средств на отдельных</a:t>
            </a:r>
          </a:p>
          <a:p>
            <a:pPr marL="420624" indent="-384048" fontAlgn="auto">
              <a:lnSpc>
                <a:spcPct val="80000"/>
              </a:lnSpc>
              <a:spcAft>
                <a:spcPts val="0"/>
              </a:spcAft>
              <a:buFontTx/>
              <a:buNone/>
              <a:defRPr/>
            </a:pPr>
            <a:r>
              <a:rPr lang="ru-RU" sz="1800"/>
              <a:t> участках дорог или в зоне отдыха, дворах жилых </a:t>
            </a:r>
          </a:p>
          <a:p>
            <a:pPr marL="420624" indent="-384048" fontAlgn="auto">
              <a:lnSpc>
                <a:spcPct val="80000"/>
              </a:lnSpc>
              <a:spcAft>
                <a:spcPts val="0"/>
              </a:spcAft>
              <a:buFontTx/>
              <a:buNone/>
              <a:defRPr/>
            </a:pPr>
            <a:r>
              <a:rPr lang="ru-RU" sz="1800"/>
              <a:t>домов и т. д. </a:t>
            </a:r>
            <a:r>
              <a:rPr lang="ru-RU" sz="1800" u="sng"/>
              <a:t>Действие знака не распространяется</a:t>
            </a:r>
            <a:r>
              <a:rPr lang="ru-RU" sz="1800"/>
              <a:t> на </a:t>
            </a:r>
          </a:p>
          <a:p>
            <a:pPr marL="420624" indent="-384048" fontAlgn="auto">
              <a:lnSpc>
                <a:spcPct val="80000"/>
              </a:lnSpc>
              <a:spcAft>
                <a:spcPts val="0"/>
              </a:spcAft>
              <a:buFontTx/>
              <a:buNone/>
              <a:defRPr/>
            </a:pPr>
            <a:r>
              <a:rPr lang="ru-RU" sz="1800"/>
              <a:t>маршрутный транспорт, автомобили  и мотоколяски, </a:t>
            </a:r>
          </a:p>
          <a:p>
            <a:pPr marL="420624" indent="-384048" fontAlgn="auto">
              <a:lnSpc>
                <a:spcPct val="80000"/>
              </a:lnSpc>
              <a:spcAft>
                <a:spcPts val="0"/>
              </a:spcAft>
              <a:buFontTx/>
              <a:buNone/>
              <a:defRPr/>
            </a:pPr>
            <a:r>
              <a:rPr lang="ru-RU" sz="1800"/>
              <a:t>управляемые инвалидами,  государственные </a:t>
            </a:r>
          </a:p>
          <a:p>
            <a:pPr marL="420624" indent="-384048" fontAlgn="auto">
              <a:lnSpc>
                <a:spcPct val="80000"/>
              </a:lnSpc>
              <a:spcAft>
                <a:spcPts val="0"/>
              </a:spcAft>
              <a:buFontTx/>
              <a:buNone/>
              <a:defRPr/>
            </a:pPr>
            <a:r>
              <a:rPr lang="ru-RU" sz="1800"/>
              <a:t>транспортные средства, обслуживающие предприятия, </a:t>
            </a:r>
          </a:p>
          <a:p>
            <a:pPr marL="420624" indent="-384048" fontAlgn="auto">
              <a:lnSpc>
                <a:spcPct val="80000"/>
              </a:lnSpc>
              <a:spcAft>
                <a:spcPts val="0"/>
              </a:spcAft>
              <a:buFontTx/>
              <a:buNone/>
              <a:defRPr/>
            </a:pPr>
            <a:r>
              <a:rPr lang="ru-RU" sz="1800"/>
              <a:t>находящиеся в обозначенной зоне, личные </a:t>
            </a:r>
          </a:p>
          <a:p>
            <a:pPr marL="420624" indent="-384048" fontAlgn="auto">
              <a:lnSpc>
                <a:spcPct val="80000"/>
              </a:lnSpc>
              <a:spcAft>
                <a:spcPts val="0"/>
              </a:spcAft>
              <a:buFontTx/>
              <a:buNone/>
              <a:defRPr/>
            </a:pPr>
            <a:r>
              <a:rPr lang="ru-RU" sz="1800"/>
              <a:t>транспортные средства, владельцы которых проживают </a:t>
            </a:r>
          </a:p>
          <a:p>
            <a:pPr marL="420624" indent="-384048" fontAlgn="auto">
              <a:lnSpc>
                <a:spcPct val="80000"/>
              </a:lnSpc>
              <a:spcAft>
                <a:spcPts val="0"/>
              </a:spcAft>
              <a:buFontTx/>
              <a:buNone/>
              <a:defRPr/>
            </a:pPr>
            <a:r>
              <a:rPr lang="ru-RU" sz="1800"/>
              <a:t>или работают в обозначенной зоне, автомобили - такси, доставляющие</a:t>
            </a:r>
          </a:p>
          <a:p>
            <a:pPr marL="420624" indent="-384048" fontAlgn="auto">
              <a:lnSpc>
                <a:spcPct val="80000"/>
              </a:lnSpc>
              <a:spcAft>
                <a:spcPts val="0"/>
              </a:spcAft>
              <a:buFontTx/>
              <a:buNone/>
              <a:defRPr/>
            </a:pPr>
            <a:r>
              <a:rPr lang="ru-RU" sz="1800"/>
              <a:t>пассажиров или грузы в обозначенную зону.</a:t>
            </a:r>
          </a:p>
        </p:txBody>
      </p:sp>
      <p:sp>
        <p:nvSpPr>
          <p:cNvPr id="30724" name="Номер слайда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707B963-E2D5-4585-B5D7-FD78913F8D9C}" type="slidenum">
              <a:rPr lang="ru-RU" smtClean="0">
                <a:solidFill>
                  <a:schemeClr val="tx1"/>
                </a:solidFill>
              </a:rPr>
              <a:pPr/>
              <a:t>20</a:t>
            </a:fld>
            <a:endParaRPr lang="ru-RU" smtClean="0">
              <a:solidFill>
                <a:schemeClr val="tx1"/>
              </a:solidFill>
            </a:endParaRPr>
          </a:p>
        </p:txBody>
      </p:sp>
      <p:pic>
        <p:nvPicPr>
          <p:cNvPr id="30725" name="Picture 4" descr="движение запрещено"/>
          <p:cNvPicPr>
            <a:picLocks noChangeAspect="1" noChangeArrowheads="1"/>
          </p:cNvPicPr>
          <p:nvPr/>
        </p:nvPicPr>
        <p:blipFill>
          <a:blip r:embed="rId2" cstate="email"/>
          <a:srcRect/>
          <a:stretch>
            <a:fillRect/>
          </a:stretch>
        </p:blipFill>
        <p:spPr bwMode="auto">
          <a:xfrm>
            <a:off x="6443663" y="333375"/>
            <a:ext cx="1987550" cy="2327275"/>
          </a:xfrm>
          <a:prstGeom prst="rect">
            <a:avLst/>
          </a:prstGeom>
          <a:noFill/>
          <a:ln w="9525">
            <a:noFill/>
            <a:miter lim="800000"/>
            <a:headEnd/>
            <a:tailEnd/>
          </a:ln>
        </p:spPr>
      </p:pic>
      <p:pic>
        <p:nvPicPr>
          <p:cNvPr id="72709" name="Picture 5" descr="кирпич"/>
          <p:cNvPicPr>
            <a:picLocks noChangeAspect="1" noChangeArrowheads="1"/>
          </p:cNvPicPr>
          <p:nvPr/>
        </p:nvPicPr>
        <p:blipFill>
          <a:blip r:embed="rId3" cstate="email"/>
          <a:srcRect/>
          <a:stretch>
            <a:fillRect/>
          </a:stretch>
        </p:blipFill>
        <p:spPr bwMode="auto">
          <a:xfrm>
            <a:off x="323850" y="3860800"/>
            <a:ext cx="1817688" cy="2063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2714"/>
                                        </p:tgtEl>
                                        <p:attrNameLst>
                                          <p:attrName>style.visibility</p:attrName>
                                        </p:attrNameLst>
                                      </p:cBhvr>
                                      <p:to>
                                        <p:strVal val="visible"/>
                                      </p:to>
                                    </p:set>
                                    <p:animScale>
                                      <p:cBhvr>
                                        <p:cTn id="7" dur="1000" decel="50000" fill="hold">
                                          <p:stCondLst>
                                            <p:cond delay="0"/>
                                          </p:stCondLst>
                                        </p:cTn>
                                        <p:tgtEl>
                                          <p:spTgt spid="727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2714"/>
                                        </p:tgtEl>
                                        <p:attrNameLst>
                                          <p:attrName>ppt_x</p:attrName>
                                          <p:attrName>ppt_y</p:attrName>
                                        </p:attrNameLst>
                                      </p:cBhvr>
                                    </p:animMotion>
                                    <p:animEffect transition="in" filter="fade">
                                      <p:cBhvr>
                                        <p:cTn id="9" dur="1000"/>
                                        <p:tgtEl>
                                          <p:spTgt spid="72714"/>
                                        </p:tgtEl>
                                      </p:cBhvr>
                                    </p:animEffect>
                                  </p:childTnLst>
                                </p:cTn>
                              </p:par>
                              <p:par>
                                <p:cTn id="10" presetID="52" presetClass="entr" presetSubtype="0" fill="hold" nodeType="withEffect">
                                  <p:stCondLst>
                                    <p:cond delay="0"/>
                                  </p:stCondLst>
                                  <p:childTnLst>
                                    <p:set>
                                      <p:cBhvr>
                                        <p:cTn id="11" dur="1" fill="hold">
                                          <p:stCondLst>
                                            <p:cond delay="0"/>
                                          </p:stCondLst>
                                        </p:cTn>
                                        <p:tgtEl>
                                          <p:spTgt spid="72709"/>
                                        </p:tgtEl>
                                        <p:attrNameLst>
                                          <p:attrName>style.visibility</p:attrName>
                                        </p:attrNameLst>
                                      </p:cBhvr>
                                      <p:to>
                                        <p:strVal val="visible"/>
                                      </p:to>
                                    </p:set>
                                    <p:animScale>
                                      <p:cBhvr>
                                        <p:cTn id="12" dur="1000" decel="50000" fill="hold">
                                          <p:stCondLst>
                                            <p:cond delay="0"/>
                                          </p:stCondLst>
                                        </p:cTn>
                                        <p:tgtEl>
                                          <p:spTgt spid="727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72709"/>
                                        </p:tgtEl>
                                        <p:attrNameLst>
                                          <p:attrName>ppt_x</p:attrName>
                                          <p:attrName>ppt_y</p:attrName>
                                        </p:attrNameLst>
                                      </p:cBhvr>
                                    </p:animMotion>
                                    <p:animEffect transition="in" filter="fade">
                                      <p:cBhvr>
                                        <p:cTn id="14" dur="1000"/>
                                        <p:tgtEl>
                                          <p:spTgt spid="7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5_38"/>
          <p:cNvPicPr>
            <a:picLocks noGrp="1" noChangeAspect="1" noChangeArrowheads="1"/>
          </p:cNvPicPr>
          <p:nvPr>
            <p:ph sz="half" idx="1"/>
          </p:nvPr>
        </p:nvPicPr>
        <p:blipFill>
          <a:blip r:embed="rId2" cstate="email"/>
          <a:srcRect/>
          <a:stretch>
            <a:fillRect/>
          </a:stretch>
        </p:blipFill>
        <p:spPr>
          <a:xfrm>
            <a:off x="-214313" y="1000125"/>
            <a:ext cx="3689351" cy="3689350"/>
          </a:xfrm>
        </p:spPr>
      </p:pic>
      <p:sp>
        <p:nvSpPr>
          <p:cNvPr id="31747" name="Rectangle 12"/>
          <p:cNvSpPr>
            <a:spLocks noGrp="1" noChangeArrowheads="1"/>
          </p:cNvSpPr>
          <p:nvPr>
            <p:ph type="body" sz="half" idx="2"/>
          </p:nvPr>
        </p:nvSpPr>
        <p:spPr>
          <a:xfrm>
            <a:off x="3419475" y="404813"/>
            <a:ext cx="5267325" cy="6119812"/>
          </a:xfrm>
        </p:spPr>
        <p:txBody>
          <a:bodyPr/>
          <a:lstStyle/>
          <a:p>
            <a:pPr>
              <a:lnSpc>
                <a:spcPts val="2000"/>
              </a:lnSpc>
              <a:buFontTx/>
              <a:buNone/>
            </a:pPr>
            <a:r>
              <a:rPr lang="ru-RU" sz="4000" b="1" i="1" smtClean="0"/>
              <a:t>«</a:t>
            </a:r>
            <a:r>
              <a:rPr lang="ru-RU" sz="2400" b="1" i="1" smtClean="0"/>
              <a:t>Жилая зона» </a:t>
            </a:r>
            <a:r>
              <a:rPr lang="ru-RU" sz="2400" smtClean="0"/>
              <a:t>(информационно-</a:t>
            </a:r>
          </a:p>
          <a:p>
            <a:pPr>
              <a:lnSpc>
                <a:spcPts val="2000"/>
              </a:lnSpc>
              <a:buFontTx/>
              <a:buNone/>
            </a:pPr>
            <a:r>
              <a:rPr lang="ru-RU" sz="2400" smtClean="0"/>
              <a:t>указательный знак) — </a:t>
            </a:r>
            <a:r>
              <a:rPr lang="ru-RU" sz="2400" b="1" smtClean="0"/>
              <a:t>обозначает</a:t>
            </a:r>
          </a:p>
          <a:p>
            <a:pPr>
              <a:lnSpc>
                <a:spcPts val="2000"/>
              </a:lnSpc>
              <a:buFontTx/>
              <a:buNone/>
            </a:pPr>
            <a:r>
              <a:rPr lang="ru-RU" sz="2400" b="1" smtClean="0"/>
              <a:t>границы территории, на которой</a:t>
            </a:r>
          </a:p>
          <a:p>
            <a:pPr>
              <a:lnSpc>
                <a:spcPts val="2000"/>
              </a:lnSpc>
              <a:buFontTx/>
              <a:buNone/>
            </a:pPr>
            <a:r>
              <a:rPr lang="ru-RU" sz="2400" b="1" smtClean="0"/>
              <a:t>преимуществом в движении по</a:t>
            </a:r>
          </a:p>
          <a:p>
            <a:pPr>
              <a:lnSpc>
                <a:spcPts val="2000"/>
              </a:lnSpc>
              <a:buFontTx/>
              <a:buNone/>
            </a:pPr>
            <a:r>
              <a:rPr lang="ru-RU" sz="2400" b="1" smtClean="0"/>
              <a:t>отношению к транспорту</a:t>
            </a:r>
          </a:p>
          <a:p>
            <a:pPr>
              <a:lnSpc>
                <a:spcPts val="2000"/>
              </a:lnSpc>
              <a:buFontTx/>
              <a:buNone/>
            </a:pPr>
            <a:r>
              <a:rPr lang="ru-RU" sz="2400" b="1" smtClean="0"/>
              <a:t>пользуются пешеходы. Они </a:t>
            </a:r>
          </a:p>
          <a:p>
            <a:pPr>
              <a:lnSpc>
                <a:spcPts val="2000"/>
              </a:lnSpc>
              <a:buFontTx/>
              <a:buNone/>
            </a:pPr>
            <a:r>
              <a:rPr lang="ru-RU" sz="2400" b="1" smtClean="0"/>
              <a:t>могут ходить как по тротуарам,</a:t>
            </a:r>
          </a:p>
          <a:p>
            <a:pPr>
              <a:lnSpc>
                <a:spcPts val="2000"/>
              </a:lnSpc>
              <a:buFontTx/>
              <a:buNone/>
            </a:pPr>
            <a:r>
              <a:rPr lang="ru-RU" sz="2400" b="1" smtClean="0"/>
              <a:t>так и по проезжей части.</a:t>
            </a:r>
          </a:p>
          <a:p>
            <a:pPr>
              <a:lnSpc>
                <a:spcPts val="2000"/>
              </a:lnSpc>
              <a:buFontTx/>
              <a:buNone/>
            </a:pPr>
            <a:r>
              <a:rPr lang="ru-RU" sz="2400" b="1" smtClean="0"/>
              <a:t> В жилой зоне запрещается</a:t>
            </a:r>
          </a:p>
          <a:p>
            <a:pPr>
              <a:lnSpc>
                <a:spcPts val="2000"/>
              </a:lnSpc>
              <a:buFontTx/>
              <a:buNone/>
            </a:pPr>
            <a:r>
              <a:rPr lang="ru-RU" sz="2400" b="1" smtClean="0"/>
              <a:t>движение со скоростью более 20</a:t>
            </a:r>
          </a:p>
          <a:p>
            <a:pPr>
              <a:lnSpc>
                <a:spcPts val="2000"/>
              </a:lnSpc>
              <a:buFontTx/>
              <a:buNone/>
            </a:pPr>
            <a:r>
              <a:rPr lang="ru-RU" sz="2400" b="1" smtClean="0"/>
              <a:t>км/ч, сквозное движение</a:t>
            </a:r>
          </a:p>
          <a:p>
            <a:pPr>
              <a:lnSpc>
                <a:spcPts val="2000"/>
              </a:lnSpc>
              <a:buFontTx/>
              <a:buNone/>
            </a:pPr>
            <a:r>
              <a:rPr lang="ru-RU" sz="2400" b="1" smtClean="0"/>
              <a:t>транспорта и учебная</a:t>
            </a:r>
            <a:r>
              <a:rPr lang="ru-RU" sz="2400" smtClean="0"/>
              <a:t> </a:t>
            </a:r>
            <a:r>
              <a:rPr lang="ru-RU" sz="2400" b="1" smtClean="0"/>
              <a:t>езда.</a:t>
            </a:r>
          </a:p>
        </p:txBody>
      </p:sp>
      <p:sp>
        <p:nvSpPr>
          <p:cNvPr id="31748" name="Номер слайда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B038D04-F89B-4EBA-9BC4-77343BAE9F7B}" type="slidenum">
              <a:rPr lang="ru-RU" smtClean="0">
                <a:solidFill>
                  <a:schemeClr val="tx1"/>
                </a:solidFill>
              </a:rPr>
              <a:pPr/>
              <a:t>21</a:t>
            </a:fld>
            <a:endParaRPr lang="ru-RU" smtClean="0">
              <a:solidFill>
                <a:schemeClr val="tx1"/>
              </a:solidFill>
            </a:endParaRPr>
          </a:p>
        </p:txBody>
      </p:sp>
      <p:pic>
        <p:nvPicPr>
          <p:cNvPr id="31749" name="Picture 10" descr="жил зона с доп табличкой"/>
          <p:cNvPicPr>
            <a:picLocks noGrp="1" noChangeAspect="1" noChangeArrowheads="1"/>
          </p:cNvPicPr>
          <p:nvPr>
            <p:ph sz="quarter" idx="4294967295"/>
          </p:nvPr>
        </p:nvPicPr>
        <p:blipFill>
          <a:blip r:embed="rId3" cstate="email"/>
          <a:srcRect/>
          <a:stretch>
            <a:fillRect/>
          </a:stretch>
        </p:blipFill>
        <p:spPr>
          <a:xfrm>
            <a:off x="5857875" y="4535488"/>
            <a:ext cx="3286125" cy="2046287"/>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4" descr="1-1"/>
          <p:cNvPicPr>
            <a:picLocks noGrp="1" noChangeAspect="1" noChangeArrowheads="1"/>
          </p:cNvPicPr>
          <p:nvPr>
            <p:ph sz="quarter" idx="1"/>
          </p:nvPr>
        </p:nvPicPr>
        <p:blipFill>
          <a:blip r:embed="rId2" cstate="email"/>
          <a:srcRect/>
          <a:stretch>
            <a:fillRect/>
          </a:stretch>
        </p:blipFill>
        <p:spPr>
          <a:xfrm>
            <a:off x="323850" y="333375"/>
            <a:ext cx="3455988" cy="2174875"/>
          </a:xfrm>
        </p:spPr>
      </p:pic>
      <p:sp>
        <p:nvSpPr>
          <p:cNvPr id="32771" name="Rectangle 10"/>
          <p:cNvSpPr>
            <a:spLocks noGrp="1" noChangeArrowheads="1"/>
          </p:cNvSpPr>
          <p:nvPr>
            <p:ph type="body" sz="half" idx="3"/>
          </p:nvPr>
        </p:nvSpPr>
        <p:spPr>
          <a:xfrm>
            <a:off x="4211638" y="333375"/>
            <a:ext cx="4932362" cy="6524625"/>
          </a:xfrm>
        </p:spPr>
        <p:txBody>
          <a:bodyPr/>
          <a:lstStyle/>
          <a:p>
            <a:pPr algn="ctr">
              <a:lnSpc>
                <a:spcPts val="1300"/>
              </a:lnSpc>
              <a:buFontTx/>
              <a:buNone/>
            </a:pPr>
            <a:r>
              <a:rPr lang="ru-RU" sz="2000" i="1" dirty="0" smtClean="0">
                <a:latin typeface="Cambria" pitchFamily="18" charset="0"/>
              </a:rPr>
              <a:t>«Автомагистраль» </a:t>
            </a:r>
            <a:r>
              <a:rPr lang="ru-RU" sz="2000" dirty="0" smtClean="0">
                <a:latin typeface="Cambria" pitchFamily="18" charset="0"/>
              </a:rPr>
              <a:t>(</a:t>
            </a:r>
            <a:r>
              <a:rPr lang="ru-RU" sz="2000" dirty="0" err="1" smtClean="0">
                <a:latin typeface="Cambria" pitchFamily="18" charset="0"/>
              </a:rPr>
              <a:t>информ.-указ</a:t>
            </a:r>
            <a:r>
              <a:rPr lang="ru-RU" sz="2000" dirty="0" smtClean="0">
                <a:latin typeface="Cambria" pitchFamily="18" charset="0"/>
              </a:rPr>
              <a:t>. </a:t>
            </a:r>
            <a:r>
              <a:rPr lang="ru-RU" sz="2000" dirty="0" err="1" smtClean="0">
                <a:latin typeface="Cambria" pitchFamily="18" charset="0"/>
              </a:rPr>
              <a:t>зн</a:t>
            </a:r>
            <a:r>
              <a:rPr lang="ru-RU" sz="2000" dirty="0" smtClean="0">
                <a:latin typeface="Cambria" pitchFamily="18" charset="0"/>
              </a:rPr>
              <a:t>.) —</a:t>
            </a:r>
          </a:p>
          <a:p>
            <a:pPr algn="ctr">
              <a:lnSpc>
                <a:spcPts val="1300"/>
              </a:lnSpc>
              <a:buFontTx/>
              <a:buNone/>
            </a:pPr>
            <a:r>
              <a:rPr lang="ru-RU" sz="2000" dirty="0" smtClean="0">
                <a:latin typeface="Cambria" pitchFamily="18" charset="0"/>
              </a:rPr>
              <a:t>устанавливают в начале</a:t>
            </a:r>
          </a:p>
          <a:p>
            <a:pPr algn="ctr">
              <a:lnSpc>
                <a:spcPts val="1300"/>
              </a:lnSpc>
              <a:buFontTx/>
              <a:buNone/>
            </a:pPr>
            <a:r>
              <a:rPr lang="ru-RU" sz="2000" dirty="0" smtClean="0">
                <a:latin typeface="Cambria" pitchFamily="18" charset="0"/>
              </a:rPr>
              <a:t>дороги, соединяющей </a:t>
            </a:r>
          </a:p>
          <a:p>
            <a:pPr algn="ctr">
              <a:lnSpc>
                <a:spcPts val="1300"/>
              </a:lnSpc>
              <a:buFontTx/>
              <a:buNone/>
            </a:pPr>
            <a:r>
              <a:rPr lang="ru-RU" sz="2000" dirty="0" smtClean="0">
                <a:latin typeface="Cambria" pitchFamily="18" charset="0"/>
              </a:rPr>
              <a:t>крупные города. На такой</a:t>
            </a:r>
          </a:p>
          <a:p>
            <a:pPr algn="ctr">
              <a:lnSpc>
                <a:spcPts val="1300"/>
              </a:lnSpc>
              <a:buFontTx/>
              <a:buNone/>
            </a:pPr>
            <a:r>
              <a:rPr lang="ru-RU" sz="2000" dirty="0" smtClean="0">
                <a:latin typeface="Cambria" pitchFamily="18" charset="0"/>
              </a:rPr>
              <a:t>дороге поддерживается</a:t>
            </a:r>
          </a:p>
          <a:p>
            <a:pPr algn="ctr">
              <a:lnSpc>
                <a:spcPts val="1300"/>
              </a:lnSpc>
              <a:buFontTx/>
              <a:buNone/>
            </a:pPr>
            <a:r>
              <a:rPr lang="ru-RU" sz="2000" dirty="0" smtClean="0">
                <a:latin typeface="Cambria" pitchFamily="18" charset="0"/>
              </a:rPr>
              <a:t>высокоскоростной режим</a:t>
            </a:r>
          </a:p>
          <a:p>
            <a:pPr algn="ctr">
              <a:lnSpc>
                <a:spcPts val="1300"/>
              </a:lnSpc>
              <a:buFontTx/>
              <a:buNone/>
            </a:pPr>
            <a:r>
              <a:rPr lang="ru-RU" sz="2000" dirty="0" smtClean="0">
                <a:latin typeface="Cambria" pitchFamily="18" charset="0"/>
              </a:rPr>
              <a:t>движения. Это достигается</a:t>
            </a:r>
          </a:p>
          <a:p>
            <a:pPr algn="ctr">
              <a:lnSpc>
                <a:spcPts val="1300"/>
              </a:lnSpc>
              <a:buFontTx/>
              <a:buNone/>
            </a:pPr>
            <a:r>
              <a:rPr lang="ru-RU" sz="2000" dirty="0" smtClean="0">
                <a:latin typeface="Cambria" pitchFamily="18" charset="0"/>
              </a:rPr>
              <a:t>за счет отсутствия на</a:t>
            </a:r>
          </a:p>
          <a:p>
            <a:pPr algn="ctr">
              <a:lnSpc>
                <a:spcPts val="1300"/>
              </a:lnSpc>
              <a:buFontTx/>
              <a:buNone/>
            </a:pPr>
            <a:r>
              <a:rPr lang="ru-RU" sz="2000" dirty="0" smtClean="0">
                <a:latin typeface="Cambria" pitchFamily="18" charset="0"/>
              </a:rPr>
              <a:t>автомагистрали</a:t>
            </a:r>
          </a:p>
          <a:p>
            <a:pPr algn="ctr">
              <a:lnSpc>
                <a:spcPts val="1300"/>
              </a:lnSpc>
              <a:buFontTx/>
              <a:buNone/>
            </a:pPr>
            <a:r>
              <a:rPr lang="ru-RU" sz="2000" dirty="0" smtClean="0">
                <a:latin typeface="Cambria" pitchFamily="18" charset="0"/>
              </a:rPr>
              <a:t>перекрестков, пешеходов,</a:t>
            </a:r>
          </a:p>
          <a:p>
            <a:pPr algn="ctr">
              <a:lnSpc>
                <a:spcPts val="1300"/>
              </a:lnSpc>
              <a:buFontTx/>
              <a:buNone/>
            </a:pPr>
            <a:r>
              <a:rPr lang="ru-RU" sz="2000" dirty="0" smtClean="0">
                <a:latin typeface="Cambria" pitchFamily="18" charset="0"/>
              </a:rPr>
              <a:t>запрета остановки, запрета</a:t>
            </a:r>
          </a:p>
          <a:p>
            <a:pPr algn="ctr">
              <a:lnSpc>
                <a:spcPts val="1300"/>
              </a:lnSpc>
              <a:buFontTx/>
              <a:buNone/>
            </a:pPr>
            <a:r>
              <a:rPr lang="ru-RU" sz="2000" dirty="0" smtClean="0">
                <a:latin typeface="Cambria" pitchFamily="18" charset="0"/>
              </a:rPr>
              <a:t>движения задним ходом,</a:t>
            </a:r>
          </a:p>
          <a:p>
            <a:pPr algn="ctr">
              <a:lnSpc>
                <a:spcPts val="1300"/>
              </a:lnSpc>
              <a:buFontTx/>
              <a:buNone/>
            </a:pPr>
            <a:r>
              <a:rPr lang="ru-RU" sz="2000" dirty="0" smtClean="0">
                <a:latin typeface="Cambria" pitchFamily="18" charset="0"/>
              </a:rPr>
              <a:t>разворота (даже в</a:t>
            </a:r>
          </a:p>
          <a:p>
            <a:pPr algn="ctr">
              <a:lnSpc>
                <a:spcPts val="1300"/>
              </a:lnSpc>
              <a:buFontTx/>
              <a:buNone/>
            </a:pPr>
            <a:r>
              <a:rPr lang="ru-RU" sz="2000" dirty="0" smtClean="0">
                <a:latin typeface="Cambria" pitchFamily="18" charset="0"/>
              </a:rPr>
              <a:t>разрывах разделительной</a:t>
            </a:r>
          </a:p>
          <a:p>
            <a:pPr algn="ctr">
              <a:lnSpc>
                <a:spcPts val="1300"/>
              </a:lnSpc>
              <a:buFontTx/>
              <a:buNone/>
            </a:pPr>
            <a:r>
              <a:rPr lang="ru-RU" sz="2000" dirty="0" smtClean="0">
                <a:latin typeface="Cambria" pitchFamily="18" charset="0"/>
              </a:rPr>
              <a:t>полосы) и т.д.</a:t>
            </a:r>
          </a:p>
          <a:p>
            <a:pPr algn="ctr">
              <a:lnSpc>
                <a:spcPts val="1300"/>
              </a:lnSpc>
              <a:buFontTx/>
              <a:buNone/>
            </a:pPr>
            <a:r>
              <a:rPr lang="ru-RU" sz="2000" dirty="0" smtClean="0">
                <a:latin typeface="Cambria" pitchFamily="18" charset="0"/>
              </a:rPr>
              <a:t>Знак допускает</a:t>
            </a:r>
          </a:p>
          <a:p>
            <a:pPr algn="ctr">
              <a:lnSpc>
                <a:spcPts val="1300"/>
              </a:lnSpc>
              <a:buFontTx/>
              <a:buNone/>
            </a:pPr>
            <a:r>
              <a:rPr lang="ru-RU" sz="2000" dirty="0" smtClean="0">
                <a:latin typeface="Cambria" pitchFamily="18" charset="0"/>
              </a:rPr>
              <a:t>максимальную скорость</a:t>
            </a:r>
          </a:p>
          <a:p>
            <a:pPr algn="ctr">
              <a:lnSpc>
                <a:spcPts val="1300"/>
              </a:lnSpc>
              <a:buFontTx/>
              <a:buNone/>
            </a:pPr>
            <a:r>
              <a:rPr lang="ru-RU" sz="2000" dirty="0" smtClean="0">
                <a:latin typeface="Cambria" pitchFamily="18" charset="0"/>
              </a:rPr>
              <a:t>движения до 110 км/ч (для</a:t>
            </a:r>
          </a:p>
          <a:p>
            <a:pPr algn="ctr">
              <a:lnSpc>
                <a:spcPts val="1300"/>
              </a:lnSpc>
              <a:buFontTx/>
              <a:buNone/>
            </a:pPr>
            <a:r>
              <a:rPr lang="ru-RU" sz="2000" dirty="0" smtClean="0">
                <a:latin typeface="Cambria" pitchFamily="18" charset="0"/>
              </a:rPr>
              <a:t>легковых автомобилей и</a:t>
            </a:r>
          </a:p>
          <a:p>
            <a:pPr algn="ctr">
              <a:lnSpc>
                <a:spcPts val="1300"/>
              </a:lnSpc>
              <a:buFontTx/>
              <a:buNone/>
            </a:pPr>
            <a:r>
              <a:rPr lang="ru-RU" sz="2000" dirty="0" smtClean="0">
                <a:latin typeface="Cambria" pitchFamily="18" charset="0"/>
              </a:rPr>
              <a:t>грузовых с разрешенной</a:t>
            </a:r>
          </a:p>
          <a:p>
            <a:pPr algn="ctr">
              <a:lnSpc>
                <a:spcPts val="1300"/>
              </a:lnSpc>
              <a:buFontTx/>
              <a:buNone/>
            </a:pPr>
            <a:r>
              <a:rPr lang="ru-RU" sz="2000" dirty="0" smtClean="0">
                <a:latin typeface="Cambria" pitchFamily="18" charset="0"/>
              </a:rPr>
              <a:t>максимальной массой —</a:t>
            </a:r>
          </a:p>
          <a:p>
            <a:pPr algn="ctr">
              <a:lnSpc>
                <a:spcPts val="1300"/>
              </a:lnSpc>
              <a:buFontTx/>
              <a:buNone/>
            </a:pPr>
            <a:r>
              <a:rPr lang="ru-RU" sz="2000" dirty="0" smtClean="0">
                <a:latin typeface="Cambria" pitchFamily="18" charset="0"/>
              </a:rPr>
              <a:t>до 3,5 т; у всех остальных</a:t>
            </a:r>
          </a:p>
          <a:p>
            <a:pPr algn="ctr">
              <a:lnSpc>
                <a:spcPts val="1300"/>
              </a:lnSpc>
              <a:buFontTx/>
              <a:buNone/>
            </a:pPr>
            <a:r>
              <a:rPr lang="ru-RU" sz="2000" dirty="0" smtClean="0">
                <a:latin typeface="Cambria" pitchFamily="18" charset="0"/>
              </a:rPr>
              <a:t>видов транспортных</a:t>
            </a:r>
          </a:p>
          <a:p>
            <a:pPr algn="ctr">
              <a:lnSpc>
                <a:spcPts val="1300"/>
              </a:lnSpc>
              <a:buFontTx/>
              <a:buNone/>
            </a:pPr>
            <a:r>
              <a:rPr lang="ru-RU" sz="2000" dirty="0" smtClean="0">
                <a:latin typeface="Cambria" pitchFamily="18" charset="0"/>
              </a:rPr>
              <a:t>средств — до 90 км/ч).</a:t>
            </a:r>
          </a:p>
          <a:p>
            <a:pPr algn="ctr">
              <a:lnSpc>
                <a:spcPts val="1300"/>
              </a:lnSpc>
              <a:buFontTx/>
              <a:buNone/>
            </a:pPr>
            <a:r>
              <a:rPr lang="ru-RU" sz="2000" dirty="0" smtClean="0">
                <a:latin typeface="Cambria" pitchFamily="18" charset="0"/>
              </a:rPr>
              <a:t>Минимальная скорость на</a:t>
            </a:r>
          </a:p>
          <a:p>
            <a:pPr algn="ctr">
              <a:lnSpc>
                <a:spcPts val="1300"/>
              </a:lnSpc>
              <a:buFontTx/>
              <a:buNone/>
            </a:pPr>
            <a:r>
              <a:rPr lang="ru-RU" sz="2000" dirty="0" smtClean="0">
                <a:latin typeface="Cambria" pitchFamily="18" charset="0"/>
              </a:rPr>
              <a:t>автомагистрали до 40 км/ч. </a:t>
            </a:r>
          </a:p>
        </p:txBody>
      </p:sp>
      <p:sp>
        <p:nvSpPr>
          <p:cNvPr id="7" name="Дата 5"/>
          <p:cNvSpPr>
            <a:spLocks noGrp="1"/>
          </p:cNvSpPr>
          <p:nvPr>
            <p:ph type="dt" sz="quarter" idx="10"/>
          </p:nvPr>
        </p:nvSpPr>
        <p:spPr/>
        <p:txBody>
          <a:bodyPr/>
          <a:lstStyle/>
          <a:p>
            <a:pPr>
              <a:defRPr/>
            </a:pPr>
            <a:fld id="{61EBABDB-C6FD-4099-91DE-744085BFA38F}" type="datetime1">
              <a:rPr lang="ru-RU"/>
              <a:pPr>
                <a:defRPr/>
              </a:pPr>
              <a:t>23.10.2013</a:t>
            </a:fld>
            <a:endParaRPr lang="ru-RU"/>
          </a:p>
        </p:txBody>
      </p:sp>
      <p:sp>
        <p:nvSpPr>
          <p:cNvPr id="9" name="Номер слайда 7"/>
          <p:cNvSpPr>
            <a:spLocks noGrp="1"/>
          </p:cNvSpPr>
          <p:nvPr>
            <p:ph type="sldNum" sz="quarter" idx="12"/>
          </p:nvPr>
        </p:nvSpPr>
        <p:spPr/>
        <p:txBody>
          <a:bodyPr/>
          <a:lstStyle/>
          <a:p>
            <a:pPr>
              <a:defRPr/>
            </a:pPr>
            <a:fld id="{F1970002-78CB-4908-A4A7-B9AD8EE4EF16}" type="slidenum">
              <a:rPr lang="ru-RU"/>
              <a:pPr>
                <a:defRPr/>
              </a:pPr>
              <a:t>22</a:t>
            </a:fld>
            <a:endParaRPr lang="ru-RU"/>
          </a:p>
        </p:txBody>
      </p:sp>
      <p:pic>
        <p:nvPicPr>
          <p:cNvPr id="32775" name="Picture 17" descr="автомагистраль 1"/>
          <p:cNvPicPr>
            <a:picLocks noChangeAspect="1" noChangeArrowheads="1"/>
          </p:cNvPicPr>
          <p:nvPr/>
        </p:nvPicPr>
        <p:blipFill>
          <a:blip r:embed="rId3" cstate="email"/>
          <a:srcRect/>
          <a:stretch>
            <a:fillRect/>
          </a:stretch>
        </p:blipFill>
        <p:spPr bwMode="auto">
          <a:xfrm>
            <a:off x="395288" y="4437063"/>
            <a:ext cx="3382962" cy="2147887"/>
          </a:xfrm>
          <a:prstGeom prst="rect">
            <a:avLst/>
          </a:prstGeom>
          <a:noFill/>
          <a:ln w="9525">
            <a:noFill/>
            <a:miter lim="800000"/>
            <a:headEnd/>
            <a:tailEnd/>
          </a:ln>
        </p:spPr>
      </p:pic>
      <p:pic>
        <p:nvPicPr>
          <p:cNvPr id="32776" name="Picture 18" descr="File0107"/>
          <p:cNvPicPr>
            <a:picLocks noChangeAspect="1" noChangeArrowheads="1"/>
          </p:cNvPicPr>
          <p:nvPr/>
        </p:nvPicPr>
        <p:blipFill>
          <a:blip r:embed="rId4" cstate="email"/>
          <a:srcRect/>
          <a:stretch>
            <a:fillRect/>
          </a:stretch>
        </p:blipFill>
        <p:spPr bwMode="auto">
          <a:xfrm>
            <a:off x="2016125" y="2852738"/>
            <a:ext cx="2232025" cy="1427162"/>
          </a:xfrm>
          <a:prstGeom prst="rect">
            <a:avLst/>
          </a:prstGeom>
          <a:noFill/>
          <a:ln w="9525">
            <a:noFill/>
            <a:miter lim="800000"/>
            <a:headEnd/>
            <a:tailEnd/>
          </a:ln>
        </p:spPr>
      </p:pic>
      <p:pic>
        <p:nvPicPr>
          <p:cNvPr id="32777" name="Picture 19" descr="File0106"/>
          <p:cNvPicPr>
            <a:picLocks noChangeAspect="1" noChangeArrowheads="1"/>
          </p:cNvPicPr>
          <p:nvPr/>
        </p:nvPicPr>
        <p:blipFill>
          <a:blip r:embed="rId5" cstate="email"/>
          <a:srcRect/>
          <a:stretch>
            <a:fillRect/>
          </a:stretch>
        </p:blipFill>
        <p:spPr bwMode="auto">
          <a:xfrm>
            <a:off x="0" y="2852738"/>
            <a:ext cx="1943100" cy="144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4"/>
          <p:cNvSpPr>
            <a:spLocks noGrp="1" noChangeArrowheads="1"/>
          </p:cNvSpPr>
          <p:nvPr>
            <p:ph type="title" sz="quarter"/>
          </p:nvPr>
        </p:nvSpPr>
        <p:spPr/>
        <p:txBody>
          <a:bodyPr/>
          <a:lstStyle/>
          <a:p>
            <a:r>
              <a:rPr lang="ru-RU" sz="2800" b="1" i="1" u="sng" smtClean="0"/>
              <a:t>Дорожные знаки могут иметь одинаковое название, но различное значение</a:t>
            </a:r>
          </a:p>
        </p:txBody>
      </p:sp>
      <p:pic>
        <p:nvPicPr>
          <p:cNvPr id="12305" name="Picture 17" descr="1_20"/>
          <p:cNvPicPr>
            <a:picLocks noGrp="1" noChangeAspect="1" noChangeArrowheads="1"/>
          </p:cNvPicPr>
          <p:nvPr>
            <p:ph sz="quarter" idx="1"/>
          </p:nvPr>
        </p:nvPicPr>
        <p:blipFill>
          <a:blip r:embed="rId2" cstate="email"/>
          <a:srcRect/>
          <a:stretch>
            <a:fillRect/>
          </a:stretch>
        </p:blipFill>
        <p:spPr>
          <a:xfrm>
            <a:off x="179512" y="1916832"/>
            <a:ext cx="3420981" cy="3239814"/>
          </a:xfrm>
        </p:spPr>
      </p:pic>
      <p:pic>
        <p:nvPicPr>
          <p:cNvPr id="12308" name="Picture 20" descr="пешеходный переход"/>
          <p:cNvPicPr>
            <a:picLocks noGrp="1" noChangeAspect="1" noChangeArrowheads="1"/>
          </p:cNvPicPr>
          <p:nvPr>
            <p:ph sz="quarter" idx="3"/>
          </p:nvPr>
        </p:nvPicPr>
        <p:blipFill>
          <a:blip r:embed="rId3" cstate="email"/>
          <a:srcRect/>
          <a:stretch>
            <a:fillRect/>
          </a:stretch>
        </p:blipFill>
        <p:spPr>
          <a:xfrm>
            <a:off x="5580112" y="1988840"/>
            <a:ext cx="3240360" cy="3240360"/>
          </a:xfrm>
        </p:spPr>
      </p:pic>
      <p:sp>
        <p:nvSpPr>
          <p:cNvPr id="9" name="Номер слайда 8"/>
          <p:cNvSpPr>
            <a:spLocks noGrp="1"/>
          </p:cNvSpPr>
          <p:nvPr>
            <p:ph type="sldNum" sz="quarter" idx="12"/>
          </p:nvPr>
        </p:nvSpPr>
        <p:spPr/>
        <p:txBody>
          <a:bodyPr/>
          <a:lstStyle/>
          <a:p>
            <a:pPr>
              <a:defRPr/>
            </a:pPr>
            <a:fld id="{C613B54B-B0CB-435B-8643-4E535A1FD669}" type="slidenum">
              <a:rPr lang="ru-RU"/>
              <a:pPr>
                <a:defRPr/>
              </a:pPr>
              <a:t>23</a:t>
            </a:fld>
            <a:endParaRPr lang="ru-RU"/>
          </a:p>
        </p:txBody>
      </p:sp>
      <p:sp>
        <p:nvSpPr>
          <p:cNvPr id="12316" name="AutoShape 28"/>
          <p:cNvSpPr>
            <a:spLocks noChangeArrowheads="1"/>
          </p:cNvSpPr>
          <p:nvPr/>
        </p:nvSpPr>
        <p:spPr bwMode="auto">
          <a:xfrm>
            <a:off x="3708400" y="2852738"/>
            <a:ext cx="1655763" cy="698500"/>
          </a:xfrm>
          <a:prstGeom prst="roundRect">
            <a:avLst>
              <a:gd name="adj" fmla="val 16667"/>
            </a:avLst>
          </a:prstGeom>
          <a:gradFill rotWithShape="1">
            <a:gsLst>
              <a:gs pos="0">
                <a:srgbClr val="FF0000"/>
              </a:gs>
              <a:gs pos="100000">
                <a:srgbClr val="0099FF"/>
              </a:gs>
            </a:gsLst>
            <a:lin ang="2700000" scaled="1"/>
          </a:gradFill>
          <a:ln w="9525">
            <a:solidFill>
              <a:schemeClr val="tx1"/>
            </a:solidFill>
            <a:round/>
            <a:headEnd/>
            <a:tailEnd/>
          </a:ln>
        </p:spPr>
        <p:txBody>
          <a:bodyPr wrap="none" anchor="ctr"/>
          <a:lstStyle/>
          <a:p>
            <a:pPr algn="ctr"/>
            <a:r>
              <a:rPr lang="ru-RU"/>
              <a:t>Пешеходный </a:t>
            </a:r>
          </a:p>
          <a:p>
            <a:pPr algn="ctr"/>
            <a:r>
              <a:rPr lang="ru-RU"/>
              <a:t>переход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2316"/>
                                        </p:tgtEl>
                                        <p:attrNameLst>
                                          <p:attrName>style.visibility</p:attrName>
                                        </p:attrNameLst>
                                      </p:cBhvr>
                                      <p:to>
                                        <p:strVal val="visible"/>
                                      </p:to>
                                    </p:set>
                                    <p:animScale>
                                      <p:cBhvr>
                                        <p:cTn id="7" dur="1000" decel="50000" fill="hold">
                                          <p:stCondLst>
                                            <p:cond delay="0"/>
                                          </p:stCondLst>
                                        </p:cTn>
                                        <p:tgtEl>
                                          <p:spTgt spid="123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316"/>
                                        </p:tgtEl>
                                        <p:attrNameLst>
                                          <p:attrName>ppt_x</p:attrName>
                                          <p:attrName>ppt_y</p:attrName>
                                        </p:attrNameLst>
                                      </p:cBhvr>
                                    </p:animMotion>
                                    <p:animEffect transition="in" filter="fade">
                                      <p:cBhvr>
                                        <p:cTn id="9" dur="1000"/>
                                        <p:tgtEl>
                                          <p:spTgt spid="12316"/>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12305"/>
                                        </p:tgtEl>
                                        <p:attrNameLst>
                                          <p:attrName>style.visibility</p:attrName>
                                        </p:attrNameLst>
                                      </p:cBhvr>
                                      <p:to>
                                        <p:strVal val="visible"/>
                                      </p:to>
                                    </p:set>
                                    <p:anim calcmode="lin" valueType="num">
                                      <p:cBhvr>
                                        <p:cTn id="14" dur="500" decel="50000" fill="hold">
                                          <p:stCondLst>
                                            <p:cond delay="0"/>
                                          </p:stCondLst>
                                        </p:cTn>
                                        <p:tgtEl>
                                          <p:spTgt spid="1230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230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2305"/>
                                        </p:tgtEl>
                                        <p:attrNameLst>
                                          <p:attrName>ppt_w</p:attrName>
                                        </p:attrNameLst>
                                      </p:cBhvr>
                                      <p:tavLst>
                                        <p:tav tm="0">
                                          <p:val>
                                            <p:strVal val="#ppt_w*.05"/>
                                          </p:val>
                                        </p:tav>
                                        <p:tav tm="100000">
                                          <p:val>
                                            <p:strVal val="#ppt_w"/>
                                          </p:val>
                                        </p:tav>
                                      </p:tavLst>
                                    </p:anim>
                                    <p:anim calcmode="lin" valueType="num">
                                      <p:cBhvr>
                                        <p:cTn id="17" dur="1000" fill="hold"/>
                                        <p:tgtEl>
                                          <p:spTgt spid="1230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230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230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230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2305"/>
                                        </p:tgtEl>
                                      </p:cBhvr>
                                    </p:animEffect>
                                  </p:childTnLst>
                                </p:cTn>
                              </p:par>
                              <p:par>
                                <p:cTn id="22" presetID="25" presetClass="entr" presetSubtype="0" fill="hold" nodeType="withEffect">
                                  <p:stCondLst>
                                    <p:cond delay="0"/>
                                  </p:stCondLst>
                                  <p:childTnLst>
                                    <p:set>
                                      <p:cBhvr>
                                        <p:cTn id="23" dur="1" fill="hold">
                                          <p:stCondLst>
                                            <p:cond delay="0"/>
                                          </p:stCondLst>
                                        </p:cTn>
                                        <p:tgtEl>
                                          <p:spTgt spid="12308"/>
                                        </p:tgtEl>
                                        <p:attrNameLst>
                                          <p:attrName>style.visibility</p:attrName>
                                        </p:attrNameLst>
                                      </p:cBhvr>
                                      <p:to>
                                        <p:strVal val="visible"/>
                                      </p:to>
                                    </p:set>
                                    <p:anim calcmode="lin" valueType="num">
                                      <p:cBhvr>
                                        <p:cTn id="24" dur="500" decel="50000" fill="hold">
                                          <p:stCondLst>
                                            <p:cond delay="0"/>
                                          </p:stCondLst>
                                        </p:cTn>
                                        <p:tgtEl>
                                          <p:spTgt spid="12308"/>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2308"/>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2308"/>
                                        </p:tgtEl>
                                        <p:attrNameLst>
                                          <p:attrName>ppt_w</p:attrName>
                                        </p:attrNameLst>
                                      </p:cBhvr>
                                      <p:tavLst>
                                        <p:tav tm="0">
                                          <p:val>
                                            <p:strVal val="#ppt_w*.05"/>
                                          </p:val>
                                        </p:tav>
                                        <p:tav tm="100000">
                                          <p:val>
                                            <p:strVal val="#ppt_w"/>
                                          </p:val>
                                        </p:tav>
                                      </p:tavLst>
                                    </p:anim>
                                    <p:anim calcmode="lin" valueType="num">
                                      <p:cBhvr>
                                        <p:cTn id="27" dur="1000" fill="hold"/>
                                        <p:tgtEl>
                                          <p:spTgt spid="12308"/>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2308"/>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2308"/>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2308"/>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2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9"/>
          <p:cNvSpPr>
            <a:spLocks noGrp="1" noChangeArrowheads="1"/>
          </p:cNvSpPr>
          <p:nvPr>
            <p:ph type="body" sz="half" idx="1"/>
          </p:nvPr>
        </p:nvSpPr>
        <p:spPr>
          <a:xfrm>
            <a:off x="0" y="333375"/>
            <a:ext cx="4716463" cy="6191250"/>
          </a:xfrm>
        </p:spPr>
        <p:txBody>
          <a:bodyPr/>
          <a:lstStyle/>
          <a:p>
            <a:pPr>
              <a:lnSpc>
                <a:spcPct val="90000"/>
              </a:lnSpc>
            </a:pPr>
            <a:r>
              <a:rPr lang="ru-RU" sz="2000" b="1" i="1" smtClean="0"/>
              <a:t>Железнодорожный переезд</a:t>
            </a:r>
            <a:r>
              <a:rPr lang="ru-RU" sz="2000" i="1" smtClean="0"/>
              <a:t> — </a:t>
            </a:r>
            <a:r>
              <a:rPr lang="ru-RU" sz="2000" smtClean="0"/>
              <a:t>пересечение в одном уровне дороги с железнодорожными путями. Это самое опасное место на пути водителя! По тяжести последствий столкновение с поездом на переезде не идет ни в какое сравнение со столкновением транспортных средств на перекрестке. ДТП на железнодорожных переездах, как правило, кончаются смертельным исходом, поскольку скорости движения поездов через переезд достигают 100 км/ч, при этом тормозной путь до 2 км, т. е. нередко машинист видит застрявшее транспортное средство на переезде, но не имеет физической возможности спасти его.</a:t>
            </a:r>
          </a:p>
        </p:txBody>
      </p:sp>
      <p:pic>
        <p:nvPicPr>
          <p:cNvPr id="34819" name="Picture 11" descr="у переезда"/>
          <p:cNvPicPr>
            <a:picLocks noGrp="1" noChangeAspect="1" noChangeArrowheads="1"/>
          </p:cNvPicPr>
          <p:nvPr>
            <p:ph sz="half" idx="2"/>
          </p:nvPr>
        </p:nvPicPr>
        <p:blipFill>
          <a:blip r:embed="rId2" cstate="email"/>
          <a:srcRect/>
          <a:stretch>
            <a:fillRect/>
          </a:stretch>
        </p:blipFill>
        <p:spPr>
          <a:xfrm>
            <a:off x="4876800" y="2060575"/>
            <a:ext cx="4267200" cy="2678113"/>
          </a:xfrm>
        </p:spPr>
      </p:pic>
      <p:sp>
        <p:nvSpPr>
          <p:cNvPr id="34820" name="Номер слайда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2B6A1ED-EF9C-411B-BEA9-23E8357876B6}" type="slidenum">
              <a:rPr lang="ru-RU" smtClean="0">
                <a:solidFill>
                  <a:schemeClr val="tx1"/>
                </a:solidFill>
              </a:rPr>
              <a:pPr/>
              <a:t>24</a:t>
            </a:fld>
            <a:endParaRPr lang="ru-RU" smtClean="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p:cNvSpPr>
            <a:spLocks noGrp="1" noChangeArrowheads="1"/>
          </p:cNvSpPr>
          <p:nvPr>
            <p:ph type="title"/>
          </p:nvPr>
        </p:nvSpPr>
        <p:spPr/>
        <p:txBody>
          <a:bodyPr/>
          <a:lstStyle/>
          <a:p>
            <a:r>
              <a:rPr lang="ru-RU" sz="2800" b="1" i="1" u="sng" smtClean="0"/>
              <a:t/>
            </a:r>
            <a:br>
              <a:rPr lang="ru-RU" sz="2800" b="1" i="1" u="sng" smtClean="0"/>
            </a:br>
            <a:endParaRPr lang="ru-RU" sz="2400" b="1" i="1" u="sng" smtClean="0"/>
          </a:p>
        </p:txBody>
      </p:sp>
      <p:sp>
        <p:nvSpPr>
          <p:cNvPr id="35843" name="Rectangle 12"/>
          <p:cNvSpPr>
            <a:spLocks noGrp="1" noChangeArrowheads="1"/>
          </p:cNvSpPr>
          <p:nvPr>
            <p:ph sz="half" idx="1"/>
          </p:nvPr>
        </p:nvSpPr>
        <p:spPr>
          <a:xfrm>
            <a:off x="250825" y="333375"/>
            <a:ext cx="4244975" cy="6524625"/>
          </a:xfrm>
        </p:spPr>
        <p:txBody>
          <a:bodyPr/>
          <a:lstStyle/>
          <a:p>
            <a:pPr>
              <a:lnSpc>
                <a:spcPct val="80000"/>
              </a:lnSpc>
              <a:buFontTx/>
              <a:buNone/>
            </a:pPr>
            <a:r>
              <a:rPr lang="ru-RU" sz="1800" b="1" i="1" smtClean="0"/>
              <a:t>«</a:t>
            </a:r>
            <a:r>
              <a:rPr lang="ru-RU" sz="2000" b="1" i="1" smtClean="0"/>
              <a:t>Железнодорожный переезд</a:t>
            </a:r>
          </a:p>
          <a:p>
            <a:pPr>
              <a:lnSpc>
                <a:spcPct val="80000"/>
              </a:lnSpc>
              <a:buFontTx/>
              <a:buNone/>
            </a:pPr>
            <a:r>
              <a:rPr lang="ru-RU" sz="2000" b="1" i="1" smtClean="0"/>
              <a:t>без шлагбаума» </a:t>
            </a:r>
            <a:r>
              <a:rPr lang="ru-RU" sz="2000" i="1" smtClean="0"/>
              <a:t>(предупр. зн.) </a:t>
            </a:r>
          </a:p>
          <a:p>
            <a:pPr>
              <a:lnSpc>
                <a:spcPct val="80000"/>
              </a:lnSpc>
              <a:buFontTx/>
              <a:buNone/>
            </a:pPr>
            <a:r>
              <a:rPr lang="ru-RU" sz="2000" smtClean="0"/>
              <a:t>предупреждает о переезде, на</a:t>
            </a:r>
          </a:p>
          <a:p>
            <a:pPr>
              <a:lnSpc>
                <a:spcPct val="80000"/>
              </a:lnSpc>
              <a:buFontTx/>
              <a:buNone/>
            </a:pPr>
            <a:r>
              <a:rPr lang="ru-RU" sz="2000" smtClean="0"/>
              <a:t>котором нет шлагбаума</a:t>
            </a:r>
          </a:p>
          <a:p>
            <a:pPr>
              <a:lnSpc>
                <a:spcPct val="80000"/>
              </a:lnSpc>
              <a:buFontTx/>
              <a:buNone/>
            </a:pPr>
            <a:r>
              <a:rPr lang="ru-RU" sz="2000" smtClean="0"/>
              <a:t>и дежурного по переезду. </a:t>
            </a:r>
          </a:p>
          <a:p>
            <a:pPr>
              <a:lnSpc>
                <a:spcPct val="80000"/>
              </a:lnSpc>
              <a:buFontTx/>
              <a:buNone/>
            </a:pPr>
            <a:r>
              <a:rPr lang="ru-RU" sz="2000" smtClean="0"/>
              <a:t>Возможна установка перед</a:t>
            </a:r>
          </a:p>
          <a:p>
            <a:pPr>
              <a:lnSpc>
                <a:spcPct val="80000"/>
              </a:lnSpc>
              <a:buFontTx/>
              <a:buNone/>
            </a:pPr>
            <a:r>
              <a:rPr lang="ru-RU" sz="2000" smtClean="0"/>
              <a:t>переездом светофора с двумя</a:t>
            </a:r>
          </a:p>
          <a:p>
            <a:pPr>
              <a:lnSpc>
                <a:spcPct val="80000"/>
              </a:lnSpc>
              <a:buFontTx/>
              <a:buNone/>
            </a:pPr>
            <a:r>
              <a:rPr lang="ru-RU" sz="2000" smtClean="0"/>
              <a:t>попеременно мигающими огнями</a:t>
            </a:r>
          </a:p>
          <a:p>
            <a:pPr>
              <a:lnSpc>
                <a:spcPct val="80000"/>
              </a:lnSpc>
              <a:buFontTx/>
              <a:buNone/>
            </a:pPr>
            <a:r>
              <a:rPr lang="ru-RU" sz="2000" smtClean="0"/>
              <a:t>красного цвета на расстоянии 20</a:t>
            </a:r>
          </a:p>
          <a:p>
            <a:pPr>
              <a:lnSpc>
                <a:spcPct val="80000"/>
              </a:lnSpc>
              <a:buFontTx/>
              <a:buNone/>
            </a:pPr>
            <a:r>
              <a:rPr lang="ru-RU" sz="2000" smtClean="0"/>
              <a:t>м до первого рельса.</a:t>
            </a:r>
          </a:p>
          <a:p>
            <a:pPr>
              <a:lnSpc>
                <a:spcPct val="80000"/>
              </a:lnSpc>
              <a:buFontTx/>
              <a:buNone/>
            </a:pPr>
            <a:r>
              <a:rPr lang="ru-RU" sz="2000" smtClean="0"/>
              <a:t>Знак относится к дублируемым</a:t>
            </a:r>
            <a:r>
              <a:rPr lang="ru-RU" sz="1800" i="1" smtClean="0"/>
              <a:t>.</a:t>
            </a:r>
          </a:p>
        </p:txBody>
      </p:sp>
      <p:sp>
        <p:nvSpPr>
          <p:cNvPr id="35844" name="Rectangle 13"/>
          <p:cNvSpPr>
            <a:spLocks noGrp="1" noChangeArrowheads="1"/>
          </p:cNvSpPr>
          <p:nvPr>
            <p:ph sz="half" idx="2"/>
          </p:nvPr>
        </p:nvSpPr>
        <p:spPr>
          <a:xfrm>
            <a:off x="4648200" y="0"/>
            <a:ext cx="4495800" cy="6858000"/>
          </a:xfrm>
        </p:spPr>
        <p:txBody>
          <a:bodyPr/>
          <a:lstStyle/>
          <a:p>
            <a:pPr>
              <a:lnSpc>
                <a:spcPct val="80000"/>
              </a:lnSpc>
              <a:buFontTx/>
              <a:buNone/>
            </a:pPr>
            <a:endParaRPr lang="ru-RU" sz="1800" b="1" i="1" smtClean="0"/>
          </a:p>
          <a:p>
            <a:pPr>
              <a:lnSpc>
                <a:spcPct val="80000"/>
              </a:lnSpc>
              <a:buFontTx/>
              <a:buNone/>
            </a:pPr>
            <a:endParaRPr lang="ru-RU" sz="1800" b="1" i="1" smtClean="0"/>
          </a:p>
          <a:p>
            <a:pPr>
              <a:lnSpc>
                <a:spcPct val="80000"/>
              </a:lnSpc>
              <a:buFontTx/>
              <a:buNone/>
            </a:pPr>
            <a:endParaRPr lang="ru-RU" sz="1800" b="1" i="1" smtClean="0"/>
          </a:p>
          <a:p>
            <a:pPr>
              <a:lnSpc>
                <a:spcPct val="80000"/>
              </a:lnSpc>
              <a:buFontTx/>
              <a:buNone/>
            </a:pPr>
            <a:endParaRPr lang="ru-RU" sz="1800" b="1" i="1" smtClean="0"/>
          </a:p>
          <a:p>
            <a:pPr>
              <a:lnSpc>
                <a:spcPct val="80000"/>
              </a:lnSpc>
              <a:buFontTx/>
              <a:buNone/>
            </a:pPr>
            <a:endParaRPr lang="ru-RU" sz="1800" b="1" i="1" smtClean="0"/>
          </a:p>
          <a:p>
            <a:pPr>
              <a:lnSpc>
                <a:spcPct val="80000"/>
              </a:lnSpc>
              <a:buFontTx/>
              <a:buNone/>
            </a:pPr>
            <a:endParaRPr lang="ru-RU" sz="1800" b="1" i="1" smtClean="0"/>
          </a:p>
          <a:p>
            <a:pPr>
              <a:lnSpc>
                <a:spcPct val="80000"/>
              </a:lnSpc>
              <a:buFontTx/>
              <a:buNone/>
            </a:pPr>
            <a:endParaRPr lang="ru-RU" sz="1800" b="1" i="1" smtClean="0"/>
          </a:p>
          <a:p>
            <a:pPr>
              <a:lnSpc>
                <a:spcPct val="80000"/>
              </a:lnSpc>
              <a:buFontTx/>
              <a:buNone/>
            </a:pPr>
            <a:endParaRPr lang="ru-RU" sz="1800" b="1" i="1" smtClean="0"/>
          </a:p>
          <a:p>
            <a:pPr>
              <a:lnSpc>
                <a:spcPct val="80000"/>
              </a:lnSpc>
              <a:buFontTx/>
              <a:buNone/>
            </a:pPr>
            <a:endParaRPr lang="ru-RU" sz="2000" b="1" i="1" smtClean="0"/>
          </a:p>
          <a:p>
            <a:pPr>
              <a:lnSpc>
                <a:spcPct val="80000"/>
              </a:lnSpc>
              <a:buFontTx/>
              <a:buNone/>
            </a:pPr>
            <a:r>
              <a:rPr lang="ru-RU" sz="2000" b="1" i="1" smtClean="0"/>
              <a:t>«Железнодорожный переезд со шлагбаумом» </a:t>
            </a:r>
            <a:r>
              <a:rPr lang="ru-RU" sz="2000" smtClean="0"/>
              <a:t>(предупр. зн.) — предупреждает о переезде, который оборудован шлагбаумом (полушлагбаумом), световой сигнализацией в виде двухлинзового светофора, в котором попеременно мигают красные огни, при нем есть дежурный по переезду (в оранжевом жилете). Мигающие огни позволяют водителю увидеть этот светофор с максимального расстояния. Знак относится к </a:t>
            </a:r>
            <a:r>
              <a:rPr lang="ru-RU" sz="2000" i="1" smtClean="0"/>
              <a:t>дублируемым</a:t>
            </a:r>
            <a:r>
              <a:rPr lang="ru-RU" sz="1800" i="1" smtClean="0"/>
              <a:t>.</a:t>
            </a:r>
          </a:p>
        </p:txBody>
      </p:sp>
      <p:sp>
        <p:nvSpPr>
          <p:cNvPr id="9" name="Номер слайда 6"/>
          <p:cNvSpPr>
            <a:spLocks noGrp="1"/>
          </p:cNvSpPr>
          <p:nvPr>
            <p:ph type="sldNum" sz="quarter" idx="12"/>
          </p:nvPr>
        </p:nvSpPr>
        <p:spPr/>
        <p:txBody>
          <a:bodyPr/>
          <a:lstStyle/>
          <a:p>
            <a:pPr>
              <a:defRPr/>
            </a:pPr>
            <a:fld id="{E058FB0A-45FB-4BEC-AB63-970D412B4F0D}" type="slidenum">
              <a:rPr lang="ru-RU"/>
              <a:pPr>
                <a:defRPr/>
              </a:pPr>
              <a:t>25</a:t>
            </a:fld>
            <a:endParaRPr lang="ru-RU"/>
          </a:p>
        </p:txBody>
      </p:sp>
      <p:pic>
        <p:nvPicPr>
          <p:cNvPr id="35846" name="Picture 14" descr="жд переезд1"/>
          <p:cNvPicPr>
            <a:picLocks noChangeAspect="1" noChangeArrowheads="1"/>
          </p:cNvPicPr>
          <p:nvPr/>
        </p:nvPicPr>
        <p:blipFill>
          <a:blip r:embed="rId2" cstate="email"/>
          <a:srcRect/>
          <a:stretch>
            <a:fillRect/>
          </a:stretch>
        </p:blipFill>
        <p:spPr bwMode="auto">
          <a:xfrm>
            <a:off x="6156325" y="260350"/>
            <a:ext cx="1693863" cy="2087563"/>
          </a:xfrm>
          <a:prstGeom prst="rect">
            <a:avLst/>
          </a:prstGeom>
          <a:noFill/>
          <a:ln w="9525">
            <a:noFill/>
            <a:miter lim="800000"/>
            <a:headEnd/>
            <a:tailEnd/>
          </a:ln>
        </p:spPr>
      </p:pic>
      <p:pic>
        <p:nvPicPr>
          <p:cNvPr id="35847" name="Picture 15" descr="жд переезд2"/>
          <p:cNvPicPr>
            <a:picLocks noChangeAspect="1" noChangeArrowheads="1"/>
          </p:cNvPicPr>
          <p:nvPr/>
        </p:nvPicPr>
        <p:blipFill>
          <a:blip r:embed="rId3" cstate="email"/>
          <a:srcRect/>
          <a:stretch>
            <a:fillRect/>
          </a:stretch>
        </p:blipFill>
        <p:spPr bwMode="auto">
          <a:xfrm>
            <a:off x="1258888" y="4005263"/>
            <a:ext cx="1709737" cy="218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500034" y="714356"/>
            <a:ext cx="8229600" cy="5000660"/>
          </a:xfrm>
        </p:spPr>
        <p:txBody>
          <a:bodyPr/>
          <a:lstStyle/>
          <a:p>
            <a:pPr>
              <a:buNone/>
            </a:pPr>
            <a:r>
              <a:rPr lang="ru-RU" sz="2400" b="1" dirty="0" smtClean="0">
                <a:solidFill>
                  <a:srgbClr val="000000"/>
                </a:solidFill>
                <a:latin typeface="Times New Roman"/>
              </a:rPr>
              <a:t>1. Из </a:t>
            </a:r>
            <a:r>
              <a:rPr lang="ru-RU" sz="2400" b="1" dirty="0" smtClean="0">
                <a:solidFill>
                  <a:srgbClr val="000000"/>
                </a:solidFill>
                <a:latin typeface="Times New Roman"/>
              </a:rPr>
              <a:t>ниже </a:t>
            </a:r>
            <a:r>
              <a:rPr lang="ru-RU" sz="2400" b="1" dirty="0" smtClean="0">
                <a:solidFill>
                  <a:srgbClr val="000000"/>
                </a:solidFill>
                <a:latin typeface="Times New Roman"/>
              </a:rPr>
              <a:t>приведенных </a:t>
            </a:r>
            <a:r>
              <a:rPr lang="ru-RU" sz="2400" b="1" dirty="0" smtClean="0">
                <a:solidFill>
                  <a:srgbClr val="000000"/>
                </a:solidFill>
                <a:latin typeface="Times New Roman"/>
              </a:rPr>
              <a:t>предложений составьте определение </a:t>
            </a:r>
            <a:endParaRPr lang="ru-RU" sz="2400" b="1" dirty="0" smtClean="0">
              <a:solidFill>
                <a:srgbClr val="000000"/>
              </a:solidFill>
              <a:latin typeface="Times New Roman"/>
            </a:endParaRPr>
          </a:p>
          <a:p>
            <a:pPr>
              <a:buNone/>
            </a:pPr>
            <a:r>
              <a:rPr lang="ru-RU" sz="2400" b="1" dirty="0" smtClean="0">
                <a:solidFill>
                  <a:srgbClr val="000000"/>
                </a:solidFill>
                <a:latin typeface="Times New Roman"/>
              </a:rPr>
              <a:t>«Кто </a:t>
            </a:r>
            <a:r>
              <a:rPr lang="ru-RU" sz="2400" b="1" dirty="0" smtClean="0">
                <a:solidFill>
                  <a:srgbClr val="000000"/>
                </a:solidFill>
                <a:latin typeface="Times New Roman"/>
              </a:rPr>
              <a:t>называется пешеходом?»</a:t>
            </a:r>
            <a:r>
              <a:rPr lang="ru-RU" sz="2400" dirty="0" smtClean="0"/>
              <a:t/>
            </a:r>
            <a:br>
              <a:rPr lang="ru-RU" sz="2400" dirty="0" smtClean="0"/>
            </a:br>
            <a:r>
              <a:rPr lang="ru-RU" sz="2400" dirty="0" smtClean="0"/>
              <a:t/>
            </a:r>
            <a:br>
              <a:rPr lang="ru-RU" sz="2400" dirty="0" smtClean="0"/>
            </a:br>
            <a:r>
              <a:rPr lang="ru-RU" sz="2400" dirty="0" smtClean="0">
                <a:solidFill>
                  <a:srgbClr val="000000"/>
                </a:solidFill>
                <a:latin typeface="Times New Roman"/>
              </a:rPr>
              <a:t>1. пешеход - лицо, находящееся вне транспортного средства</a:t>
            </a:r>
            <a:r>
              <a:rPr lang="ru-RU" sz="2400" dirty="0" smtClean="0">
                <a:solidFill>
                  <a:srgbClr val="000000"/>
                </a:solidFill>
                <a:latin typeface="Times New Roman"/>
              </a:rPr>
              <a:t>;</a:t>
            </a:r>
            <a:r>
              <a:rPr lang="ru-RU" sz="2400" dirty="0" smtClean="0"/>
              <a:t/>
            </a:r>
            <a:br>
              <a:rPr lang="ru-RU" sz="2400" dirty="0" smtClean="0"/>
            </a:br>
            <a:r>
              <a:rPr lang="ru-RU" sz="2400" dirty="0" smtClean="0">
                <a:solidFill>
                  <a:srgbClr val="000000"/>
                </a:solidFill>
                <a:latin typeface="Times New Roman"/>
              </a:rPr>
              <a:t>2. и не </a:t>
            </a:r>
            <a:r>
              <a:rPr lang="ru-RU" sz="2400" dirty="0" smtClean="0">
                <a:solidFill>
                  <a:srgbClr val="000000"/>
                </a:solidFill>
                <a:latin typeface="Times New Roman"/>
              </a:rPr>
              <a:t>производящее </a:t>
            </a:r>
            <a:r>
              <a:rPr lang="ru-RU" sz="2400" dirty="0" smtClean="0">
                <a:solidFill>
                  <a:srgbClr val="000000"/>
                </a:solidFill>
                <a:latin typeface="Times New Roman"/>
              </a:rPr>
              <a:t>на ней работу</a:t>
            </a:r>
            <a:r>
              <a:rPr lang="ru-RU" sz="2400" dirty="0" smtClean="0">
                <a:solidFill>
                  <a:srgbClr val="000000"/>
                </a:solidFill>
                <a:latin typeface="Times New Roman"/>
              </a:rPr>
              <a:t>;</a:t>
            </a:r>
            <a:r>
              <a:rPr lang="ru-RU" sz="2400" dirty="0" smtClean="0"/>
              <a:t/>
            </a:r>
            <a:br>
              <a:rPr lang="ru-RU" sz="2400" dirty="0" smtClean="0"/>
            </a:br>
            <a:r>
              <a:rPr lang="ru-RU" sz="2400" dirty="0" smtClean="0">
                <a:solidFill>
                  <a:srgbClr val="000000"/>
                </a:solidFill>
                <a:latin typeface="Times New Roman"/>
              </a:rPr>
              <a:t>3. на дороге</a:t>
            </a:r>
            <a:r>
              <a:rPr lang="ru-RU" sz="2400" dirty="0" smtClean="0">
                <a:solidFill>
                  <a:srgbClr val="000000"/>
                </a:solidFill>
                <a:latin typeface="Times New Roman"/>
              </a:rPr>
              <a:t>;</a:t>
            </a:r>
            <a:r>
              <a:rPr lang="ru-RU" sz="2400" dirty="0" smtClean="0"/>
              <a:t/>
            </a:r>
            <a:br>
              <a:rPr lang="ru-RU" sz="2400" dirty="0" smtClean="0"/>
            </a:br>
            <a:r>
              <a:rPr lang="ru-RU" sz="2400" dirty="0" smtClean="0">
                <a:solidFill>
                  <a:srgbClr val="000000"/>
                </a:solidFill>
                <a:latin typeface="Times New Roman"/>
              </a:rPr>
              <a:t>4. к пешеходам приравниваются ли­ца, передвигающиеся в инвалидных колясках без </a:t>
            </a:r>
            <a:r>
              <a:rPr lang="ru-RU" sz="2400" dirty="0" smtClean="0">
                <a:solidFill>
                  <a:srgbClr val="000000"/>
                </a:solidFill>
                <a:latin typeface="Times New Roman"/>
              </a:rPr>
              <a:t>двигателей;</a:t>
            </a:r>
            <a:r>
              <a:rPr lang="ru-RU" sz="2400" dirty="0" smtClean="0"/>
              <a:t/>
            </a:r>
            <a:br>
              <a:rPr lang="ru-RU" sz="2400" dirty="0" smtClean="0"/>
            </a:br>
            <a:r>
              <a:rPr lang="ru-RU" sz="2400" dirty="0" smtClean="0">
                <a:solidFill>
                  <a:srgbClr val="000000"/>
                </a:solidFill>
                <a:latin typeface="Times New Roman"/>
              </a:rPr>
              <a:t>5. а также к пешеходам приравниваются лица, ведущие велосипед, мопед, мотоцикл, везущие санки, тележку, детскую или инвалидную </a:t>
            </a:r>
            <a:r>
              <a:rPr lang="ru-RU" sz="2400" dirty="0" smtClean="0">
                <a:solidFill>
                  <a:srgbClr val="000000"/>
                </a:solidFill>
                <a:latin typeface="Times New Roman"/>
              </a:rPr>
              <a:t>коляску</a:t>
            </a:r>
            <a:r>
              <a:rPr lang="ru-RU" sz="2400" dirty="0" smtClean="0">
                <a:solidFill>
                  <a:srgbClr val="000000"/>
                </a:solidFill>
                <a:latin typeface="Times New Roman"/>
              </a:rPr>
              <a:t>.</a:t>
            </a:r>
            <a:r>
              <a:rPr lang="ru-RU" dirty="0" smtClean="0"/>
              <a:t/>
            </a:r>
            <a:br>
              <a:rPr lang="ru-RU" dirty="0" smtClean="0"/>
            </a:br>
            <a:r>
              <a:rPr lang="ru-RU" dirty="0" smtClean="0"/>
              <a:t> </a:t>
            </a:r>
            <a:r>
              <a:rPr lang="ru-RU" dirty="0" smtClean="0"/>
              <a:t> Запишите цифры в нужном порядке.</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buAutoNum type="arabicPeriod" startAt="2"/>
            </a:pPr>
            <a:r>
              <a:rPr lang="ru-RU" b="1" dirty="0" smtClean="0"/>
              <a:t>Кто </a:t>
            </a:r>
            <a:r>
              <a:rPr lang="ru-RU" b="1" dirty="0" smtClean="0"/>
              <a:t>должен соблюдать правила дорожного </a:t>
            </a:r>
            <a:r>
              <a:rPr lang="ru-RU" b="1" dirty="0" smtClean="0"/>
              <a:t>движения?</a:t>
            </a:r>
          </a:p>
          <a:p>
            <a:pPr marL="514350" indent="-514350">
              <a:buNone/>
            </a:pPr>
            <a:r>
              <a:rPr lang="ru-RU" dirty="0" smtClean="0"/>
              <a:t>1</a:t>
            </a:r>
            <a:r>
              <a:rPr lang="ru-RU" dirty="0" smtClean="0"/>
              <a:t>. Участники дорожного движения</a:t>
            </a:r>
            <a:r>
              <a:rPr lang="ru-RU" dirty="0" smtClean="0"/>
              <a:t>.</a:t>
            </a:r>
          </a:p>
          <a:p>
            <a:pPr marL="514350" indent="-514350">
              <a:buNone/>
            </a:pPr>
            <a:r>
              <a:rPr lang="ru-RU" dirty="0" smtClean="0"/>
              <a:t> </a:t>
            </a:r>
            <a:r>
              <a:rPr lang="ru-RU" dirty="0" smtClean="0"/>
              <a:t>2. Пешеходы. </a:t>
            </a:r>
            <a:endParaRPr lang="ru-RU" dirty="0" smtClean="0"/>
          </a:p>
          <a:p>
            <a:pPr marL="514350" indent="-514350">
              <a:buNone/>
            </a:pPr>
            <a:r>
              <a:rPr lang="ru-RU" dirty="0" smtClean="0"/>
              <a:t>3</a:t>
            </a:r>
            <a:r>
              <a:rPr lang="ru-RU" dirty="0" smtClean="0"/>
              <a:t>. Пассажиры. </a:t>
            </a:r>
            <a:endParaRPr lang="ru-RU" dirty="0" smtClean="0"/>
          </a:p>
          <a:p>
            <a:pPr marL="514350" indent="-514350">
              <a:buNone/>
            </a:pPr>
            <a:r>
              <a:rPr lang="ru-RU" dirty="0" smtClean="0"/>
              <a:t>4</a:t>
            </a:r>
            <a:r>
              <a:rPr lang="ru-RU" dirty="0" smtClean="0"/>
              <a:t>. Водители.</a:t>
            </a:r>
            <a:br>
              <a:rPr lang="ru-RU" dirty="0" smtClean="0"/>
            </a:b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51560"/>
            <a:ext cx="8229600" cy="4525963"/>
          </a:xfrm>
        </p:spPr>
        <p:txBody>
          <a:bodyPr/>
          <a:lstStyle/>
          <a:p>
            <a:pPr>
              <a:buNone/>
            </a:pPr>
            <a:r>
              <a:rPr lang="ru-RU" sz="2400" dirty="0" smtClean="0"/>
              <a:t>3. </a:t>
            </a:r>
            <a:r>
              <a:rPr lang="ru-RU" sz="2400" b="1" dirty="0" smtClean="0"/>
              <a:t>Пешеходы </a:t>
            </a:r>
            <a:r>
              <a:rPr lang="ru-RU" sz="2400" b="1" dirty="0" smtClean="0"/>
              <a:t>должны двигаться по тротуарам или пешеходным дорожкам, а при их отсутствии - по </a:t>
            </a:r>
            <a:r>
              <a:rPr lang="ru-RU" sz="2400" b="1" dirty="0" smtClean="0"/>
              <a:t>обочинам</a:t>
            </a:r>
            <a:r>
              <a:rPr lang="ru-RU" sz="2400" b="1" dirty="0" smtClean="0"/>
              <a:t>. А как передвигаться, если нет ни тротуаров, ни обочины?</a:t>
            </a:r>
            <a:r>
              <a:rPr lang="ru-RU" sz="2400" dirty="0" smtClean="0"/>
              <a:t/>
            </a:r>
            <a:br>
              <a:rPr lang="ru-RU" sz="2400" dirty="0" smtClean="0"/>
            </a:br>
            <a:r>
              <a:rPr lang="ru-RU" sz="2400" dirty="0" smtClean="0"/>
              <a:t/>
            </a:r>
            <a:br>
              <a:rPr lang="ru-RU" sz="2400" dirty="0" smtClean="0"/>
            </a:br>
            <a:r>
              <a:rPr lang="ru-RU" sz="2400" dirty="0" smtClean="0"/>
              <a:t>1. Пешеходы могут двигаться по велосипедной дорожке.</a:t>
            </a:r>
            <a:br>
              <a:rPr lang="ru-RU" sz="2400" dirty="0" smtClean="0"/>
            </a:br>
            <a:r>
              <a:rPr lang="ru-RU" sz="2400" dirty="0" smtClean="0"/>
              <a:t/>
            </a:r>
            <a:br>
              <a:rPr lang="ru-RU" sz="2400" dirty="0" smtClean="0"/>
            </a:br>
            <a:r>
              <a:rPr lang="ru-RU" sz="2400" dirty="0" smtClean="0"/>
              <a:t>2. Пешеходы могут идти друг за другом по краю проезжей части дороги.</a:t>
            </a:r>
            <a:br>
              <a:rPr lang="ru-RU" sz="2400" dirty="0" smtClean="0"/>
            </a:br>
            <a:r>
              <a:rPr lang="ru-RU" sz="2400" dirty="0" smtClean="0"/>
              <a:t/>
            </a:r>
            <a:br>
              <a:rPr lang="ru-RU" sz="2400" dirty="0" smtClean="0"/>
            </a:br>
            <a:r>
              <a:rPr lang="ru-RU" sz="2400" dirty="0" smtClean="0"/>
              <a:t>3. Все ответы правильные.</a:t>
            </a:r>
            <a:endParaRPr lang="ru-RU"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514350" indent="-514350">
              <a:buAutoNum type="arabicPeriod" startAt="4"/>
            </a:pPr>
            <a:r>
              <a:rPr lang="ru-RU" b="1" dirty="0" smtClean="0"/>
              <a:t>В </a:t>
            </a:r>
            <a:r>
              <a:rPr lang="ru-RU" b="1" dirty="0" smtClean="0"/>
              <a:t>случае невозможности дви­гаться по тротуару, пешеходной доро­жке или обочине, пешеход может двигаться по дороге. </a:t>
            </a:r>
            <a:endParaRPr lang="ru-RU" b="1" dirty="0" smtClean="0"/>
          </a:p>
          <a:p>
            <a:pPr marL="514350" indent="-514350">
              <a:buAutoNum type="arabicPeriod"/>
            </a:pPr>
            <a:r>
              <a:rPr lang="ru-RU" dirty="0" smtClean="0"/>
              <a:t>Да</a:t>
            </a:r>
            <a:r>
              <a:rPr lang="ru-RU" dirty="0" smtClean="0"/>
              <a:t>. </a:t>
            </a:r>
            <a:endParaRPr lang="ru-RU" dirty="0" smtClean="0"/>
          </a:p>
          <a:p>
            <a:pPr marL="514350" indent="-514350">
              <a:buAutoNum type="arabicPeriod"/>
            </a:pPr>
            <a:r>
              <a:rPr lang="ru-RU" dirty="0" smtClean="0"/>
              <a:t> </a:t>
            </a:r>
            <a:r>
              <a:rPr lang="ru-RU" dirty="0" smtClean="0"/>
              <a:t>Нет.</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229600" cy="927100"/>
          </a:xfrm>
        </p:spPr>
        <p:txBody>
          <a:bodyPr/>
          <a:lstStyle/>
          <a:p>
            <a:pPr algn="ctr"/>
            <a:r>
              <a:rPr lang="ru-RU" dirty="0" smtClean="0"/>
              <a:t>Где и как устанавливаются дорожные знаки?</a:t>
            </a:r>
            <a:endParaRPr lang="ru-RU" dirty="0"/>
          </a:p>
        </p:txBody>
      </p:sp>
      <p:sp>
        <p:nvSpPr>
          <p:cNvPr id="4" name="Прямоугольник 3"/>
          <p:cNvSpPr/>
          <p:nvPr/>
        </p:nvSpPr>
        <p:spPr>
          <a:xfrm>
            <a:off x="179512" y="1484784"/>
            <a:ext cx="8964488" cy="3970318"/>
          </a:xfrm>
          <a:prstGeom prst="rect">
            <a:avLst/>
          </a:prstGeom>
        </p:spPr>
        <p:txBody>
          <a:bodyPr wrap="square">
            <a:spAutoFit/>
          </a:bodyPr>
          <a:lstStyle/>
          <a:p>
            <a:r>
              <a:rPr lang="ru-RU" sz="3600" dirty="0"/>
              <a:t>Знаки расположены вдоль всего дорожного пути так, что всегда оказываются справа от шофера, чтобы он мог их видеть не поворачивая головы. Знаки закреплены на специальных стойках, на столбах или подвешены над проезжей частью.</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214422"/>
            <a:ext cx="8229600" cy="4525963"/>
          </a:xfrm>
        </p:spPr>
        <p:txBody>
          <a:bodyPr/>
          <a:lstStyle/>
          <a:p>
            <a:pPr>
              <a:buNone/>
            </a:pPr>
            <a:r>
              <a:rPr lang="ru-RU" b="1" dirty="0" smtClean="0"/>
              <a:t>5. При </a:t>
            </a:r>
            <a:r>
              <a:rPr lang="ru-RU" b="1" dirty="0" smtClean="0"/>
              <a:t>движении по дороге, пешеходы могут двигаться как?</a:t>
            </a:r>
            <a:r>
              <a:rPr lang="ru-RU" dirty="0" smtClean="0"/>
              <a:t/>
            </a:r>
            <a:br>
              <a:rPr lang="ru-RU" dirty="0" smtClean="0"/>
            </a:br>
            <a:r>
              <a:rPr lang="ru-RU" dirty="0" smtClean="0"/>
              <a:t/>
            </a:r>
            <a:br>
              <a:rPr lang="ru-RU" dirty="0" smtClean="0"/>
            </a:br>
            <a:r>
              <a:rPr lang="ru-RU" dirty="0" smtClean="0"/>
              <a:t>1. Как заблагорассудится, но только по обочине</a:t>
            </a:r>
            <a:r>
              <a:rPr lang="ru-RU" dirty="0" smtClean="0"/>
              <a:t>.</a:t>
            </a:r>
            <a:r>
              <a:rPr lang="ru-RU" dirty="0" smtClean="0"/>
              <a:t/>
            </a:r>
            <a:br>
              <a:rPr lang="ru-RU" dirty="0" smtClean="0"/>
            </a:br>
            <a:r>
              <a:rPr lang="ru-RU" dirty="0" smtClean="0"/>
              <a:t>2. Только по краю проезжей части друг за другом.</a:t>
            </a:r>
            <a:br>
              <a:rPr lang="ru-RU" dirty="0" smtClean="0"/>
            </a:br>
            <a:r>
              <a:rPr lang="ru-RU" dirty="0" smtClean="0"/>
              <a:t>3</a:t>
            </a:r>
            <a:r>
              <a:rPr lang="ru-RU" dirty="0" smtClean="0"/>
              <a:t>. Оба правильные ответы.</a:t>
            </a: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6. </a:t>
            </a:r>
            <a:r>
              <a:rPr lang="ru-RU" b="1" dirty="0" smtClean="0"/>
              <a:t>По </a:t>
            </a:r>
            <a:r>
              <a:rPr lang="ru-RU" b="1" dirty="0" smtClean="0"/>
              <a:t>загородной дороге пешеходы должны идти как?</a:t>
            </a:r>
            <a:r>
              <a:rPr lang="ru-RU" dirty="0" smtClean="0"/>
              <a:t/>
            </a:r>
            <a:br>
              <a:rPr lang="ru-RU" dirty="0" smtClean="0"/>
            </a:br>
            <a:r>
              <a:rPr lang="ru-RU" dirty="0" smtClean="0"/>
              <a:t/>
            </a:r>
            <a:br>
              <a:rPr lang="ru-RU" dirty="0" smtClean="0"/>
            </a:br>
            <a:r>
              <a:rPr lang="ru-RU" dirty="0" smtClean="0"/>
              <a:t>1. Навстречу движению транспортных средств</a:t>
            </a:r>
            <a:r>
              <a:rPr lang="ru-RU" dirty="0" smtClean="0"/>
              <a:t>.</a:t>
            </a:r>
            <a:r>
              <a:rPr lang="ru-RU" dirty="0" smtClean="0"/>
              <a:t/>
            </a:r>
            <a:br>
              <a:rPr lang="ru-RU" dirty="0" smtClean="0"/>
            </a:br>
            <a:r>
              <a:rPr lang="ru-RU" dirty="0" smtClean="0"/>
              <a:t>2. Следовать по ходу движения транспортных средств. </a:t>
            </a:r>
            <a:br>
              <a:rPr lang="ru-RU" dirty="0" smtClean="0"/>
            </a:br>
            <a:r>
              <a:rPr lang="ru-RU" dirty="0" smtClean="0"/>
              <a:t>3. Оба правильные ответы.</a:t>
            </a: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sz="2400" dirty="0" smtClean="0">
                <a:solidFill>
                  <a:srgbClr val="000000"/>
                </a:solidFill>
                <a:latin typeface="Times New Roman"/>
              </a:rPr>
              <a:t>7</a:t>
            </a:r>
            <a:r>
              <a:rPr lang="ru-RU" sz="2400" b="1" dirty="0" smtClean="0">
                <a:solidFill>
                  <a:srgbClr val="000000"/>
                </a:solidFill>
                <a:latin typeface="Times New Roman"/>
              </a:rPr>
              <a:t>. </a:t>
            </a:r>
            <a:r>
              <a:rPr lang="ru-RU" sz="2400" b="1" dirty="0" smtClean="0">
                <a:solidFill>
                  <a:srgbClr val="000000"/>
                </a:solidFill>
                <a:latin typeface="Times New Roman"/>
              </a:rPr>
              <a:t> По загородной дороге пешеходы, передвигающиеся в инвалидных колясках без двигателя, а также ведущие рядом с собой велосипед, мопед или мотоцикл должны идти как?</a:t>
            </a:r>
            <a:r>
              <a:rPr lang="ru-RU" sz="2400" dirty="0" smtClean="0"/>
              <a:t/>
            </a:r>
            <a:br>
              <a:rPr lang="ru-RU" sz="2400" dirty="0" smtClean="0"/>
            </a:br>
            <a:r>
              <a:rPr lang="ru-RU" sz="2400" dirty="0" smtClean="0"/>
              <a:t/>
            </a:r>
            <a:br>
              <a:rPr lang="ru-RU" sz="2400" dirty="0" smtClean="0"/>
            </a:br>
            <a:r>
              <a:rPr lang="ru-RU" sz="2400" dirty="0" smtClean="0">
                <a:solidFill>
                  <a:srgbClr val="000000"/>
                </a:solidFill>
                <a:latin typeface="Times New Roman"/>
              </a:rPr>
              <a:t>1. Навстречу движению транспортных средств.</a:t>
            </a:r>
            <a:r>
              <a:rPr lang="ru-RU" sz="2400" dirty="0" smtClean="0"/>
              <a:t/>
            </a:r>
            <a:br>
              <a:rPr lang="ru-RU" sz="2400" dirty="0" smtClean="0"/>
            </a:br>
            <a:r>
              <a:rPr lang="ru-RU" sz="2400" dirty="0" smtClean="0"/>
              <a:t/>
            </a:r>
            <a:br>
              <a:rPr lang="ru-RU" sz="2400" dirty="0" smtClean="0"/>
            </a:br>
            <a:r>
              <a:rPr lang="ru-RU" sz="2400" dirty="0" smtClean="0">
                <a:solidFill>
                  <a:srgbClr val="000000"/>
                </a:solidFill>
                <a:latin typeface="Times New Roman"/>
              </a:rPr>
              <a:t>2. Следовать по ходу движения транспортных средств. </a:t>
            </a:r>
            <a:r>
              <a:rPr lang="ru-RU" sz="2400" dirty="0" smtClean="0"/>
              <a:t/>
            </a:r>
            <a:br>
              <a:rPr lang="ru-RU" sz="2400" dirty="0" smtClean="0"/>
            </a:br>
            <a:r>
              <a:rPr lang="ru-RU" sz="2400" dirty="0" smtClean="0">
                <a:solidFill>
                  <a:srgbClr val="000000"/>
                </a:solidFill>
                <a:latin typeface="Times New Roman"/>
              </a:rPr>
              <a:t>3. Оба правильные ответы.</a:t>
            </a:r>
            <a:endParaRPr lang="ru-RU"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sz="2000" b="1" dirty="0" smtClean="0"/>
              <a:t>8. Проезжую </a:t>
            </a:r>
            <a:r>
              <a:rPr lang="ru-RU" sz="2000" b="1" dirty="0" smtClean="0"/>
              <a:t>часть дороги пешеходы могут пересекать по пешеходным переходам, а при их отсутствии – как?</a:t>
            </a:r>
            <a:r>
              <a:rPr lang="ru-RU" sz="2000" dirty="0" smtClean="0"/>
              <a:t/>
            </a:r>
            <a:br>
              <a:rPr lang="ru-RU" sz="2000" dirty="0" smtClean="0"/>
            </a:br>
            <a:r>
              <a:rPr lang="ru-RU" sz="2000" dirty="0" smtClean="0"/>
              <a:t/>
            </a:r>
            <a:br>
              <a:rPr lang="ru-RU" sz="2000" dirty="0" smtClean="0"/>
            </a:br>
            <a:r>
              <a:rPr lang="ru-RU" sz="2000" dirty="0" smtClean="0"/>
              <a:t>1. На перекрестках по линии тротуаров или обочин.</a:t>
            </a:r>
            <a:br>
              <a:rPr lang="ru-RU" sz="2000" dirty="0" smtClean="0"/>
            </a:br>
            <a:r>
              <a:rPr lang="ru-RU" sz="2000" dirty="0" smtClean="0"/>
              <a:t/>
            </a:r>
            <a:br>
              <a:rPr lang="ru-RU" sz="2000" dirty="0" smtClean="0"/>
            </a:br>
            <a:r>
              <a:rPr lang="ru-RU" sz="2000" dirty="0" smtClean="0"/>
              <a:t>2. Разрешается переходить дорогу пешеходам под прямым углом к краю проезжей части на участке без разделительной полосы и ограждений. При этом дорога должна хорошо просматриваться в обе стороны. </a:t>
            </a:r>
            <a:br>
              <a:rPr lang="ru-RU" sz="2000" dirty="0" smtClean="0"/>
            </a:br>
            <a:r>
              <a:rPr lang="ru-RU" sz="2000" dirty="0" smtClean="0"/>
              <a:t>3. Где угодно, но дорога должна хорошо просматриваться в обе стороны. </a:t>
            </a:r>
            <a:endParaRPr lang="ru-RU"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sz="2400" b="1" dirty="0" smtClean="0"/>
              <a:t>9. Как </a:t>
            </a:r>
            <a:r>
              <a:rPr lang="ru-RU" sz="2400" b="1" dirty="0" smtClean="0"/>
              <a:t>переходить дорогу пешеходам на нерегулируемом перекрестке?</a:t>
            </a:r>
            <a:r>
              <a:rPr lang="ru-RU" sz="2400" dirty="0" smtClean="0"/>
              <a:t/>
            </a:r>
            <a:br>
              <a:rPr lang="ru-RU" sz="2400" dirty="0" smtClean="0"/>
            </a:br>
            <a:r>
              <a:rPr lang="ru-RU" sz="2400" dirty="0" smtClean="0"/>
              <a:t/>
            </a:r>
            <a:br>
              <a:rPr lang="ru-RU" sz="2400" dirty="0" smtClean="0"/>
            </a:br>
            <a:r>
              <a:rPr lang="ru-RU" sz="2400" dirty="0" smtClean="0"/>
              <a:t>1. Выходить на проезжую часть дороги только после того, как они оценят расстояние до приближающихся транспортных средств и убедятся, что переход будет безопасен. </a:t>
            </a:r>
            <a:br>
              <a:rPr lang="ru-RU" sz="2400" dirty="0" smtClean="0"/>
            </a:br>
            <a:r>
              <a:rPr lang="ru-RU" sz="2400" dirty="0" smtClean="0"/>
              <a:t>2. Выходить на проезжую часть дороги только после того, как они убедятся, что автомашин на дороге нет. </a:t>
            </a:r>
            <a:br>
              <a:rPr lang="ru-RU" sz="2400" dirty="0" smtClean="0"/>
            </a:br>
            <a:r>
              <a:rPr lang="ru-RU" sz="2400" dirty="0" smtClean="0"/>
              <a:t>3. Оба правильные ответы.</a:t>
            </a:r>
            <a:endParaRPr lang="ru-RU"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sz="2400" b="1" dirty="0" smtClean="0"/>
              <a:t>10. Чтобы </a:t>
            </a:r>
            <a:r>
              <a:rPr lang="ru-RU" sz="2400" b="1" dirty="0" smtClean="0"/>
              <a:t>не мешать встречному движению пешеходов и не создавать помехи для движения,</a:t>
            </a:r>
            <a:br>
              <a:rPr lang="ru-RU" sz="2400" b="1" dirty="0" smtClean="0"/>
            </a:br>
            <a:r>
              <a:rPr lang="ru-RU" sz="2400" b="1" dirty="0" smtClean="0"/>
              <a:t>при </a:t>
            </a:r>
            <a:r>
              <a:rPr lang="ru-RU" sz="2400" b="1" dirty="0" smtClean="0"/>
              <a:t>движении по тротуару как нужно </a:t>
            </a:r>
            <a:r>
              <a:rPr lang="ru-RU" sz="2400" b="1" dirty="0" smtClean="0"/>
              <a:t>двигаться?</a:t>
            </a:r>
          </a:p>
          <a:p>
            <a:pPr>
              <a:buNone/>
            </a:pPr>
            <a:r>
              <a:rPr lang="ru-RU" sz="2400" dirty="0" smtClean="0"/>
              <a:t>1</a:t>
            </a:r>
            <a:r>
              <a:rPr lang="ru-RU" sz="2400" dirty="0" smtClean="0"/>
              <a:t>. Как угодно. </a:t>
            </a:r>
            <a:endParaRPr lang="ru-RU" sz="2400" dirty="0" smtClean="0"/>
          </a:p>
          <a:p>
            <a:pPr>
              <a:buNone/>
            </a:pPr>
            <a:r>
              <a:rPr lang="ru-RU" sz="2400" dirty="0" smtClean="0"/>
              <a:t>2</a:t>
            </a:r>
            <a:r>
              <a:rPr lang="ru-RU" sz="2400" dirty="0" smtClean="0"/>
              <a:t>. Справа или слева от </a:t>
            </a:r>
            <a:r>
              <a:rPr lang="ru-RU" sz="2400" dirty="0" smtClean="0"/>
              <a:t>середины.</a:t>
            </a:r>
            <a:endParaRPr lang="ru-RU" sz="2400" dirty="0" smtClean="0"/>
          </a:p>
          <a:p>
            <a:pPr>
              <a:buNone/>
            </a:pPr>
            <a:r>
              <a:rPr lang="ru-RU" sz="2400" dirty="0" smtClean="0"/>
              <a:t>3</a:t>
            </a:r>
            <a:r>
              <a:rPr lang="ru-RU" sz="2400" dirty="0" smtClean="0"/>
              <a:t>. Всегда придерживайтесь правой стороны</a:t>
            </a:r>
            <a:endParaRPr lang="ru-RU"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1" descr="C:\Users\User\Desktop\ЦОР 2010Г\мен.png"/>
          <p:cNvPicPr>
            <a:picLocks noChangeAspect="1" noChangeArrowheads="1"/>
          </p:cNvPicPr>
          <p:nvPr/>
        </p:nvPicPr>
        <p:blipFill>
          <a:blip r:embed="rId2" cstate="email"/>
          <a:srcRect/>
          <a:stretch>
            <a:fillRect/>
          </a:stretch>
        </p:blipFill>
        <p:spPr bwMode="auto">
          <a:xfrm>
            <a:off x="0" y="-243408"/>
            <a:ext cx="2071688" cy="2765425"/>
          </a:xfrm>
          <a:prstGeom prst="rect">
            <a:avLst/>
          </a:prstGeom>
          <a:noFill/>
          <a:ln w="9525">
            <a:noFill/>
            <a:miter lim="800000"/>
            <a:headEnd/>
            <a:tailEnd/>
          </a:ln>
        </p:spPr>
      </p:pic>
      <p:pic>
        <p:nvPicPr>
          <p:cNvPr id="27" name="Picture 17" descr="F:\ОФОРМИТЕЛЬСКАЯ\значки\sawaw.png"/>
          <p:cNvPicPr>
            <a:picLocks noChangeAspect="1" noChangeArrowheads="1"/>
          </p:cNvPicPr>
          <p:nvPr/>
        </p:nvPicPr>
        <p:blipFill>
          <a:blip r:embed="rId3" cstate="email"/>
          <a:srcRect/>
          <a:stretch>
            <a:fillRect/>
          </a:stretch>
        </p:blipFill>
        <p:spPr bwMode="auto">
          <a:xfrm>
            <a:off x="1571625" y="0"/>
            <a:ext cx="6072188" cy="1785938"/>
          </a:xfrm>
          <a:prstGeom prst="rect">
            <a:avLst/>
          </a:prstGeom>
          <a:noFill/>
          <a:ln w="9525">
            <a:noFill/>
            <a:miter lim="800000"/>
            <a:headEnd/>
            <a:tailEnd/>
          </a:ln>
        </p:spPr>
      </p:pic>
      <p:sp>
        <p:nvSpPr>
          <p:cNvPr id="28" name="Прямоугольник 27"/>
          <p:cNvSpPr/>
          <p:nvPr/>
        </p:nvSpPr>
        <p:spPr>
          <a:xfrm>
            <a:off x="2500313" y="214313"/>
            <a:ext cx="4572000"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kern="10" dirty="0">
                <a:ln w="9525">
                  <a:noFill/>
                  <a:round/>
                  <a:headEnd/>
                  <a:tailEnd/>
                </a:ln>
                <a:solidFill>
                  <a:srgbClr val="FF0000"/>
                </a:solidFill>
                <a:latin typeface="Book Antiqua" pitchFamily="18" charset="0"/>
                <a:cs typeface="Arial"/>
              </a:rPr>
              <a:t>ДОРОЖНЫЙ ЗНАК -</a:t>
            </a:r>
          </a:p>
          <a:p>
            <a:pPr algn="just">
              <a:defRPr/>
            </a:pPr>
            <a:r>
              <a:rPr lang="ru-RU" sz="1400" kern="10" dirty="0">
                <a:ln w="9525">
                  <a:noFill/>
                  <a:round/>
                  <a:headEnd/>
                  <a:tailEnd/>
                </a:ln>
                <a:solidFill>
                  <a:schemeClr val="tx1"/>
                </a:solidFill>
                <a:latin typeface="Book Antiqua" pitchFamily="18" charset="0"/>
                <a:cs typeface="Arial"/>
              </a:rPr>
              <a:t>табличка со схематическим рисунком, </a:t>
            </a:r>
          </a:p>
          <a:p>
            <a:pPr algn="just">
              <a:defRPr/>
            </a:pPr>
            <a:r>
              <a:rPr lang="ru-RU" sz="1400" dirty="0">
                <a:solidFill>
                  <a:schemeClr val="tx1"/>
                </a:solidFill>
                <a:latin typeface="Book Antiqua" pitchFamily="18" charset="0"/>
              </a:rPr>
              <a:t>устанавливаемый у дороги для сообщения определённой информации участникам дорожного     движения.</a:t>
            </a:r>
            <a:endParaRPr lang="ru-RU" sz="1400" kern="10" dirty="0">
              <a:solidFill>
                <a:schemeClr val="tx1"/>
              </a:solidFill>
              <a:latin typeface="Book Antiqua" pitchFamily="18" charset="0"/>
              <a:cs typeface="Arial"/>
            </a:endParaRPr>
          </a:p>
        </p:txBody>
      </p:sp>
      <p:pic>
        <p:nvPicPr>
          <p:cNvPr id="30" name="Picture 12" descr="C:\Users\User\Desktop\ЦОР 2010Г\11.png">
            <a:hlinkClick r:id="" action="ppaction://noaction"/>
          </p:cNvPr>
          <p:cNvPicPr>
            <a:picLocks noChangeAspect="1" noChangeArrowheads="1"/>
          </p:cNvPicPr>
          <p:nvPr/>
        </p:nvPicPr>
        <p:blipFill>
          <a:blip r:embed="rId4" cstate="email"/>
          <a:srcRect/>
          <a:stretch>
            <a:fillRect/>
          </a:stretch>
        </p:blipFill>
        <p:spPr bwMode="auto">
          <a:xfrm>
            <a:off x="5072063" y="2000250"/>
            <a:ext cx="4071937" cy="687388"/>
          </a:xfrm>
          <a:prstGeom prst="rect">
            <a:avLst/>
          </a:prstGeom>
          <a:noFill/>
          <a:ln w="9525">
            <a:noFill/>
            <a:miter lim="800000"/>
            <a:headEnd/>
            <a:tailEnd/>
          </a:ln>
        </p:spPr>
      </p:pic>
      <p:pic>
        <p:nvPicPr>
          <p:cNvPr id="31" name="Picture 13" descr="C:\Users\User\Desktop\ЦОР 2010Г\22.png">
            <a:hlinkClick r:id="" action="ppaction://noaction"/>
          </p:cNvPr>
          <p:cNvPicPr>
            <a:picLocks noChangeAspect="1" noChangeArrowheads="1"/>
          </p:cNvPicPr>
          <p:nvPr/>
        </p:nvPicPr>
        <p:blipFill>
          <a:blip r:embed="rId5" cstate="email"/>
          <a:srcRect/>
          <a:stretch>
            <a:fillRect/>
          </a:stretch>
        </p:blipFill>
        <p:spPr bwMode="auto">
          <a:xfrm>
            <a:off x="5357813" y="3071813"/>
            <a:ext cx="3983037" cy="711200"/>
          </a:xfrm>
          <a:prstGeom prst="rect">
            <a:avLst/>
          </a:prstGeom>
          <a:noFill/>
          <a:ln w="9525">
            <a:noFill/>
            <a:miter lim="800000"/>
            <a:headEnd/>
            <a:tailEnd/>
          </a:ln>
        </p:spPr>
      </p:pic>
      <p:pic>
        <p:nvPicPr>
          <p:cNvPr id="32" name="Picture 10" descr="C:\Users\User\Desktop\ЦОР 2010Г\111.png">
            <a:hlinkClick r:id="" action="ppaction://noaction"/>
          </p:cNvPr>
          <p:cNvPicPr>
            <a:picLocks noChangeAspect="1" noChangeArrowheads="1"/>
          </p:cNvPicPr>
          <p:nvPr/>
        </p:nvPicPr>
        <p:blipFill>
          <a:blip r:embed="rId6" cstate="email"/>
          <a:srcRect/>
          <a:stretch>
            <a:fillRect/>
          </a:stretch>
        </p:blipFill>
        <p:spPr bwMode="auto">
          <a:xfrm>
            <a:off x="5357813" y="4714875"/>
            <a:ext cx="2714625" cy="738188"/>
          </a:xfrm>
          <a:prstGeom prst="rect">
            <a:avLst/>
          </a:prstGeom>
          <a:noFill/>
          <a:ln w="9525">
            <a:noFill/>
            <a:miter lim="800000"/>
            <a:headEnd/>
            <a:tailEnd/>
          </a:ln>
        </p:spPr>
      </p:pic>
      <p:pic>
        <p:nvPicPr>
          <p:cNvPr id="33" name="Picture 11" descr="C:\Users\User\Desktop\ЦОР 2010Г\222.png">
            <a:hlinkClick r:id="" action="ppaction://noaction"/>
          </p:cNvPr>
          <p:cNvPicPr>
            <a:picLocks noChangeAspect="1" noChangeArrowheads="1"/>
          </p:cNvPicPr>
          <p:nvPr/>
        </p:nvPicPr>
        <p:blipFill>
          <a:blip r:embed="rId7" cstate="email"/>
          <a:srcRect/>
          <a:stretch>
            <a:fillRect/>
          </a:stretch>
        </p:blipFill>
        <p:spPr bwMode="auto">
          <a:xfrm>
            <a:off x="714375" y="3500438"/>
            <a:ext cx="3500438" cy="628650"/>
          </a:xfrm>
          <a:prstGeom prst="rect">
            <a:avLst/>
          </a:prstGeom>
          <a:noFill/>
          <a:ln w="9525">
            <a:noFill/>
            <a:miter lim="800000"/>
            <a:headEnd/>
            <a:tailEnd/>
          </a:ln>
        </p:spPr>
      </p:pic>
      <p:pic>
        <p:nvPicPr>
          <p:cNvPr id="34" name="Picture 12" descr="C:\Users\User\Desktop\ЦОР 2010Г\333.png">
            <a:hlinkClick r:id="" action="ppaction://noaction"/>
          </p:cNvPr>
          <p:cNvPicPr>
            <a:picLocks noChangeAspect="1" noChangeArrowheads="1"/>
          </p:cNvPicPr>
          <p:nvPr/>
        </p:nvPicPr>
        <p:blipFill>
          <a:blip r:embed="rId8" cstate="email"/>
          <a:srcRect/>
          <a:stretch>
            <a:fillRect/>
          </a:stretch>
        </p:blipFill>
        <p:spPr bwMode="auto">
          <a:xfrm>
            <a:off x="1357313" y="2500313"/>
            <a:ext cx="3429000" cy="617537"/>
          </a:xfrm>
          <a:prstGeom prst="rect">
            <a:avLst/>
          </a:prstGeom>
          <a:noFill/>
          <a:ln w="9525">
            <a:noFill/>
            <a:miter lim="800000"/>
            <a:headEnd/>
            <a:tailEnd/>
          </a:ln>
        </p:spPr>
      </p:pic>
      <p:pic>
        <p:nvPicPr>
          <p:cNvPr id="35" name="Picture 13" descr="C:\Users\User\Desktop\ЦОР 2010Г\555.png">
            <a:hlinkClick r:id="" action="ppaction://noaction"/>
          </p:cNvPr>
          <p:cNvPicPr>
            <a:picLocks noChangeAspect="1" noChangeArrowheads="1"/>
          </p:cNvPicPr>
          <p:nvPr/>
        </p:nvPicPr>
        <p:blipFill>
          <a:blip r:embed="rId9" cstate="email"/>
          <a:srcRect/>
          <a:stretch>
            <a:fillRect/>
          </a:stretch>
        </p:blipFill>
        <p:spPr bwMode="auto">
          <a:xfrm>
            <a:off x="4357688" y="4000500"/>
            <a:ext cx="4286250" cy="552450"/>
          </a:xfrm>
          <a:prstGeom prst="rect">
            <a:avLst/>
          </a:prstGeom>
          <a:noFill/>
          <a:ln w="9525">
            <a:noFill/>
            <a:miter lim="800000"/>
            <a:headEnd/>
            <a:tailEnd/>
          </a:ln>
        </p:spPr>
      </p:pic>
      <p:pic>
        <p:nvPicPr>
          <p:cNvPr id="36" name="Picture 14" descr="C:\Users\User\Desktop\ЦОР 2010Г\666.png">
            <a:hlinkClick r:id="" action="ppaction://noaction"/>
          </p:cNvPr>
          <p:cNvPicPr>
            <a:picLocks noChangeAspect="1" noChangeArrowheads="1"/>
          </p:cNvPicPr>
          <p:nvPr/>
        </p:nvPicPr>
        <p:blipFill>
          <a:blip r:embed="rId10" cstate="email"/>
          <a:srcRect/>
          <a:stretch>
            <a:fillRect/>
          </a:stretch>
        </p:blipFill>
        <p:spPr bwMode="auto">
          <a:xfrm>
            <a:off x="0" y="4643438"/>
            <a:ext cx="3857625" cy="542925"/>
          </a:xfrm>
          <a:prstGeom prst="rect">
            <a:avLst/>
          </a:prstGeom>
          <a:noFill/>
          <a:ln w="9525">
            <a:noFill/>
            <a:miter lim="800000"/>
            <a:headEnd/>
            <a:tailEnd/>
          </a:ln>
        </p:spPr>
      </p:pic>
      <p:pic>
        <p:nvPicPr>
          <p:cNvPr id="37" name="Picture 15" descr="C:\Users\User\Desktop\ЦОР 2010Г\777.png">
            <a:hlinkClick r:id="rId11" action="ppaction://hlinksldjump"/>
          </p:cNvPr>
          <p:cNvPicPr>
            <a:picLocks noChangeAspect="1" noChangeArrowheads="1"/>
          </p:cNvPicPr>
          <p:nvPr/>
        </p:nvPicPr>
        <p:blipFill>
          <a:blip r:embed="rId12" cstate="email"/>
          <a:srcRect/>
          <a:stretch>
            <a:fillRect/>
          </a:stretch>
        </p:blipFill>
        <p:spPr bwMode="auto">
          <a:xfrm>
            <a:off x="1928813" y="5786438"/>
            <a:ext cx="5857875" cy="7127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2000"/>
                                        <p:tgtEl>
                                          <p:spTgt spid="28"/>
                                        </p:tgtEl>
                                      </p:cBhvr>
                                    </p:animEffect>
                                  </p:childTnLst>
                                </p:cTn>
                              </p:par>
                              <p:par>
                                <p:cTn id="11" presetID="10" presetClass="entr" presetSubtype="0" fill="hold" nodeType="withEffect">
                                  <p:stCondLst>
                                    <p:cond delay="1200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2000"/>
                                        <p:tgtEl>
                                          <p:spTgt spid="30"/>
                                        </p:tgtEl>
                                      </p:cBhvr>
                                    </p:animEffect>
                                  </p:childTnLst>
                                </p:cTn>
                              </p:par>
                              <p:par>
                                <p:cTn id="14" presetID="10" presetClass="entr" presetSubtype="0" fill="hold" nodeType="withEffect">
                                  <p:stCondLst>
                                    <p:cond delay="1400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childTnLst>
                                </p:cTn>
                              </p:par>
                              <p:par>
                                <p:cTn id="17" presetID="10" presetClass="entr" presetSubtype="0" fill="hold" nodeType="withEffect">
                                  <p:stCondLst>
                                    <p:cond delay="16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2000"/>
                                        <p:tgtEl>
                                          <p:spTgt spid="35"/>
                                        </p:tgtEl>
                                      </p:cBhvr>
                                    </p:animEffect>
                                  </p:childTnLst>
                                </p:cTn>
                              </p:par>
                              <p:par>
                                <p:cTn id="20" presetID="10" presetClass="entr" presetSubtype="0" fill="hold" nodeType="withEffect">
                                  <p:stCondLst>
                                    <p:cond delay="1800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2000"/>
                                        <p:tgtEl>
                                          <p:spTgt spid="32"/>
                                        </p:tgtEl>
                                      </p:cBhvr>
                                    </p:animEffect>
                                  </p:childTnLst>
                                </p:cTn>
                              </p:par>
                              <p:par>
                                <p:cTn id="23" presetID="10" presetClass="entr" presetSubtype="0" fill="hold" nodeType="withEffect">
                                  <p:stCondLst>
                                    <p:cond delay="2000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2000"/>
                                        <p:tgtEl>
                                          <p:spTgt spid="37"/>
                                        </p:tgtEl>
                                      </p:cBhvr>
                                    </p:animEffect>
                                  </p:childTnLst>
                                </p:cTn>
                              </p:par>
                              <p:par>
                                <p:cTn id="26" presetID="10" presetClass="entr" presetSubtype="0" fill="hold" nodeType="withEffect">
                                  <p:stCondLst>
                                    <p:cond delay="220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2000"/>
                                        <p:tgtEl>
                                          <p:spTgt spid="36"/>
                                        </p:tgtEl>
                                      </p:cBhvr>
                                    </p:animEffect>
                                  </p:childTnLst>
                                </p:cTn>
                              </p:par>
                              <p:par>
                                <p:cTn id="29" presetID="10" presetClass="entr" presetSubtype="0" fill="hold" nodeType="withEffect">
                                  <p:stCondLst>
                                    <p:cond delay="2400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2000"/>
                                        <p:tgtEl>
                                          <p:spTgt spid="33"/>
                                        </p:tgtEl>
                                      </p:cBhvr>
                                    </p:animEffect>
                                  </p:childTnLst>
                                </p:cTn>
                              </p:par>
                              <p:par>
                                <p:cTn id="32" presetID="10" presetClass="entr" presetSubtype="0" fill="hold" nodeType="withEffect">
                                  <p:stCondLst>
                                    <p:cond delay="2600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50" descr="File0131"/>
          <p:cNvPicPr>
            <a:picLocks noGrp="1" noChangeAspect="1" noChangeArrowheads="1"/>
          </p:cNvPicPr>
          <p:nvPr>
            <p:ph sz="quarter" idx="1"/>
          </p:nvPr>
        </p:nvPicPr>
        <p:blipFill>
          <a:blip r:embed="rId2" cstate="email"/>
          <a:srcRect/>
          <a:stretch>
            <a:fillRect/>
          </a:stretch>
        </p:blipFill>
        <p:spPr>
          <a:xfrm>
            <a:off x="468313" y="981075"/>
            <a:ext cx="1728787" cy="971550"/>
          </a:xfrm>
        </p:spPr>
      </p:pic>
      <p:pic>
        <p:nvPicPr>
          <p:cNvPr id="15363" name="Picture 252" descr="File0134"/>
          <p:cNvPicPr>
            <a:picLocks noGrp="1" noChangeAspect="1" noChangeArrowheads="1"/>
          </p:cNvPicPr>
          <p:nvPr>
            <p:ph sz="quarter" idx="2"/>
          </p:nvPr>
        </p:nvPicPr>
        <p:blipFill>
          <a:blip r:embed="rId3" cstate="email"/>
          <a:srcRect/>
          <a:stretch>
            <a:fillRect/>
          </a:stretch>
        </p:blipFill>
        <p:spPr>
          <a:xfrm>
            <a:off x="4284663" y="836613"/>
            <a:ext cx="1800225" cy="1112837"/>
          </a:xfrm>
        </p:spPr>
      </p:pic>
      <p:pic>
        <p:nvPicPr>
          <p:cNvPr id="15364" name="Picture 255" descr="приоритет 5"/>
          <p:cNvPicPr>
            <a:picLocks noGrp="1" noChangeAspect="1" noChangeArrowheads="1"/>
          </p:cNvPicPr>
          <p:nvPr>
            <p:ph sz="quarter" idx="3"/>
          </p:nvPr>
        </p:nvPicPr>
        <p:blipFill>
          <a:blip r:embed="rId4" cstate="email"/>
          <a:srcRect/>
          <a:stretch>
            <a:fillRect/>
          </a:stretch>
        </p:blipFill>
        <p:spPr>
          <a:xfrm>
            <a:off x="2484438" y="908050"/>
            <a:ext cx="1582737" cy="1044575"/>
          </a:xfrm>
        </p:spPr>
      </p:pic>
      <p:pic>
        <p:nvPicPr>
          <p:cNvPr id="15365" name="Picture 258" descr="пешеходная дорожка"/>
          <p:cNvPicPr>
            <a:picLocks noGrp="1" noChangeAspect="1" noChangeArrowheads="1"/>
          </p:cNvPicPr>
          <p:nvPr>
            <p:ph sz="quarter" idx="4"/>
          </p:nvPr>
        </p:nvPicPr>
        <p:blipFill>
          <a:blip r:embed="rId5" cstate="email"/>
          <a:srcRect/>
          <a:stretch>
            <a:fillRect/>
          </a:stretch>
        </p:blipFill>
        <p:spPr>
          <a:xfrm>
            <a:off x="6732240" y="836712"/>
            <a:ext cx="935756" cy="1249973"/>
          </a:xfrm>
        </p:spPr>
      </p:pic>
      <p:sp>
        <p:nvSpPr>
          <p:cNvPr id="25" name="Номер слайда 8"/>
          <p:cNvSpPr>
            <a:spLocks noGrp="1"/>
          </p:cNvSpPr>
          <p:nvPr>
            <p:ph type="sldNum" sz="quarter" idx="12"/>
          </p:nvPr>
        </p:nvSpPr>
        <p:spPr/>
        <p:txBody>
          <a:bodyPr/>
          <a:lstStyle/>
          <a:p>
            <a:pPr>
              <a:defRPr/>
            </a:pPr>
            <a:fld id="{700C2B77-86C9-4A74-B36C-83CCDB25F3EB}" type="slidenum">
              <a:rPr lang="ru-RU"/>
              <a:pPr>
                <a:defRPr/>
              </a:pPr>
              <a:t>5</a:t>
            </a:fld>
            <a:endParaRPr lang="ru-RU"/>
          </a:p>
        </p:txBody>
      </p:sp>
      <p:graphicFrame>
        <p:nvGraphicFramePr>
          <p:cNvPr id="31069" name="Group 349"/>
          <p:cNvGraphicFramePr>
            <a:graphicFrameLocks noGrp="1"/>
          </p:cNvGraphicFramePr>
          <p:nvPr/>
        </p:nvGraphicFramePr>
        <p:xfrm>
          <a:off x="395289" y="314722"/>
          <a:ext cx="8425183" cy="6543278"/>
        </p:xfrm>
        <a:graphic>
          <a:graphicData uri="http://schemas.openxmlformats.org/drawingml/2006/table">
            <a:tbl>
              <a:tblPr/>
              <a:tblGrid>
                <a:gridCol w="1975628"/>
                <a:gridCol w="1977271"/>
                <a:gridCol w="2011788"/>
                <a:gridCol w="2460496"/>
              </a:tblGrid>
              <a:tr h="17281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Предупреждающие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Приоритета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Запрещающие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Предписывающие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15086">
                <a:tc>
                  <a:txBody>
                    <a:bodyPr/>
                    <a:lstStyle/>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Имеют в своем</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абсолютном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большинстве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общий признак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предупреждения: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равносторонний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треугольник с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красной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окантовкой,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фон белый,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символ черный,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вершина обращена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вверх. Эти знаки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заранее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информируют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водителя о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характере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опасности.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Не имеют общего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признака и имеют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характерную,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присущую только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данному знаку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форму (ромб,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треугольник,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восьмигранник) с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тем, чтобы даже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при залепленном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снегом или грязью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изображении на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знаке водитель по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форме знака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определил его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значение.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Имеют в своем большинстве общий признак запрета — круг с красной окантовкой, белым фоном и черным символом. Знаки вводят различные ограничения или запреты или отменяют их. Действие этих знаков начинается с места их установки и распространяется до ближайшего перекрестка.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Предписывающие знаки имеют общий признак предписания — синий круг с белым символом. Знаки вводят или отменяют определенные режимы движения. Знаки устанавливают непосредственно перед перекрестками или участками дорог, на которых вводится соответствующий режим движения</a:t>
                      </a:r>
                      <a:r>
                        <a:rPr kumimoji="0" lang="ru-RU" sz="1600" b="1" i="1" u="sng"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6" descr="пункт ПМП"/>
          <p:cNvPicPr>
            <a:picLocks noGrp="1" noChangeAspect="1" noChangeArrowheads="1"/>
          </p:cNvPicPr>
          <p:nvPr>
            <p:ph sz="quarter" idx="1"/>
          </p:nvPr>
        </p:nvPicPr>
        <p:blipFill>
          <a:blip r:embed="rId2" cstate="email"/>
          <a:srcRect/>
          <a:stretch>
            <a:fillRect/>
          </a:stretch>
        </p:blipFill>
        <p:spPr>
          <a:xfrm>
            <a:off x="4356100" y="981075"/>
            <a:ext cx="1504950" cy="1614488"/>
          </a:xfrm>
        </p:spPr>
      </p:pic>
      <p:pic>
        <p:nvPicPr>
          <p:cNvPr id="16387" name="Picture 49" descr="жилая зона"/>
          <p:cNvPicPr>
            <a:picLocks noGrp="1" noChangeAspect="1" noChangeArrowheads="1"/>
          </p:cNvPicPr>
          <p:nvPr>
            <p:ph sz="quarter" idx="2"/>
          </p:nvPr>
        </p:nvPicPr>
        <p:blipFill>
          <a:blip r:embed="rId3" cstate="email"/>
          <a:srcRect/>
          <a:stretch>
            <a:fillRect/>
          </a:stretch>
        </p:blipFill>
        <p:spPr>
          <a:xfrm>
            <a:off x="539750" y="1268413"/>
            <a:ext cx="1152525" cy="1485900"/>
          </a:xfrm>
        </p:spPr>
      </p:pic>
      <p:pic>
        <p:nvPicPr>
          <p:cNvPr id="16388" name="Picture 55" descr="телефон"/>
          <p:cNvPicPr>
            <a:picLocks noGrp="1" noChangeAspect="1" noChangeArrowheads="1"/>
          </p:cNvPicPr>
          <p:nvPr>
            <p:ph sz="quarter" idx="3"/>
          </p:nvPr>
        </p:nvPicPr>
        <p:blipFill>
          <a:blip r:embed="rId4" cstate="email"/>
          <a:srcRect/>
          <a:stretch>
            <a:fillRect/>
          </a:stretch>
        </p:blipFill>
        <p:spPr>
          <a:xfrm>
            <a:off x="3275013" y="981075"/>
            <a:ext cx="1146175" cy="1614488"/>
          </a:xfrm>
        </p:spPr>
      </p:pic>
      <p:pic>
        <p:nvPicPr>
          <p:cNvPr id="16389" name="Picture 58" descr="File0142"/>
          <p:cNvPicPr>
            <a:picLocks noGrp="1" noChangeAspect="1" noChangeArrowheads="1"/>
          </p:cNvPicPr>
          <p:nvPr>
            <p:ph sz="quarter" idx="4"/>
          </p:nvPr>
        </p:nvPicPr>
        <p:blipFill>
          <a:blip r:embed="rId5" cstate="email"/>
          <a:srcRect/>
          <a:stretch>
            <a:fillRect/>
          </a:stretch>
        </p:blipFill>
        <p:spPr>
          <a:xfrm>
            <a:off x="6156325" y="1484313"/>
            <a:ext cx="1125538" cy="1223962"/>
          </a:xfrm>
        </p:spPr>
      </p:pic>
      <p:sp>
        <p:nvSpPr>
          <p:cNvPr id="24" name="Номер слайда 8"/>
          <p:cNvSpPr>
            <a:spLocks noGrp="1"/>
          </p:cNvSpPr>
          <p:nvPr>
            <p:ph type="sldNum" sz="quarter" idx="12"/>
          </p:nvPr>
        </p:nvSpPr>
        <p:spPr/>
        <p:txBody>
          <a:bodyPr/>
          <a:lstStyle/>
          <a:p>
            <a:pPr>
              <a:defRPr/>
            </a:pPr>
            <a:fld id="{9D5E600F-9EEC-4BCA-B572-78EF6BF9D085}" type="slidenum">
              <a:rPr lang="ru-RU"/>
              <a:pPr>
                <a:defRPr/>
              </a:pPr>
              <a:t>6</a:t>
            </a:fld>
            <a:endParaRPr lang="ru-RU"/>
          </a:p>
        </p:txBody>
      </p:sp>
      <p:graphicFrame>
        <p:nvGraphicFramePr>
          <p:cNvPr id="35948" name="Group 108"/>
          <p:cNvGraphicFramePr>
            <a:graphicFrameLocks noGrp="1"/>
          </p:cNvGraphicFramePr>
          <p:nvPr/>
        </p:nvGraphicFramePr>
        <p:xfrm>
          <a:off x="0" y="476672"/>
          <a:ext cx="9215470" cy="11215682"/>
        </p:xfrm>
        <a:graphic>
          <a:graphicData uri="http://schemas.openxmlformats.org/drawingml/2006/table">
            <a:tbl>
              <a:tblPr/>
              <a:tblGrid>
                <a:gridCol w="3098094"/>
                <a:gridCol w="3176903"/>
                <a:gridCol w="2940473"/>
              </a:tblGrid>
              <a:tr h="22982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Информационно - указательные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Знаки сервиса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Знаки дополнительной информации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17385">
                <a:tc>
                  <a:txBody>
                    <a:bodyPr/>
                    <a:lstStyle/>
                    <a:p>
                      <a:pPr marL="0" marR="0" lvl="0" indent="0" algn="l" defTabSz="914400" rtl="0" eaLnBrk="1" fontAlgn="base" latinLnBrk="0" hangingPunct="1">
                        <a:lnSpc>
                          <a:spcPts val="22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имеют форму прямоугольника в большинстве случаев с</a:t>
                      </a:r>
                      <a:r>
                        <a:rPr kumimoji="0" lang="ru-RU" sz="16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синим фоном. Знаки информируют водителя об особенностях режима движения или о расположении на пути следования населенных пунктов или других объектов</a:t>
                      </a:r>
                      <a:r>
                        <a:rPr kumimoji="0" lang="ru-RU" sz="4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4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прямоугольник с широкой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голубой</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каймой и черным</a:t>
                      </a:r>
                      <a:r>
                        <a:rPr kumimoji="0" lang="ru-RU" sz="6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символом на белом фоне. Знаки информируют водителей о соответствующих объектах обслуживания на пути следования. Знаки устанавливают непосредственно у объектов и у мест</a:t>
                      </a:r>
                      <a:r>
                        <a:rPr kumimoji="0" lang="ru-RU" sz="6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поворотов к ним, если они находятся в стороне от дороги.</a:t>
                      </a:r>
                      <a:r>
                        <a:rPr kumimoji="0" lang="ru-RU" sz="8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имеют форму прямоугольника с белым фоном. Они не применяются самостоятельно, а только совместно с другими знаками для уточнения или ограничения их действия. С одним знаком применяют, как правило, не более двух табличек.</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6405" name="Picture 62" descr="зона действия"/>
          <p:cNvPicPr>
            <a:picLocks noChangeAspect="1" noChangeArrowheads="1"/>
          </p:cNvPicPr>
          <p:nvPr/>
        </p:nvPicPr>
        <p:blipFill>
          <a:blip r:embed="rId6" cstate="email"/>
          <a:srcRect/>
          <a:stretch>
            <a:fillRect/>
          </a:stretch>
        </p:blipFill>
        <p:spPr bwMode="auto">
          <a:xfrm>
            <a:off x="7704138" y="1643063"/>
            <a:ext cx="1439862" cy="1000125"/>
          </a:xfrm>
          <a:prstGeom prst="rect">
            <a:avLst/>
          </a:prstGeom>
          <a:noFill/>
          <a:ln w="9525">
            <a:noFill/>
            <a:miter lim="800000"/>
            <a:headEnd/>
            <a:tailEnd/>
          </a:ln>
        </p:spPr>
      </p:pic>
      <p:pic>
        <p:nvPicPr>
          <p:cNvPr id="16406" name="Picture 65" descr="автомагистраль"/>
          <p:cNvPicPr>
            <a:picLocks noChangeAspect="1" noChangeArrowheads="1"/>
          </p:cNvPicPr>
          <p:nvPr/>
        </p:nvPicPr>
        <p:blipFill>
          <a:blip r:embed="rId7" cstate="email"/>
          <a:srcRect/>
          <a:stretch>
            <a:fillRect/>
          </a:stretch>
        </p:blipFill>
        <p:spPr bwMode="auto">
          <a:xfrm>
            <a:off x="1979613" y="1268413"/>
            <a:ext cx="917575" cy="148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8"/>
          <p:cNvSpPr>
            <a:spLocks noGrp="1" noChangeArrowheads="1"/>
          </p:cNvSpPr>
          <p:nvPr>
            <p:ph type="title" sz="quarter"/>
          </p:nvPr>
        </p:nvSpPr>
        <p:spPr>
          <a:xfrm>
            <a:off x="0" y="188640"/>
            <a:ext cx="7344816" cy="1143000"/>
          </a:xfrm>
        </p:spPr>
        <p:txBody>
          <a:bodyPr/>
          <a:lstStyle/>
          <a:p>
            <a:pPr algn="ctr"/>
            <a:r>
              <a:rPr lang="ru-RU" sz="2000" b="1" dirty="0" smtClean="0"/>
              <a:t>Предупреждающие знаки информируют водителей о приближении к опасному участку дороги, движение по которому требует принятия мер, соответствующих обстановке</a:t>
            </a:r>
            <a:r>
              <a:rPr lang="ru-RU" sz="2400" b="1" dirty="0" smtClean="0"/>
              <a:t>.</a:t>
            </a:r>
          </a:p>
        </p:txBody>
      </p:sp>
      <p:sp>
        <p:nvSpPr>
          <p:cNvPr id="43017" name="Rectangle 9"/>
          <p:cNvSpPr>
            <a:spLocks noGrp="1" noChangeArrowheads="1"/>
          </p:cNvSpPr>
          <p:nvPr>
            <p:ph sz="quarter" idx="1"/>
          </p:nvPr>
        </p:nvSpPr>
        <p:spPr>
          <a:xfrm>
            <a:off x="457200" y="1628800"/>
            <a:ext cx="4186238" cy="5732462"/>
          </a:xfrm>
        </p:spPr>
        <p:txBody>
          <a:bodyPr/>
          <a:lstStyle/>
          <a:p>
            <a:pPr algn="ctr">
              <a:lnSpc>
                <a:spcPts val="1700"/>
              </a:lnSpc>
              <a:buFontTx/>
              <a:buNone/>
            </a:pPr>
            <a:r>
              <a:rPr lang="ru-RU" sz="2000" dirty="0" smtClean="0">
                <a:latin typeface="Cambria" pitchFamily="18" charset="0"/>
              </a:rPr>
              <a:t>Эти знаки устанавливаются в</a:t>
            </a:r>
          </a:p>
          <a:p>
            <a:pPr algn="ctr">
              <a:lnSpc>
                <a:spcPts val="1700"/>
              </a:lnSpc>
              <a:buFontTx/>
              <a:buNone/>
            </a:pPr>
            <a:r>
              <a:rPr lang="ru-RU" sz="2000" dirty="0" smtClean="0">
                <a:latin typeface="Cambria" pitchFamily="18" charset="0"/>
              </a:rPr>
              <a:t> городах за 50— 100 м, вне</a:t>
            </a:r>
          </a:p>
          <a:p>
            <a:pPr algn="ctr">
              <a:lnSpc>
                <a:spcPts val="1700"/>
              </a:lnSpc>
              <a:buFontTx/>
              <a:buNone/>
            </a:pPr>
            <a:r>
              <a:rPr lang="ru-RU" sz="2000" dirty="0" smtClean="0">
                <a:latin typeface="Cambria" pitchFamily="18" charset="0"/>
              </a:rPr>
              <a:t> городов — за 150—300 м до</a:t>
            </a:r>
          </a:p>
          <a:p>
            <a:pPr algn="ctr">
              <a:lnSpc>
                <a:spcPts val="1700"/>
              </a:lnSpc>
              <a:buFontTx/>
              <a:buNone/>
            </a:pPr>
            <a:r>
              <a:rPr lang="ru-RU" sz="2000" dirty="0" smtClean="0">
                <a:latin typeface="Cambria" pitchFamily="18" charset="0"/>
              </a:rPr>
              <a:t> опасного участка. </a:t>
            </a:r>
          </a:p>
          <a:p>
            <a:pPr algn="ctr">
              <a:lnSpc>
                <a:spcPts val="1700"/>
              </a:lnSpc>
              <a:buFontTx/>
              <a:buNone/>
            </a:pPr>
            <a:r>
              <a:rPr lang="ru-RU" sz="2100" i="1" dirty="0" smtClean="0">
                <a:latin typeface="Cambria" pitchFamily="18" charset="0"/>
              </a:rPr>
              <a:t>Большая  величина </a:t>
            </a:r>
          </a:p>
          <a:p>
            <a:pPr algn="ctr">
              <a:lnSpc>
                <a:spcPts val="1700"/>
              </a:lnSpc>
              <a:buFontTx/>
              <a:buNone/>
            </a:pPr>
            <a:r>
              <a:rPr lang="ru-RU" sz="2100" i="1" dirty="0" smtClean="0">
                <a:latin typeface="Cambria" pitchFamily="18" charset="0"/>
              </a:rPr>
              <a:t>расстояния  установки вне</a:t>
            </a:r>
          </a:p>
          <a:p>
            <a:pPr algn="ctr">
              <a:lnSpc>
                <a:spcPts val="1700"/>
              </a:lnSpc>
              <a:buFontTx/>
              <a:buNone/>
            </a:pPr>
            <a:r>
              <a:rPr lang="ru-RU" sz="2100" i="1" dirty="0" smtClean="0">
                <a:latin typeface="Cambria" pitchFamily="18" charset="0"/>
              </a:rPr>
              <a:t>городов связана с </a:t>
            </a:r>
          </a:p>
          <a:p>
            <a:pPr algn="ctr">
              <a:lnSpc>
                <a:spcPts val="1700"/>
              </a:lnSpc>
              <a:buFontTx/>
              <a:buNone/>
            </a:pPr>
            <a:r>
              <a:rPr lang="ru-RU" sz="2100" i="1" dirty="0" smtClean="0">
                <a:latin typeface="Cambria" pitchFamily="18" charset="0"/>
              </a:rPr>
              <a:t>повышенными скоростями</a:t>
            </a:r>
          </a:p>
          <a:p>
            <a:pPr algn="ctr">
              <a:lnSpc>
                <a:spcPts val="1700"/>
              </a:lnSpc>
              <a:buFontTx/>
              <a:buNone/>
            </a:pPr>
            <a:r>
              <a:rPr lang="ru-RU" sz="2100" i="1" dirty="0" smtClean="0">
                <a:latin typeface="Cambria" pitchFamily="18" charset="0"/>
              </a:rPr>
              <a:t>движения, когда водителя</a:t>
            </a:r>
          </a:p>
          <a:p>
            <a:pPr algn="ctr">
              <a:lnSpc>
                <a:spcPts val="1700"/>
              </a:lnSpc>
              <a:buFontTx/>
              <a:buNone/>
            </a:pPr>
            <a:r>
              <a:rPr lang="ru-RU" sz="2100" i="1" dirty="0" smtClean="0">
                <a:latin typeface="Cambria" pitchFamily="18" charset="0"/>
              </a:rPr>
              <a:t>следует предупреждать</a:t>
            </a:r>
          </a:p>
          <a:p>
            <a:pPr algn="ctr">
              <a:lnSpc>
                <a:spcPts val="1700"/>
              </a:lnSpc>
              <a:buFontTx/>
              <a:buNone/>
            </a:pPr>
            <a:r>
              <a:rPr lang="ru-RU" sz="2100" i="1" dirty="0" smtClean="0">
                <a:latin typeface="Cambria" pitchFamily="18" charset="0"/>
              </a:rPr>
              <a:t>пораньше об опасности с</a:t>
            </a:r>
          </a:p>
          <a:p>
            <a:pPr algn="ctr">
              <a:lnSpc>
                <a:spcPts val="1700"/>
              </a:lnSpc>
              <a:buFontTx/>
              <a:buNone/>
            </a:pPr>
            <a:r>
              <a:rPr lang="ru-RU" sz="2100" i="1" dirty="0" smtClean="0">
                <a:latin typeface="Cambria" pitchFamily="18" charset="0"/>
              </a:rPr>
              <a:t>тем, чтобы он успел</a:t>
            </a:r>
          </a:p>
          <a:p>
            <a:pPr algn="ctr">
              <a:lnSpc>
                <a:spcPts val="1700"/>
              </a:lnSpc>
              <a:buFontTx/>
              <a:buNone/>
            </a:pPr>
            <a:r>
              <a:rPr lang="ru-RU" sz="2100" i="1" dirty="0" smtClean="0">
                <a:latin typeface="Cambria" pitchFamily="18" charset="0"/>
              </a:rPr>
              <a:t>своевременно снизить</a:t>
            </a:r>
          </a:p>
          <a:p>
            <a:pPr algn="ctr">
              <a:lnSpc>
                <a:spcPts val="1700"/>
              </a:lnSpc>
              <a:buFontTx/>
              <a:buNone/>
            </a:pPr>
            <a:r>
              <a:rPr lang="ru-RU" sz="2100" i="1" dirty="0" smtClean="0">
                <a:latin typeface="Cambria" pitchFamily="18" charset="0"/>
              </a:rPr>
              <a:t>скорость, увеличить</a:t>
            </a:r>
          </a:p>
          <a:p>
            <a:pPr algn="ctr">
              <a:lnSpc>
                <a:spcPts val="1700"/>
              </a:lnSpc>
              <a:buFontTx/>
              <a:buNone/>
            </a:pPr>
            <a:r>
              <a:rPr lang="ru-RU" sz="2100" i="1" dirty="0" smtClean="0">
                <a:latin typeface="Cambria" pitchFamily="18" charset="0"/>
              </a:rPr>
              <a:t>дистанцию, включить</a:t>
            </a:r>
          </a:p>
          <a:p>
            <a:pPr algn="ctr">
              <a:lnSpc>
                <a:spcPts val="1700"/>
              </a:lnSpc>
              <a:buFontTx/>
              <a:buNone/>
            </a:pPr>
            <a:r>
              <a:rPr lang="ru-RU" sz="2100" i="1" dirty="0" smtClean="0">
                <a:latin typeface="Cambria" pitchFamily="18" charset="0"/>
              </a:rPr>
              <a:t>внешние световые приборы</a:t>
            </a:r>
          </a:p>
          <a:p>
            <a:pPr algn="ctr">
              <a:lnSpc>
                <a:spcPts val="1700"/>
              </a:lnSpc>
              <a:buFontTx/>
              <a:buNone/>
            </a:pPr>
            <a:r>
              <a:rPr lang="ru-RU" sz="2100" i="1" dirty="0" smtClean="0">
                <a:latin typeface="Cambria" pitchFamily="18" charset="0"/>
              </a:rPr>
              <a:t> и т. д.</a:t>
            </a:r>
          </a:p>
          <a:p>
            <a:pPr algn="ctr">
              <a:buFontTx/>
              <a:buNone/>
            </a:pPr>
            <a:endParaRPr lang="ru-RU" sz="1700" dirty="0" smtClean="0">
              <a:latin typeface="Cambria" pitchFamily="18" charset="0"/>
            </a:endParaRPr>
          </a:p>
        </p:txBody>
      </p:sp>
      <p:sp>
        <p:nvSpPr>
          <p:cNvPr id="17412" name="Номер слайда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60B76CF-6659-4928-ACE6-D2A64CB0AD20}" type="slidenum">
              <a:rPr lang="ru-RU" smtClean="0">
                <a:solidFill>
                  <a:schemeClr val="tx1"/>
                </a:solidFill>
              </a:rPr>
              <a:pPr/>
              <a:t>7</a:t>
            </a:fld>
            <a:endParaRPr lang="ru-RU" smtClean="0">
              <a:solidFill>
                <a:schemeClr val="tx1"/>
              </a:solidFill>
            </a:endParaRPr>
          </a:p>
        </p:txBody>
      </p:sp>
      <p:pic>
        <p:nvPicPr>
          <p:cNvPr id="17413" name="Picture 31" descr="дети 2"/>
          <p:cNvPicPr>
            <a:picLocks noChangeAspect="1" noChangeArrowheads="1"/>
          </p:cNvPicPr>
          <p:nvPr/>
        </p:nvPicPr>
        <p:blipFill>
          <a:blip r:embed="rId2" cstate="email"/>
          <a:srcRect/>
          <a:stretch>
            <a:fillRect/>
          </a:stretch>
        </p:blipFill>
        <p:spPr bwMode="auto">
          <a:xfrm>
            <a:off x="7308850" y="4437063"/>
            <a:ext cx="1627188" cy="1728787"/>
          </a:xfrm>
          <a:prstGeom prst="rect">
            <a:avLst/>
          </a:prstGeom>
          <a:noFill/>
          <a:ln w="9525">
            <a:noFill/>
            <a:miter lim="800000"/>
            <a:headEnd/>
            <a:tailEnd/>
          </a:ln>
        </p:spPr>
      </p:pic>
      <p:pic>
        <p:nvPicPr>
          <p:cNvPr id="17414" name="Picture 32" descr="жд переезд2"/>
          <p:cNvPicPr>
            <a:picLocks noChangeAspect="1" noChangeArrowheads="1"/>
          </p:cNvPicPr>
          <p:nvPr/>
        </p:nvPicPr>
        <p:blipFill>
          <a:blip r:embed="rId3" cstate="email"/>
          <a:srcRect/>
          <a:stretch>
            <a:fillRect/>
          </a:stretch>
        </p:blipFill>
        <p:spPr bwMode="auto">
          <a:xfrm>
            <a:off x="4572000" y="1989138"/>
            <a:ext cx="1411288" cy="1800225"/>
          </a:xfrm>
          <a:prstGeom prst="rect">
            <a:avLst/>
          </a:prstGeom>
          <a:noFill/>
          <a:ln w="9525">
            <a:noFill/>
            <a:miter lim="800000"/>
            <a:headEnd/>
            <a:tailEnd/>
          </a:ln>
        </p:spPr>
      </p:pic>
      <p:pic>
        <p:nvPicPr>
          <p:cNvPr id="17415" name="Picture 33" descr="пешеходный переход2"/>
          <p:cNvPicPr>
            <a:picLocks noChangeAspect="1" noChangeArrowheads="1"/>
          </p:cNvPicPr>
          <p:nvPr/>
        </p:nvPicPr>
        <p:blipFill>
          <a:blip r:embed="rId4" cstate="email"/>
          <a:srcRect/>
          <a:stretch>
            <a:fillRect/>
          </a:stretch>
        </p:blipFill>
        <p:spPr bwMode="auto">
          <a:xfrm>
            <a:off x="4500563" y="4437063"/>
            <a:ext cx="1393825" cy="1728787"/>
          </a:xfrm>
          <a:prstGeom prst="rect">
            <a:avLst/>
          </a:prstGeom>
          <a:noFill/>
          <a:ln w="9525">
            <a:noFill/>
            <a:miter lim="800000"/>
            <a:headEnd/>
            <a:tailEnd/>
          </a:ln>
        </p:spPr>
      </p:pic>
      <p:pic>
        <p:nvPicPr>
          <p:cNvPr id="17416" name="Picture 34" descr="пересечение с вело дорожкой"/>
          <p:cNvPicPr>
            <a:picLocks noChangeAspect="1" noChangeArrowheads="1"/>
          </p:cNvPicPr>
          <p:nvPr/>
        </p:nvPicPr>
        <p:blipFill>
          <a:blip r:embed="rId5" cstate="email"/>
          <a:srcRect/>
          <a:stretch>
            <a:fillRect/>
          </a:stretch>
        </p:blipFill>
        <p:spPr bwMode="auto">
          <a:xfrm>
            <a:off x="7380288" y="1989138"/>
            <a:ext cx="1516062" cy="1800225"/>
          </a:xfrm>
          <a:prstGeom prst="rect">
            <a:avLst/>
          </a:prstGeom>
          <a:noFill/>
          <a:ln w="9525">
            <a:noFill/>
            <a:miter lim="800000"/>
            <a:headEnd/>
            <a:tailEnd/>
          </a:ln>
        </p:spPr>
      </p:pic>
      <p:pic>
        <p:nvPicPr>
          <p:cNvPr id="17417" name="Picture 35" descr="доржные работы 2"/>
          <p:cNvPicPr>
            <a:picLocks noChangeAspect="1" noChangeArrowheads="1"/>
          </p:cNvPicPr>
          <p:nvPr/>
        </p:nvPicPr>
        <p:blipFill>
          <a:blip r:embed="rId6" cstate="email"/>
          <a:srcRect/>
          <a:stretch>
            <a:fillRect/>
          </a:stretch>
        </p:blipFill>
        <p:spPr bwMode="auto">
          <a:xfrm>
            <a:off x="5940425" y="1989138"/>
            <a:ext cx="1479550" cy="1800225"/>
          </a:xfrm>
          <a:prstGeom prst="rect">
            <a:avLst/>
          </a:prstGeom>
          <a:noFill/>
          <a:ln w="9525">
            <a:noFill/>
            <a:miter lim="800000"/>
            <a:headEnd/>
            <a:tailEnd/>
          </a:ln>
        </p:spPr>
      </p:pic>
      <p:pic>
        <p:nvPicPr>
          <p:cNvPr id="17418" name="Picture 36" descr="светофорное регулирование"/>
          <p:cNvPicPr>
            <a:picLocks noChangeAspect="1" noChangeArrowheads="1"/>
          </p:cNvPicPr>
          <p:nvPr/>
        </p:nvPicPr>
        <p:blipFill>
          <a:blip r:embed="rId7" cstate="email"/>
          <a:srcRect/>
          <a:stretch>
            <a:fillRect/>
          </a:stretch>
        </p:blipFill>
        <p:spPr bwMode="auto">
          <a:xfrm>
            <a:off x="5867400" y="4437063"/>
            <a:ext cx="1454150" cy="17287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3017">
                                            <p:txEl>
                                              <p:pRg st="0" end="0"/>
                                            </p:txEl>
                                          </p:spTgt>
                                        </p:tgtEl>
                                        <p:attrNameLst>
                                          <p:attrName>style.visibility</p:attrName>
                                        </p:attrNameLst>
                                      </p:cBhvr>
                                      <p:to>
                                        <p:strVal val="visible"/>
                                      </p:to>
                                    </p:set>
                                    <p:animEffect transition="in" filter="fade">
                                      <p:cBhvr>
                                        <p:cTn id="7" dur="1000"/>
                                        <p:tgtEl>
                                          <p:spTgt spid="43017">
                                            <p:txEl>
                                              <p:pRg st="0" end="0"/>
                                            </p:txEl>
                                          </p:spTgt>
                                        </p:tgtEl>
                                      </p:cBhvr>
                                    </p:animEffect>
                                    <p:anim calcmode="lin" valueType="num">
                                      <p:cBhvr>
                                        <p:cTn id="8" dur="1000" fill="hold"/>
                                        <p:tgtEl>
                                          <p:spTgt spid="4301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301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3017">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3017">
                                            <p:txEl>
                                              <p:pRg st="1" end="1"/>
                                            </p:txEl>
                                          </p:spTgt>
                                        </p:tgtEl>
                                        <p:attrNameLst>
                                          <p:attrName>style.visibility</p:attrName>
                                        </p:attrNameLst>
                                      </p:cBhvr>
                                      <p:to>
                                        <p:strVal val="visible"/>
                                      </p:to>
                                    </p:set>
                                    <p:animEffect transition="in" filter="fade">
                                      <p:cBhvr>
                                        <p:cTn id="13" dur="1000"/>
                                        <p:tgtEl>
                                          <p:spTgt spid="43017">
                                            <p:txEl>
                                              <p:pRg st="1" end="1"/>
                                            </p:txEl>
                                          </p:spTgt>
                                        </p:tgtEl>
                                      </p:cBhvr>
                                    </p:animEffect>
                                    <p:anim calcmode="lin" valueType="num">
                                      <p:cBhvr>
                                        <p:cTn id="14" dur="1000" fill="hold"/>
                                        <p:tgtEl>
                                          <p:spTgt spid="43017">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3017">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3017">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3017">
                                            <p:txEl>
                                              <p:pRg st="2" end="2"/>
                                            </p:txEl>
                                          </p:spTgt>
                                        </p:tgtEl>
                                        <p:attrNameLst>
                                          <p:attrName>style.visibility</p:attrName>
                                        </p:attrNameLst>
                                      </p:cBhvr>
                                      <p:to>
                                        <p:strVal val="visible"/>
                                      </p:to>
                                    </p:set>
                                    <p:animEffect transition="in" filter="fade">
                                      <p:cBhvr>
                                        <p:cTn id="19" dur="1000"/>
                                        <p:tgtEl>
                                          <p:spTgt spid="43017">
                                            <p:txEl>
                                              <p:pRg st="2" end="2"/>
                                            </p:txEl>
                                          </p:spTgt>
                                        </p:tgtEl>
                                      </p:cBhvr>
                                    </p:animEffect>
                                    <p:anim calcmode="lin" valueType="num">
                                      <p:cBhvr>
                                        <p:cTn id="20" dur="1000" fill="hold"/>
                                        <p:tgtEl>
                                          <p:spTgt spid="43017">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43017">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3017">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43017">
                                            <p:txEl>
                                              <p:pRg st="3" end="3"/>
                                            </p:txEl>
                                          </p:spTgt>
                                        </p:tgtEl>
                                        <p:attrNameLst>
                                          <p:attrName>style.visibility</p:attrName>
                                        </p:attrNameLst>
                                      </p:cBhvr>
                                      <p:to>
                                        <p:strVal val="visible"/>
                                      </p:to>
                                    </p:set>
                                    <p:animEffect transition="in" filter="fade">
                                      <p:cBhvr>
                                        <p:cTn id="25" dur="1000"/>
                                        <p:tgtEl>
                                          <p:spTgt spid="43017">
                                            <p:txEl>
                                              <p:pRg st="3" end="3"/>
                                            </p:txEl>
                                          </p:spTgt>
                                        </p:tgtEl>
                                      </p:cBhvr>
                                    </p:animEffect>
                                    <p:anim calcmode="lin" valueType="num">
                                      <p:cBhvr>
                                        <p:cTn id="26" dur="1000" fill="hold"/>
                                        <p:tgtEl>
                                          <p:spTgt spid="43017">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43017">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3017">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43017">
                                            <p:txEl>
                                              <p:pRg st="4" end="4"/>
                                            </p:txEl>
                                          </p:spTgt>
                                        </p:tgtEl>
                                        <p:attrNameLst>
                                          <p:attrName>style.visibility</p:attrName>
                                        </p:attrNameLst>
                                      </p:cBhvr>
                                      <p:to>
                                        <p:strVal val="visible"/>
                                      </p:to>
                                    </p:set>
                                    <p:animEffect transition="in" filter="fade">
                                      <p:cBhvr>
                                        <p:cTn id="31" dur="1000"/>
                                        <p:tgtEl>
                                          <p:spTgt spid="43017">
                                            <p:txEl>
                                              <p:pRg st="4" end="4"/>
                                            </p:txEl>
                                          </p:spTgt>
                                        </p:tgtEl>
                                      </p:cBhvr>
                                    </p:animEffect>
                                    <p:anim calcmode="lin" valueType="num">
                                      <p:cBhvr>
                                        <p:cTn id="32" dur="1000" fill="hold"/>
                                        <p:tgtEl>
                                          <p:spTgt spid="43017">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3017">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3017">
                                            <p:txEl>
                                              <p:pRg st="4" end="4"/>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43017">
                                            <p:txEl>
                                              <p:pRg st="5" end="5"/>
                                            </p:txEl>
                                          </p:spTgt>
                                        </p:tgtEl>
                                        <p:attrNameLst>
                                          <p:attrName>style.visibility</p:attrName>
                                        </p:attrNameLst>
                                      </p:cBhvr>
                                      <p:to>
                                        <p:strVal val="visible"/>
                                      </p:to>
                                    </p:set>
                                    <p:animEffect transition="in" filter="fade">
                                      <p:cBhvr>
                                        <p:cTn id="37" dur="1000"/>
                                        <p:tgtEl>
                                          <p:spTgt spid="43017">
                                            <p:txEl>
                                              <p:pRg st="5" end="5"/>
                                            </p:txEl>
                                          </p:spTgt>
                                        </p:tgtEl>
                                      </p:cBhvr>
                                    </p:animEffect>
                                    <p:anim calcmode="lin" valueType="num">
                                      <p:cBhvr>
                                        <p:cTn id="38" dur="1000" fill="hold"/>
                                        <p:tgtEl>
                                          <p:spTgt spid="43017">
                                            <p:txEl>
                                              <p:pRg st="5" end="5"/>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43017">
                                            <p:txEl>
                                              <p:pRg st="5" end="5"/>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3017">
                                            <p:txEl>
                                              <p:pRg st="5" end="5"/>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43017">
                                            <p:txEl>
                                              <p:pRg st="6" end="6"/>
                                            </p:txEl>
                                          </p:spTgt>
                                        </p:tgtEl>
                                        <p:attrNameLst>
                                          <p:attrName>style.visibility</p:attrName>
                                        </p:attrNameLst>
                                      </p:cBhvr>
                                      <p:to>
                                        <p:strVal val="visible"/>
                                      </p:to>
                                    </p:set>
                                    <p:animEffect transition="in" filter="fade">
                                      <p:cBhvr>
                                        <p:cTn id="43" dur="1000"/>
                                        <p:tgtEl>
                                          <p:spTgt spid="43017">
                                            <p:txEl>
                                              <p:pRg st="6" end="6"/>
                                            </p:txEl>
                                          </p:spTgt>
                                        </p:tgtEl>
                                      </p:cBhvr>
                                    </p:animEffect>
                                    <p:anim calcmode="lin" valueType="num">
                                      <p:cBhvr>
                                        <p:cTn id="44" dur="1000" fill="hold"/>
                                        <p:tgtEl>
                                          <p:spTgt spid="43017">
                                            <p:txEl>
                                              <p:pRg st="6" end="6"/>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43017">
                                            <p:txEl>
                                              <p:pRg st="6" end="6"/>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3017">
                                            <p:txEl>
                                              <p:pRg st="6" end="6"/>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43017">
                                            <p:txEl>
                                              <p:pRg st="7" end="7"/>
                                            </p:txEl>
                                          </p:spTgt>
                                        </p:tgtEl>
                                        <p:attrNameLst>
                                          <p:attrName>style.visibility</p:attrName>
                                        </p:attrNameLst>
                                      </p:cBhvr>
                                      <p:to>
                                        <p:strVal val="visible"/>
                                      </p:to>
                                    </p:set>
                                    <p:animEffect transition="in" filter="fade">
                                      <p:cBhvr>
                                        <p:cTn id="49" dur="1000"/>
                                        <p:tgtEl>
                                          <p:spTgt spid="43017">
                                            <p:txEl>
                                              <p:pRg st="7" end="7"/>
                                            </p:txEl>
                                          </p:spTgt>
                                        </p:tgtEl>
                                      </p:cBhvr>
                                    </p:animEffect>
                                    <p:anim calcmode="lin" valueType="num">
                                      <p:cBhvr>
                                        <p:cTn id="50" dur="1000" fill="hold"/>
                                        <p:tgtEl>
                                          <p:spTgt spid="43017">
                                            <p:txEl>
                                              <p:pRg st="7" end="7"/>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43017">
                                            <p:txEl>
                                              <p:pRg st="7" end="7"/>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3017">
                                            <p:txEl>
                                              <p:pRg st="7" end="7"/>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43017">
                                            <p:txEl>
                                              <p:pRg st="8" end="8"/>
                                            </p:txEl>
                                          </p:spTgt>
                                        </p:tgtEl>
                                        <p:attrNameLst>
                                          <p:attrName>style.visibility</p:attrName>
                                        </p:attrNameLst>
                                      </p:cBhvr>
                                      <p:to>
                                        <p:strVal val="visible"/>
                                      </p:to>
                                    </p:set>
                                    <p:animEffect transition="in" filter="fade">
                                      <p:cBhvr>
                                        <p:cTn id="55" dur="1000"/>
                                        <p:tgtEl>
                                          <p:spTgt spid="43017">
                                            <p:txEl>
                                              <p:pRg st="8" end="8"/>
                                            </p:txEl>
                                          </p:spTgt>
                                        </p:tgtEl>
                                      </p:cBhvr>
                                    </p:animEffect>
                                    <p:anim calcmode="lin" valueType="num">
                                      <p:cBhvr>
                                        <p:cTn id="56" dur="1000" fill="hold"/>
                                        <p:tgtEl>
                                          <p:spTgt spid="43017">
                                            <p:txEl>
                                              <p:pRg st="8" end="8"/>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43017">
                                            <p:txEl>
                                              <p:pRg st="8" end="8"/>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43017">
                                            <p:txEl>
                                              <p:pRg st="8" end="8"/>
                                            </p:txEl>
                                          </p:spTgt>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43017">
                                            <p:txEl>
                                              <p:pRg st="9" end="9"/>
                                            </p:txEl>
                                          </p:spTgt>
                                        </p:tgtEl>
                                        <p:attrNameLst>
                                          <p:attrName>style.visibility</p:attrName>
                                        </p:attrNameLst>
                                      </p:cBhvr>
                                      <p:to>
                                        <p:strVal val="visible"/>
                                      </p:to>
                                    </p:set>
                                    <p:animEffect transition="in" filter="fade">
                                      <p:cBhvr>
                                        <p:cTn id="61" dur="1000"/>
                                        <p:tgtEl>
                                          <p:spTgt spid="43017">
                                            <p:txEl>
                                              <p:pRg st="9" end="9"/>
                                            </p:txEl>
                                          </p:spTgt>
                                        </p:tgtEl>
                                      </p:cBhvr>
                                    </p:animEffect>
                                    <p:anim calcmode="lin" valueType="num">
                                      <p:cBhvr>
                                        <p:cTn id="62" dur="1000" fill="hold"/>
                                        <p:tgtEl>
                                          <p:spTgt spid="43017">
                                            <p:txEl>
                                              <p:pRg st="9" end="9"/>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43017">
                                            <p:txEl>
                                              <p:pRg st="9" end="9"/>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43017">
                                            <p:txEl>
                                              <p:pRg st="9" end="9"/>
                                            </p:txEl>
                                          </p:spTgt>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43017">
                                            <p:txEl>
                                              <p:pRg st="10" end="10"/>
                                            </p:txEl>
                                          </p:spTgt>
                                        </p:tgtEl>
                                        <p:attrNameLst>
                                          <p:attrName>style.visibility</p:attrName>
                                        </p:attrNameLst>
                                      </p:cBhvr>
                                      <p:to>
                                        <p:strVal val="visible"/>
                                      </p:to>
                                    </p:set>
                                    <p:animEffect transition="in" filter="fade">
                                      <p:cBhvr>
                                        <p:cTn id="67" dur="1000"/>
                                        <p:tgtEl>
                                          <p:spTgt spid="43017">
                                            <p:txEl>
                                              <p:pRg st="10" end="10"/>
                                            </p:txEl>
                                          </p:spTgt>
                                        </p:tgtEl>
                                      </p:cBhvr>
                                    </p:animEffect>
                                    <p:anim calcmode="lin" valueType="num">
                                      <p:cBhvr>
                                        <p:cTn id="68" dur="1000" fill="hold"/>
                                        <p:tgtEl>
                                          <p:spTgt spid="43017">
                                            <p:txEl>
                                              <p:pRg st="10" end="10"/>
                                            </p:txEl>
                                          </p:spTgt>
                                        </p:tgtEl>
                                        <p:attrNameLst>
                                          <p:attrName>ppt_x</p:attrName>
                                        </p:attrNameLst>
                                      </p:cBhvr>
                                      <p:tavLst>
                                        <p:tav tm="0">
                                          <p:val>
                                            <p:strVal val="#ppt_x"/>
                                          </p:val>
                                        </p:tav>
                                        <p:tav tm="100000">
                                          <p:val>
                                            <p:strVal val="#ppt_x"/>
                                          </p:val>
                                        </p:tav>
                                      </p:tavLst>
                                    </p:anim>
                                    <p:anim calcmode="lin" valueType="num">
                                      <p:cBhvr>
                                        <p:cTn id="69" dur="900" decel="100000" fill="hold"/>
                                        <p:tgtEl>
                                          <p:spTgt spid="43017">
                                            <p:txEl>
                                              <p:pRg st="10" end="10"/>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43017">
                                            <p:txEl>
                                              <p:pRg st="10" end="10"/>
                                            </p:txEl>
                                          </p:spTgt>
                                        </p:tgtEl>
                                        <p:attrNameLst>
                                          <p:attrName>ppt_y</p:attrName>
                                        </p:attrNameLst>
                                      </p:cBhvr>
                                      <p:tavLst>
                                        <p:tav tm="0">
                                          <p:val>
                                            <p:strVal val="#ppt_y-.03"/>
                                          </p:val>
                                        </p:tav>
                                        <p:tav tm="100000">
                                          <p:val>
                                            <p:strVal val="#ppt_y"/>
                                          </p:val>
                                        </p:tav>
                                      </p:tavLst>
                                    </p:anim>
                                  </p:childTnLst>
                                </p:cTn>
                              </p:par>
                              <p:par>
                                <p:cTn id="71" presetID="37" presetClass="entr" presetSubtype="0" fill="hold" nodeType="withEffect">
                                  <p:stCondLst>
                                    <p:cond delay="0"/>
                                  </p:stCondLst>
                                  <p:childTnLst>
                                    <p:set>
                                      <p:cBhvr>
                                        <p:cTn id="72" dur="1" fill="hold">
                                          <p:stCondLst>
                                            <p:cond delay="0"/>
                                          </p:stCondLst>
                                        </p:cTn>
                                        <p:tgtEl>
                                          <p:spTgt spid="43017">
                                            <p:txEl>
                                              <p:pRg st="11" end="11"/>
                                            </p:txEl>
                                          </p:spTgt>
                                        </p:tgtEl>
                                        <p:attrNameLst>
                                          <p:attrName>style.visibility</p:attrName>
                                        </p:attrNameLst>
                                      </p:cBhvr>
                                      <p:to>
                                        <p:strVal val="visible"/>
                                      </p:to>
                                    </p:set>
                                    <p:animEffect transition="in" filter="fade">
                                      <p:cBhvr>
                                        <p:cTn id="73" dur="1000"/>
                                        <p:tgtEl>
                                          <p:spTgt spid="43017">
                                            <p:txEl>
                                              <p:pRg st="11" end="11"/>
                                            </p:txEl>
                                          </p:spTgt>
                                        </p:tgtEl>
                                      </p:cBhvr>
                                    </p:animEffect>
                                    <p:anim calcmode="lin" valueType="num">
                                      <p:cBhvr>
                                        <p:cTn id="74" dur="1000" fill="hold"/>
                                        <p:tgtEl>
                                          <p:spTgt spid="43017">
                                            <p:txEl>
                                              <p:pRg st="11" end="11"/>
                                            </p:txEl>
                                          </p:spTgt>
                                        </p:tgtEl>
                                        <p:attrNameLst>
                                          <p:attrName>ppt_x</p:attrName>
                                        </p:attrNameLst>
                                      </p:cBhvr>
                                      <p:tavLst>
                                        <p:tav tm="0">
                                          <p:val>
                                            <p:strVal val="#ppt_x"/>
                                          </p:val>
                                        </p:tav>
                                        <p:tav tm="100000">
                                          <p:val>
                                            <p:strVal val="#ppt_x"/>
                                          </p:val>
                                        </p:tav>
                                      </p:tavLst>
                                    </p:anim>
                                    <p:anim calcmode="lin" valueType="num">
                                      <p:cBhvr>
                                        <p:cTn id="75" dur="900" decel="100000" fill="hold"/>
                                        <p:tgtEl>
                                          <p:spTgt spid="43017">
                                            <p:txEl>
                                              <p:pRg st="11" end="11"/>
                                            </p:tx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3017">
                                            <p:txEl>
                                              <p:pRg st="11" end="11"/>
                                            </p:txEl>
                                          </p:spTgt>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43017">
                                            <p:txEl>
                                              <p:pRg st="12" end="12"/>
                                            </p:txEl>
                                          </p:spTgt>
                                        </p:tgtEl>
                                        <p:attrNameLst>
                                          <p:attrName>style.visibility</p:attrName>
                                        </p:attrNameLst>
                                      </p:cBhvr>
                                      <p:to>
                                        <p:strVal val="visible"/>
                                      </p:to>
                                    </p:set>
                                    <p:animEffect transition="in" filter="fade">
                                      <p:cBhvr>
                                        <p:cTn id="79" dur="1000"/>
                                        <p:tgtEl>
                                          <p:spTgt spid="43017">
                                            <p:txEl>
                                              <p:pRg st="12" end="12"/>
                                            </p:txEl>
                                          </p:spTgt>
                                        </p:tgtEl>
                                      </p:cBhvr>
                                    </p:animEffect>
                                    <p:anim calcmode="lin" valueType="num">
                                      <p:cBhvr>
                                        <p:cTn id="80" dur="1000" fill="hold"/>
                                        <p:tgtEl>
                                          <p:spTgt spid="43017">
                                            <p:txEl>
                                              <p:pRg st="12" end="12"/>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43017">
                                            <p:txEl>
                                              <p:pRg st="12" end="12"/>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43017">
                                            <p:txEl>
                                              <p:pRg st="12" end="12"/>
                                            </p:txEl>
                                          </p:spTgt>
                                        </p:tgtEl>
                                        <p:attrNameLst>
                                          <p:attrName>ppt_y</p:attrName>
                                        </p:attrNameLst>
                                      </p:cBhvr>
                                      <p:tavLst>
                                        <p:tav tm="0">
                                          <p:val>
                                            <p:strVal val="#ppt_y-.03"/>
                                          </p:val>
                                        </p:tav>
                                        <p:tav tm="100000">
                                          <p:val>
                                            <p:strVal val="#ppt_y"/>
                                          </p:val>
                                        </p:tav>
                                      </p:tavLst>
                                    </p:anim>
                                  </p:childTnLst>
                                </p:cTn>
                              </p:par>
                              <p:par>
                                <p:cTn id="83" presetID="37" presetClass="entr" presetSubtype="0" fill="hold" nodeType="withEffect">
                                  <p:stCondLst>
                                    <p:cond delay="0"/>
                                  </p:stCondLst>
                                  <p:childTnLst>
                                    <p:set>
                                      <p:cBhvr>
                                        <p:cTn id="84" dur="1" fill="hold">
                                          <p:stCondLst>
                                            <p:cond delay="0"/>
                                          </p:stCondLst>
                                        </p:cTn>
                                        <p:tgtEl>
                                          <p:spTgt spid="43017">
                                            <p:txEl>
                                              <p:pRg st="13" end="13"/>
                                            </p:txEl>
                                          </p:spTgt>
                                        </p:tgtEl>
                                        <p:attrNameLst>
                                          <p:attrName>style.visibility</p:attrName>
                                        </p:attrNameLst>
                                      </p:cBhvr>
                                      <p:to>
                                        <p:strVal val="visible"/>
                                      </p:to>
                                    </p:set>
                                    <p:animEffect transition="in" filter="fade">
                                      <p:cBhvr>
                                        <p:cTn id="85" dur="1000"/>
                                        <p:tgtEl>
                                          <p:spTgt spid="43017">
                                            <p:txEl>
                                              <p:pRg st="13" end="13"/>
                                            </p:txEl>
                                          </p:spTgt>
                                        </p:tgtEl>
                                      </p:cBhvr>
                                    </p:animEffect>
                                    <p:anim calcmode="lin" valueType="num">
                                      <p:cBhvr>
                                        <p:cTn id="86" dur="1000" fill="hold"/>
                                        <p:tgtEl>
                                          <p:spTgt spid="43017">
                                            <p:txEl>
                                              <p:pRg st="13" end="13"/>
                                            </p:txEl>
                                          </p:spTgt>
                                        </p:tgtEl>
                                        <p:attrNameLst>
                                          <p:attrName>ppt_x</p:attrName>
                                        </p:attrNameLst>
                                      </p:cBhvr>
                                      <p:tavLst>
                                        <p:tav tm="0">
                                          <p:val>
                                            <p:strVal val="#ppt_x"/>
                                          </p:val>
                                        </p:tav>
                                        <p:tav tm="100000">
                                          <p:val>
                                            <p:strVal val="#ppt_x"/>
                                          </p:val>
                                        </p:tav>
                                      </p:tavLst>
                                    </p:anim>
                                    <p:anim calcmode="lin" valueType="num">
                                      <p:cBhvr>
                                        <p:cTn id="87" dur="900" decel="100000" fill="hold"/>
                                        <p:tgtEl>
                                          <p:spTgt spid="43017">
                                            <p:txEl>
                                              <p:pRg st="13" end="13"/>
                                            </p:txEl>
                                          </p:spTgt>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43017">
                                            <p:txEl>
                                              <p:pRg st="13" end="13"/>
                                            </p:txEl>
                                          </p:spTgt>
                                        </p:tgtEl>
                                        <p:attrNameLst>
                                          <p:attrName>ppt_y</p:attrName>
                                        </p:attrNameLst>
                                      </p:cBhvr>
                                      <p:tavLst>
                                        <p:tav tm="0">
                                          <p:val>
                                            <p:strVal val="#ppt_y-.03"/>
                                          </p:val>
                                        </p:tav>
                                        <p:tav tm="100000">
                                          <p:val>
                                            <p:strVal val="#ppt_y"/>
                                          </p:val>
                                        </p:tav>
                                      </p:tavLst>
                                    </p:anim>
                                  </p:childTnLst>
                                </p:cTn>
                              </p:par>
                              <p:par>
                                <p:cTn id="89" presetID="37" presetClass="entr" presetSubtype="0" fill="hold" nodeType="withEffect">
                                  <p:stCondLst>
                                    <p:cond delay="0"/>
                                  </p:stCondLst>
                                  <p:childTnLst>
                                    <p:set>
                                      <p:cBhvr>
                                        <p:cTn id="90" dur="1" fill="hold">
                                          <p:stCondLst>
                                            <p:cond delay="0"/>
                                          </p:stCondLst>
                                        </p:cTn>
                                        <p:tgtEl>
                                          <p:spTgt spid="43017">
                                            <p:txEl>
                                              <p:pRg st="14" end="14"/>
                                            </p:txEl>
                                          </p:spTgt>
                                        </p:tgtEl>
                                        <p:attrNameLst>
                                          <p:attrName>style.visibility</p:attrName>
                                        </p:attrNameLst>
                                      </p:cBhvr>
                                      <p:to>
                                        <p:strVal val="visible"/>
                                      </p:to>
                                    </p:set>
                                    <p:animEffect transition="in" filter="fade">
                                      <p:cBhvr>
                                        <p:cTn id="91" dur="1000"/>
                                        <p:tgtEl>
                                          <p:spTgt spid="43017">
                                            <p:txEl>
                                              <p:pRg st="14" end="14"/>
                                            </p:txEl>
                                          </p:spTgt>
                                        </p:tgtEl>
                                      </p:cBhvr>
                                    </p:animEffect>
                                    <p:anim calcmode="lin" valueType="num">
                                      <p:cBhvr>
                                        <p:cTn id="92" dur="1000" fill="hold"/>
                                        <p:tgtEl>
                                          <p:spTgt spid="43017">
                                            <p:txEl>
                                              <p:pRg st="14" end="14"/>
                                            </p:txEl>
                                          </p:spTgt>
                                        </p:tgtEl>
                                        <p:attrNameLst>
                                          <p:attrName>ppt_x</p:attrName>
                                        </p:attrNameLst>
                                      </p:cBhvr>
                                      <p:tavLst>
                                        <p:tav tm="0">
                                          <p:val>
                                            <p:strVal val="#ppt_x"/>
                                          </p:val>
                                        </p:tav>
                                        <p:tav tm="100000">
                                          <p:val>
                                            <p:strVal val="#ppt_x"/>
                                          </p:val>
                                        </p:tav>
                                      </p:tavLst>
                                    </p:anim>
                                    <p:anim calcmode="lin" valueType="num">
                                      <p:cBhvr>
                                        <p:cTn id="93" dur="900" decel="100000" fill="hold"/>
                                        <p:tgtEl>
                                          <p:spTgt spid="43017">
                                            <p:txEl>
                                              <p:pRg st="14" end="14"/>
                                            </p:tx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43017">
                                            <p:txEl>
                                              <p:pRg st="14" end="14"/>
                                            </p:txEl>
                                          </p:spTgt>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43017">
                                            <p:txEl>
                                              <p:pRg st="15" end="15"/>
                                            </p:txEl>
                                          </p:spTgt>
                                        </p:tgtEl>
                                        <p:attrNameLst>
                                          <p:attrName>style.visibility</p:attrName>
                                        </p:attrNameLst>
                                      </p:cBhvr>
                                      <p:to>
                                        <p:strVal val="visible"/>
                                      </p:to>
                                    </p:set>
                                    <p:animEffect transition="in" filter="fade">
                                      <p:cBhvr>
                                        <p:cTn id="97" dur="1000"/>
                                        <p:tgtEl>
                                          <p:spTgt spid="43017">
                                            <p:txEl>
                                              <p:pRg st="15" end="15"/>
                                            </p:txEl>
                                          </p:spTgt>
                                        </p:tgtEl>
                                      </p:cBhvr>
                                    </p:animEffect>
                                    <p:anim calcmode="lin" valueType="num">
                                      <p:cBhvr>
                                        <p:cTn id="98" dur="1000" fill="hold"/>
                                        <p:tgtEl>
                                          <p:spTgt spid="43017">
                                            <p:txEl>
                                              <p:pRg st="15" end="15"/>
                                            </p:txEl>
                                          </p:spTgt>
                                        </p:tgtEl>
                                        <p:attrNameLst>
                                          <p:attrName>ppt_x</p:attrName>
                                        </p:attrNameLst>
                                      </p:cBhvr>
                                      <p:tavLst>
                                        <p:tav tm="0">
                                          <p:val>
                                            <p:strVal val="#ppt_x"/>
                                          </p:val>
                                        </p:tav>
                                        <p:tav tm="100000">
                                          <p:val>
                                            <p:strVal val="#ppt_x"/>
                                          </p:val>
                                        </p:tav>
                                      </p:tavLst>
                                    </p:anim>
                                    <p:anim calcmode="lin" valueType="num">
                                      <p:cBhvr>
                                        <p:cTn id="99" dur="900" decel="100000" fill="hold"/>
                                        <p:tgtEl>
                                          <p:spTgt spid="43017">
                                            <p:txEl>
                                              <p:pRg st="15" end="15"/>
                                            </p:txEl>
                                          </p:spTgt>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3017">
                                            <p:txEl>
                                              <p:pRg st="15" end="15"/>
                                            </p:txEl>
                                          </p:spTgt>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43017">
                                            <p:txEl>
                                              <p:pRg st="16" end="16"/>
                                            </p:txEl>
                                          </p:spTgt>
                                        </p:tgtEl>
                                        <p:attrNameLst>
                                          <p:attrName>style.visibility</p:attrName>
                                        </p:attrNameLst>
                                      </p:cBhvr>
                                      <p:to>
                                        <p:strVal val="visible"/>
                                      </p:to>
                                    </p:set>
                                    <p:animEffect transition="in" filter="fade">
                                      <p:cBhvr>
                                        <p:cTn id="103" dur="1000"/>
                                        <p:tgtEl>
                                          <p:spTgt spid="43017">
                                            <p:txEl>
                                              <p:pRg st="16" end="16"/>
                                            </p:txEl>
                                          </p:spTgt>
                                        </p:tgtEl>
                                      </p:cBhvr>
                                    </p:animEffect>
                                    <p:anim calcmode="lin" valueType="num">
                                      <p:cBhvr>
                                        <p:cTn id="104" dur="1000" fill="hold"/>
                                        <p:tgtEl>
                                          <p:spTgt spid="43017">
                                            <p:txEl>
                                              <p:pRg st="16" end="16"/>
                                            </p:txEl>
                                          </p:spTgt>
                                        </p:tgtEl>
                                        <p:attrNameLst>
                                          <p:attrName>ppt_x</p:attrName>
                                        </p:attrNameLst>
                                      </p:cBhvr>
                                      <p:tavLst>
                                        <p:tav tm="0">
                                          <p:val>
                                            <p:strVal val="#ppt_x"/>
                                          </p:val>
                                        </p:tav>
                                        <p:tav tm="100000">
                                          <p:val>
                                            <p:strVal val="#ppt_x"/>
                                          </p:val>
                                        </p:tav>
                                      </p:tavLst>
                                    </p:anim>
                                    <p:anim calcmode="lin" valueType="num">
                                      <p:cBhvr>
                                        <p:cTn id="105" dur="900" decel="100000" fill="hold"/>
                                        <p:tgtEl>
                                          <p:spTgt spid="43017">
                                            <p:txEl>
                                              <p:pRg st="16" end="16"/>
                                            </p:txEl>
                                          </p:spTgt>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43017">
                                            <p:txEl>
                                              <p:pRg st="16" end="1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Номер слайда 5"/>
          <p:cNvSpPr>
            <a:spLocks noGrp="1"/>
          </p:cNvSpPr>
          <p:nvPr>
            <p:ph type="sldNum" sz="quarter" idx="12"/>
          </p:nvPr>
        </p:nvSpPr>
        <p:spPr/>
        <p:txBody>
          <a:bodyPr>
            <a:normAutofit fontScale="85000" lnSpcReduction="20000"/>
          </a:bodyPr>
          <a:lstStyle/>
          <a:p>
            <a:pPr>
              <a:defRPr/>
            </a:pPr>
            <a:fld id="{7ABD7B77-D35D-4E42-9240-AAD2C95B4C3A}" type="slidenum">
              <a:rPr lang="ru-RU"/>
              <a:pPr>
                <a:defRPr/>
              </a:pPr>
              <a:t>8</a:t>
            </a:fld>
            <a:endParaRPr lang="ru-RU"/>
          </a:p>
        </p:txBody>
      </p:sp>
      <p:pic>
        <p:nvPicPr>
          <p:cNvPr id="18435" name="Picture 4" descr="опасные повороты 2"/>
          <p:cNvPicPr>
            <a:picLocks noChangeAspect="1" noChangeArrowheads="1"/>
          </p:cNvPicPr>
          <p:nvPr/>
        </p:nvPicPr>
        <p:blipFill>
          <a:blip r:embed="rId2" cstate="email"/>
          <a:srcRect/>
          <a:stretch>
            <a:fillRect/>
          </a:stretch>
        </p:blipFill>
        <p:spPr bwMode="auto">
          <a:xfrm>
            <a:off x="3059832" y="2420888"/>
            <a:ext cx="3240757" cy="1766663"/>
          </a:xfrm>
          <a:prstGeom prst="rect">
            <a:avLst/>
          </a:prstGeom>
          <a:noFill/>
          <a:ln w="9525">
            <a:noFill/>
            <a:miter lim="800000"/>
            <a:headEnd/>
            <a:tailEnd/>
          </a:ln>
        </p:spPr>
      </p:pic>
      <p:pic>
        <p:nvPicPr>
          <p:cNvPr id="18436" name="Picture 5" descr="дети 2"/>
          <p:cNvPicPr>
            <a:picLocks noChangeAspect="1" noChangeArrowheads="1"/>
          </p:cNvPicPr>
          <p:nvPr/>
        </p:nvPicPr>
        <p:blipFill>
          <a:blip r:embed="rId3" cstate="email"/>
          <a:srcRect/>
          <a:stretch>
            <a:fillRect/>
          </a:stretch>
        </p:blipFill>
        <p:spPr bwMode="auto">
          <a:xfrm>
            <a:off x="2411413" y="4365625"/>
            <a:ext cx="2030994" cy="2159719"/>
          </a:xfrm>
          <a:prstGeom prst="rect">
            <a:avLst/>
          </a:prstGeom>
          <a:noFill/>
          <a:ln w="9525">
            <a:noFill/>
            <a:miter lim="800000"/>
            <a:headEnd/>
            <a:tailEnd/>
          </a:ln>
        </p:spPr>
      </p:pic>
      <p:pic>
        <p:nvPicPr>
          <p:cNvPr id="18437" name="Picture 6" descr="жд переезд1"/>
          <p:cNvPicPr>
            <a:picLocks noChangeAspect="1" noChangeArrowheads="1"/>
          </p:cNvPicPr>
          <p:nvPr/>
        </p:nvPicPr>
        <p:blipFill>
          <a:blip r:embed="rId4" cstate="email"/>
          <a:srcRect/>
          <a:stretch>
            <a:fillRect/>
          </a:stretch>
        </p:blipFill>
        <p:spPr bwMode="auto">
          <a:xfrm>
            <a:off x="4932040" y="0"/>
            <a:ext cx="1788390" cy="2204864"/>
          </a:xfrm>
          <a:prstGeom prst="rect">
            <a:avLst/>
          </a:prstGeom>
          <a:noFill/>
          <a:ln w="9525">
            <a:noFill/>
            <a:miter lim="800000"/>
            <a:headEnd/>
            <a:tailEnd/>
          </a:ln>
        </p:spPr>
      </p:pic>
      <p:pic>
        <p:nvPicPr>
          <p:cNvPr id="18438" name="Picture 7" descr="жд переезд2"/>
          <p:cNvPicPr>
            <a:picLocks noChangeAspect="1" noChangeArrowheads="1"/>
          </p:cNvPicPr>
          <p:nvPr/>
        </p:nvPicPr>
        <p:blipFill>
          <a:blip r:embed="rId5" cstate="email"/>
          <a:srcRect/>
          <a:stretch>
            <a:fillRect/>
          </a:stretch>
        </p:blipFill>
        <p:spPr bwMode="auto">
          <a:xfrm>
            <a:off x="2627784" y="-1"/>
            <a:ext cx="1728192" cy="2204071"/>
          </a:xfrm>
          <a:prstGeom prst="rect">
            <a:avLst/>
          </a:prstGeom>
          <a:noFill/>
          <a:ln w="9525">
            <a:noFill/>
            <a:miter lim="800000"/>
            <a:headEnd/>
            <a:tailEnd/>
          </a:ln>
        </p:spPr>
      </p:pic>
      <p:pic>
        <p:nvPicPr>
          <p:cNvPr id="18439" name="Picture 8" descr="пересечение"/>
          <p:cNvPicPr>
            <a:picLocks noChangeAspect="1" noChangeArrowheads="1"/>
          </p:cNvPicPr>
          <p:nvPr/>
        </p:nvPicPr>
        <p:blipFill>
          <a:blip r:embed="rId6" cstate="email"/>
          <a:srcRect/>
          <a:stretch>
            <a:fillRect/>
          </a:stretch>
        </p:blipFill>
        <p:spPr bwMode="auto">
          <a:xfrm>
            <a:off x="5148263" y="4365624"/>
            <a:ext cx="1619776" cy="2087711"/>
          </a:xfrm>
          <a:prstGeom prst="rect">
            <a:avLst/>
          </a:prstGeom>
          <a:noFill/>
          <a:ln w="9525">
            <a:noFill/>
            <a:miter lim="800000"/>
            <a:headEnd/>
            <a:tailEnd/>
          </a:ln>
        </p:spPr>
      </p:pic>
      <p:pic>
        <p:nvPicPr>
          <p:cNvPr id="18440" name="Picture 9" descr="пешеходный переход2"/>
          <p:cNvPicPr>
            <a:picLocks noChangeAspect="1" noChangeArrowheads="1"/>
          </p:cNvPicPr>
          <p:nvPr/>
        </p:nvPicPr>
        <p:blipFill>
          <a:blip r:embed="rId7" cstate="email"/>
          <a:srcRect/>
          <a:stretch>
            <a:fillRect/>
          </a:stretch>
        </p:blipFill>
        <p:spPr bwMode="auto">
          <a:xfrm>
            <a:off x="323528" y="3933056"/>
            <a:ext cx="1683242" cy="2088232"/>
          </a:xfrm>
          <a:prstGeom prst="rect">
            <a:avLst/>
          </a:prstGeom>
          <a:noFill/>
          <a:ln w="9525">
            <a:noFill/>
            <a:miter lim="800000"/>
            <a:headEnd/>
            <a:tailEnd/>
          </a:ln>
        </p:spPr>
      </p:pic>
      <p:pic>
        <p:nvPicPr>
          <p:cNvPr id="18441" name="Picture 10" descr="пересечение с вело дорожкой"/>
          <p:cNvPicPr>
            <a:picLocks noChangeAspect="1" noChangeArrowheads="1"/>
          </p:cNvPicPr>
          <p:nvPr/>
        </p:nvPicPr>
        <p:blipFill>
          <a:blip r:embed="rId8" cstate="email"/>
          <a:srcRect/>
          <a:stretch>
            <a:fillRect/>
          </a:stretch>
        </p:blipFill>
        <p:spPr bwMode="auto">
          <a:xfrm>
            <a:off x="7092280" y="4005064"/>
            <a:ext cx="1731640" cy="2056323"/>
          </a:xfrm>
          <a:prstGeom prst="rect">
            <a:avLst/>
          </a:prstGeom>
          <a:noFill/>
          <a:ln w="9525">
            <a:noFill/>
            <a:miter lim="800000"/>
            <a:headEnd/>
            <a:tailEnd/>
          </a:ln>
        </p:spPr>
      </p:pic>
      <p:pic>
        <p:nvPicPr>
          <p:cNvPr id="18442" name="Picture 11" descr="доржные работы 2"/>
          <p:cNvPicPr>
            <a:picLocks noChangeAspect="1" noChangeArrowheads="1"/>
          </p:cNvPicPr>
          <p:nvPr/>
        </p:nvPicPr>
        <p:blipFill>
          <a:blip r:embed="rId9" cstate="email"/>
          <a:srcRect/>
          <a:stretch>
            <a:fillRect/>
          </a:stretch>
        </p:blipFill>
        <p:spPr bwMode="auto">
          <a:xfrm>
            <a:off x="7020272" y="1556792"/>
            <a:ext cx="1716706" cy="2088232"/>
          </a:xfrm>
          <a:prstGeom prst="rect">
            <a:avLst/>
          </a:prstGeom>
          <a:noFill/>
          <a:ln w="9525">
            <a:noFill/>
            <a:miter lim="800000"/>
            <a:headEnd/>
            <a:tailEnd/>
          </a:ln>
        </p:spPr>
      </p:pic>
      <p:pic>
        <p:nvPicPr>
          <p:cNvPr id="18443" name="Picture 12" descr="светофорное регулирование"/>
          <p:cNvPicPr>
            <a:picLocks noChangeAspect="1" noChangeArrowheads="1"/>
          </p:cNvPicPr>
          <p:nvPr/>
        </p:nvPicPr>
        <p:blipFill>
          <a:blip r:embed="rId10" cstate="email"/>
          <a:srcRect/>
          <a:stretch>
            <a:fillRect/>
          </a:stretch>
        </p:blipFill>
        <p:spPr bwMode="auto">
          <a:xfrm>
            <a:off x="467544" y="980728"/>
            <a:ext cx="1996624"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0" name="Rectangle 8"/>
          <p:cNvSpPr>
            <a:spLocks noGrp="1" noChangeArrowheads="1"/>
          </p:cNvSpPr>
          <p:nvPr>
            <p:ph sz="half" idx="1"/>
          </p:nvPr>
        </p:nvSpPr>
        <p:spPr>
          <a:xfrm>
            <a:off x="781273" y="333375"/>
            <a:ext cx="6022975" cy="5865813"/>
          </a:xfrm>
        </p:spPr>
        <p:txBody>
          <a:bodyPr>
            <a:noAutofit/>
          </a:bodyPr>
          <a:lstStyle/>
          <a:p>
            <a:pPr marL="420624" indent="-384048" fontAlgn="auto">
              <a:lnSpc>
                <a:spcPts val="1700"/>
              </a:lnSpc>
              <a:spcAft>
                <a:spcPts val="0"/>
              </a:spcAft>
              <a:buFontTx/>
              <a:buNone/>
              <a:defRPr/>
            </a:pPr>
            <a:r>
              <a:rPr lang="ru-RU" sz="2000" dirty="0">
                <a:latin typeface="Cambria" pitchFamily="18" charset="0"/>
              </a:rPr>
              <a:t>Знаки приоритета не имеют общего </a:t>
            </a:r>
          </a:p>
          <a:p>
            <a:pPr marL="420624" indent="-384048" fontAlgn="auto">
              <a:lnSpc>
                <a:spcPts val="1700"/>
              </a:lnSpc>
              <a:spcAft>
                <a:spcPts val="0"/>
              </a:spcAft>
              <a:buFontTx/>
              <a:buNone/>
              <a:defRPr/>
            </a:pPr>
            <a:r>
              <a:rPr lang="ru-RU" sz="2000" dirty="0">
                <a:latin typeface="Cambria" pitchFamily="18" charset="0"/>
              </a:rPr>
              <a:t>признака, поскольку исторически перешли </a:t>
            </a:r>
          </a:p>
          <a:p>
            <a:pPr marL="420624" indent="-384048" fontAlgn="auto">
              <a:lnSpc>
                <a:spcPts val="1700"/>
              </a:lnSpc>
              <a:spcAft>
                <a:spcPts val="0"/>
              </a:spcAft>
              <a:buFontTx/>
              <a:buNone/>
              <a:defRPr/>
            </a:pPr>
            <a:r>
              <a:rPr lang="ru-RU" sz="2000" dirty="0">
                <a:latin typeface="Cambria" pitchFamily="18" charset="0"/>
              </a:rPr>
              <a:t>из других различных групп знаков и имеют</a:t>
            </a:r>
          </a:p>
          <a:p>
            <a:pPr marL="420624" indent="-384048" fontAlgn="auto">
              <a:lnSpc>
                <a:spcPts val="1700"/>
              </a:lnSpc>
              <a:spcAft>
                <a:spcPts val="0"/>
              </a:spcAft>
              <a:buFontTx/>
              <a:buNone/>
              <a:defRPr/>
            </a:pPr>
            <a:r>
              <a:rPr lang="ru-RU" sz="2000" dirty="0">
                <a:latin typeface="Cambria" pitchFamily="18" charset="0"/>
              </a:rPr>
              <a:t>характерную, присущую только данному </a:t>
            </a:r>
          </a:p>
          <a:p>
            <a:pPr marL="420624" indent="-384048" fontAlgn="auto">
              <a:lnSpc>
                <a:spcPts val="1700"/>
              </a:lnSpc>
              <a:spcAft>
                <a:spcPts val="0"/>
              </a:spcAft>
              <a:buFontTx/>
              <a:buNone/>
              <a:defRPr/>
            </a:pPr>
            <a:r>
              <a:rPr lang="ru-RU" sz="2000" dirty="0">
                <a:latin typeface="Cambria" pitchFamily="18" charset="0"/>
              </a:rPr>
              <a:t>знаку форму (ромб, треугольник,</a:t>
            </a:r>
          </a:p>
          <a:p>
            <a:pPr marL="420624" indent="-384048" fontAlgn="auto">
              <a:lnSpc>
                <a:spcPts val="1700"/>
              </a:lnSpc>
              <a:spcAft>
                <a:spcPts val="0"/>
              </a:spcAft>
              <a:buFontTx/>
              <a:buNone/>
              <a:defRPr/>
            </a:pPr>
            <a:r>
              <a:rPr lang="ru-RU" sz="2000" dirty="0">
                <a:latin typeface="Cambria" pitchFamily="18" charset="0"/>
              </a:rPr>
              <a:t>перевернутый вершиной вниз,</a:t>
            </a:r>
          </a:p>
          <a:p>
            <a:pPr marL="420624" indent="-384048" fontAlgn="auto">
              <a:lnSpc>
                <a:spcPts val="1700"/>
              </a:lnSpc>
              <a:spcAft>
                <a:spcPts val="0"/>
              </a:spcAft>
              <a:buFontTx/>
              <a:buNone/>
              <a:defRPr/>
            </a:pPr>
            <a:r>
              <a:rPr lang="ru-RU" sz="2000" dirty="0">
                <a:latin typeface="Cambria" pitchFamily="18" charset="0"/>
              </a:rPr>
              <a:t>восьмигранник и т. д.) с тем, чтобы даже </a:t>
            </a:r>
          </a:p>
          <a:p>
            <a:pPr marL="420624" indent="-384048" fontAlgn="auto">
              <a:lnSpc>
                <a:spcPts val="1700"/>
              </a:lnSpc>
              <a:spcAft>
                <a:spcPts val="0"/>
              </a:spcAft>
              <a:buFontTx/>
              <a:buNone/>
              <a:defRPr/>
            </a:pPr>
            <a:r>
              <a:rPr lang="ru-RU" sz="2000" dirty="0">
                <a:latin typeface="Cambria" pitchFamily="18" charset="0"/>
              </a:rPr>
              <a:t>при залепленном снегом или грязью</a:t>
            </a:r>
          </a:p>
          <a:p>
            <a:pPr marL="420624" indent="-384048" fontAlgn="auto">
              <a:lnSpc>
                <a:spcPts val="1700"/>
              </a:lnSpc>
              <a:spcAft>
                <a:spcPts val="0"/>
              </a:spcAft>
              <a:buFontTx/>
              <a:buNone/>
              <a:defRPr/>
            </a:pPr>
            <a:r>
              <a:rPr lang="ru-RU" sz="2000" dirty="0">
                <a:latin typeface="Cambria" pitchFamily="18" charset="0"/>
              </a:rPr>
              <a:t>изображении на знаке водитель по форме</a:t>
            </a:r>
          </a:p>
          <a:p>
            <a:pPr marL="420624" indent="-384048" fontAlgn="auto">
              <a:lnSpc>
                <a:spcPts val="1700"/>
              </a:lnSpc>
              <a:spcAft>
                <a:spcPts val="0"/>
              </a:spcAft>
              <a:buFontTx/>
              <a:buNone/>
              <a:defRPr/>
            </a:pPr>
            <a:r>
              <a:rPr lang="ru-RU" sz="2000" dirty="0">
                <a:latin typeface="Cambria" pitchFamily="18" charset="0"/>
              </a:rPr>
              <a:t>знака определил его значение. </a:t>
            </a:r>
          </a:p>
          <a:p>
            <a:pPr marL="420624" indent="-384048" fontAlgn="auto">
              <a:lnSpc>
                <a:spcPts val="1700"/>
              </a:lnSpc>
              <a:spcAft>
                <a:spcPts val="0"/>
              </a:spcAft>
              <a:buFontTx/>
              <a:buNone/>
              <a:defRPr/>
            </a:pPr>
            <a:r>
              <a:rPr lang="ru-RU" sz="2000" dirty="0">
                <a:latin typeface="Cambria" pitchFamily="18" charset="0"/>
              </a:rPr>
              <a:t>Эти знаки определяют очередность проезда</a:t>
            </a:r>
          </a:p>
          <a:p>
            <a:pPr marL="420624" indent="-384048" fontAlgn="auto">
              <a:lnSpc>
                <a:spcPts val="1700"/>
              </a:lnSpc>
              <a:spcAft>
                <a:spcPts val="0"/>
              </a:spcAft>
              <a:buFontTx/>
              <a:buNone/>
              <a:defRPr/>
            </a:pPr>
            <a:r>
              <a:rPr lang="ru-RU" sz="2000" dirty="0">
                <a:latin typeface="Cambria" pitchFamily="18" charset="0"/>
              </a:rPr>
              <a:t>на перекрестках, а также при затрудненном</a:t>
            </a:r>
          </a:p>
          <a:p>
            <a:pPr marL="420624" indent="-384048" fontAlgn="auto">
              <a:lnSpc>
                <a:spcPts val="1700"/>
              </a:lnSpc>
              <a:spcAft>
                <a:spcPts val="0"/>
              </a:spcAft>
              <a:buFontTx/>
              <a:buNone/>
              <a:defRPr/>
            </a:pPr>
            <a:r>
              <a:rPr lang="ru-RU" sz="2000" dirty="0">
                <a:latin typeface="Cambria" pitchFamily="18" charset="0"/>
              </a:rPr>
              <a:t>(встречном) разъезде и устанавливаются</a:t>
            </a:r>
          </a:p>
          <a:p>
            <a:pPr marL="420624" indent="-384048" fontAlgn="auto">
              <a:lnSpc>
                <a:spcPts val="1700"/>
              </a:lnSpc>
              <a:spcAft>
                <a:spcPts val="0"/>
              </a:spcAft>
              <a:buFontTx/>
              <a:buNone/>
              <a:defRPr/>
            </a:pPr>
            <a:r>
              <a:rPr lang="ru-RU" sz="2000" dirty="0">
                <a:latin typeface="Cambria" pitchFamily="18" charset="0"/>
              </a:rPr>
              <a:t>непосредственно перед перекрестком или</a:t>
            </a:r>
          </a:p>
          <a:p>
            <a:pPr marL="420624" indent="-384048" fontAlgn="auto">
              <a:lnSpc>
                <a:spcPts val="1700"/>
              </a:lnSpc>
              <a:spcAft>
                <a:spcPts val="0"/>
              </a:spcAft>
              <a:buFontTx/>
              <a:buNone/>
              <a:defRPr/>
            </a:pPr>
            <a:r>
              <a:rPr lang="ru-RU" sz="2000" dirty="0">
                <a:latin typeface="Cambria" pitchFamily="18" charset="0"/>
              </a:rPr>
              <a:t>узким местом на дороге. </a:t>
            </a:r>
          </a:p>
          <a:p>
            <a:pPr marL="420624" indent="-384048" fontAlgn="auto">
              <a:lnSpc>
                <a:spcPts val="1700"/>
              </a:lnSpc>
              <a:spcAft>
                <a:spcPts val="0"/>
              </a:spcAft>
              <a:buFontTx/>
              <a:buNone/>
              <a:defRPr/>
            </a:pPr>
            <a:r>
              <a:rPr lang="ru-RU" sz="2000" dirty="0">
                <a:latin typeface="Cambria" pitchFamily="18" charset="0"/>
              </a:rPr>
              <a:t>На регулируемом перекрестке </a:t>
            </a:r>
          </a:p>
          <a:p>
            <a:pPr marL="420624" indent="-384048" fontAlgn="auto">
              <a:lnSpc>
                <a:spcPts val="1700"/>
              </a:lnSpc>
              <a:spcAft>
                <a:spcPts val="0"/>
              </a:spcAft>
              <a:buFontTx/>
              <a:buNone/>
              <a:defRPr/>
            </a:pPr>
            <a:r>
              <a:rPr lang="ru-RU" sz="2000" dirty="0">
                <a:latin typeface="Cambria" pitchFamily="18" charset="0"/>
              </a:rPr>
              <a:t>водитель руководствуется </a:t>
            </a:r>
          </a:p>
          <a:p>
            <a:pPr marL="420624" indent="-384048" fontAlgn="auto">
              <a:lnSpc>
                <a:spcPts val="1700"/>
              </a:lnSpc>
              <a:spcAft>
                <a:spcPts val="0"/>
              </a:spcAft>
              <a:buFontTx/>
              <a:buNone/>
              <a:defRPr/>
            </a:pPr>
            <a:r>
              <a:rPr lang="ru-RU" sz="2000" dirty="0">
                <a:latin typeface="Cambria" pitchFamily="18" charset="0"/>
              </a:rPr>
              <a:t>знаками приоритета только при </a:t>
            </a:r>
          </a:p>
          <a:p>
            <a:pPr marL="420624" indent="-384048" fontAlgn="auto">
              <a:lnSpc>
                <a:spcPts val="1700"/>
              </a:lnSpc>
              <a:spcAft>
                <a:spcPts val="0"/>
              </a:spcAft>
              <a:buFontTx/>
              <a:buNone/>
              <a:defRPr/>
            </a:pPr>
            <a:r>
              <a:rPr lang="ru-RU" sz="2000" dirty="0">
                <a:latin typeface="Cambria" pitchFamily="18" charset="0"/>
              </a:rPr>
              <a:t>выключенном светофоре </a:t>
            </a:r>
          </a:p>
          <a:p>
            <a:pPr marL="420624" indent="-384048" fontAlgn="auto">
              <a:lnSpc>
                <a:spcPts val="1700"/>
              </a:lnSpc>
              <a:spcAft>
                <a:spcPts val="0"/>
              </a:spcAft>
              <a:buFontTx/>
              <a:buNone/>
              <a:defRPr/>
            </a:pPr>
            <a:r>
              <a:rPr lang="ru-RU" sz="2000" dirty="0">
                <a:latin typeface="Cambria" pitchFamily="18" charset="0"/>
              </a:rPr>
              <a:t>или если он работает в режиме </a:t>
            </a:r>
          </a:p>
          <a:p>
            <a:pPr marL="420624" indent="-384048" fontAlgn="auto">
              <a:lnSpc>
                <a:spcPts val="1700"/>
              </a:lnSpc>
              <a:spcAft>
                <a:spcPts val="0"/>
              </a:spcAft>
              <a:buFontTx/>
              <a:buNone/>
              <a:defRPr/>
            </a:pPr>
            <a:r>
              <a:rPr lang="ru-RU" sz="2000" dirty="0">
                <a:latin typeface="Cambria" pitchFamily="18" charset="0"/>
              </a:rPr>
              <a:t>желтого мигающего сигнала.</a:t>
            </a:r>
            <a:br>
              <a:rPr lang="ru-RU" sz="2000" dirty="0">
                <a:latin typeface="Cambria" pitchFamily="18" charset="0"/>
              </a:rPr>
            </a:br>
            <a:endParaRPr lang="ru-RU" sz="2000" dirty="0">
              <a:latin typeface="Cambria" pitchFamily="18" charset="0"/>
            </a:endParaRPr>
          </a:p>
        </p:txBody>
      </p:sp>
      <p:sp>
        <p:nvSpPr>
          <p:cNvPr id="19459" name="Номер слайда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C99280F-9F5A-4879-8424-0F4FB7146119}" type="slidenum">
              <a:rPr lang="ru-RU">
                <a:solidFill>
                  <a:schemeClr val="tx1"/>
                </a:solidFill>
              </a:rPr>
              <a:pPr/>
              <a:t>9</a:t>
            </a:fld>
            <a:endParaRPr lang="ru-RU">
              <a:solidFill>
                <a:schemeClr val="tx1"/>
              </a:solidFill>
            </a:endParaRPr>
          </a:p>
        </p:txBody>
      </p:sp>
      <p:pic>
        <p:nvPicPr>
          <p:cNvPr id="19460" name="Picture 4" descr="приоритет 5"/>
          <p:cNvPicPr>
            <a:picLocks noChangeAspect="1" noChangeArrowheads="1"/>
          </p:cNvPicPr>
          <p:nvPr/>
        </p:nvPicPr>
        <p:blipFill>
          <a:blip r:embed="rId2" cstate="email"/>
          <a:srcRect/>
          <a:stretch>
            <a:fillRect/>
          </a:stretch>
        </p:blipFill>
        <p:spPr bwMode="auto">
          <a:xfrm>
            <a:off x="6227763" y="2779713"/>
            <a:ext cx="2586037" cy="1704975"/>
          </a:xfrm>
          <a:prstGeom prst="rect">
            <a:avLst/>
          </a:prstGeom>
          <a:noFill/>
          <a:ln w="9525">
            <a:noFill/>
            <a:miter lim="800000"/>
            <a:headEnd/>
            <a:tailEnd/>
          </a:ln>
        </p:spPr>
      </p:pic>
      <p:pic>
        <p:nvPicPr>
          <p:cNvPr id="19461" name="Picture 5" descr="приоритет 3"/>
          <p:cNvPicPr>
            <a:picLocks noChangeAspect="1" noChangeArrowheads="1"/>
          </p:cNvPicPr>
          <p:nvPr/>
        </p:nvPicPr>
        <p:blipFill>
          <a:blip r:embed="rId3" cstate="email"/>
          <a:srcRect/>
          <a:stretch>
            <a:fillRect/>
          </a:stretch>
        </p:blipFill>
        <p:spPr bwMode="auto">
          <a:xfrm>
            <a:off x="6227763" y="622300"/>
            <a:ext cx="2584450" cy="1749425"/>
          </a:xfrm>
          <a:prstGeom prst="rect">
            <a:avLst/>
          </a:prstGeom>
          <a:noFill/>
          <a:ln w="9525">
            <a:noFill/>
            <a:miter lim="800000"/>
            <a:headEnd/>
            <a:tailEnd/>
          </a:ln>
        </p:spPr>
      </p:pic>
      <p:pic>
        <p:nvPicPr>
          <p:cNvPr id="19462" name="Picture 6" descr="приоритет 4"/>
          <p:cNvPicPr>
            <a:picLocks noChangeAspect="1" noChangeArrowheads="1"/>
          </p:cNvPicPr>
          <p:nvPr/>
        </p:nvPicPr>
        <p:blipFill>
          <a:blip r:embed="rId4" cstate="email"/>
          <a:srcRect/>
          <a:stretch>
            <a:fillRect/>
          </a:stretch>
        </p:blipFill>
        <p:spPr bwMode="auto">
          <a:xfrm>
            <a:off x="4787900" y="4797425"/>
            <a:ext cx="4043363" cy="1703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9160">
                                            <p:txEl>
                                              <p:pRg st="10" end="10"/>
                                            </p:txEl>
                                          </p:spTgt>
                                        </p:tgtEl>
                                        <p:attrNameLst>
                                          <p:attrName>style.visibility</p:attrName>
                                        </p:attrNameLst>
                                      </p:cBhvr>
                                      <p:to>
                                        <p:strVal val="visible"/>
                                      </p:to>
                                    </p:set>
                                    <p:animEffect transition="in" filter="fade">
                                      <p:cBhvr>
                                        <p:cTn id="7" dur="1000"/>
                                        <p:tgtEl>
                                          <p:spTgt spid="49160">
                                            <p:txEl>
                                              <p:pRg st="10" end="10"/>
                                            </p:txEl>
                                          </p:spTgt>
                                        </p:tgtEl>
                                      </p:cBhvr>
                                    </p:animEffect>
                                    <p:anim calcmode="lin" valueType="num">
                                      <p:cBhvr>
                                        <p:cTn id="8" dur="1000" fill="hold"/>
                                        <p:tgtEl>
                                          <p:spTgt spid="49160">
                                            <p:txEl>
                                              <p:pRg st="10" end="1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9160">
                                            <p:txEl>
                                              <p:pRg st="10" end="1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9160">
                                            <p:txEl>
                                              <p:pRg st="10" end="1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9160">
                                            <p:txEl>
                                              <p:pRg st="11" end="11"/>
                                            </p:txEl>
                                          </p:spTgt>
                                        </p:tgtEl>
                                        <p:attrNameLst>
                                          <p:attrName>style.visibility</p:attrName>
                                        </p:attrNameLst>
                                      </p:cBhvr>
                                      <p:to>
                                        <p:strVal val="visible"/>
                                      </p:to>
                                    </p:set>
                                    <p:animEffect transition="in" filter="fade">
                                      <p:cBhvr>
                                        <p:cTn id="13" dur="1000"/>
                                        <p:tgtEl>
                                          <p:spTgt spid="49160">
                                            <p:txEl>
                                              <p:pRg st="11" end="11"/>
                                            </p:txEl>
                                          </p:spTgt>
                                        </p:tgtEl>
                                      </p:cBhvr>
                                    </p:animEffect>
                                    <p:anim calcmode="lin" valueType="num">
                                      <p:cBhvr>
                                        <p:cTn id="14" dur="1000" fill="hold"/>
                                        <p:tgtEl>
                                          <p:spTgt spid="49160">
                                            <p:txEl>
                                              <p:pRg st="11" end="1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9160">
                                            <p:txEl>
                                              <p:pRg st="11" end="1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9160">
                                            <p:txEl>
                                              <p:pRg st="11" end="1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9160">
                                            <p:txEl>
                                              <p:pRg st="12" end="12"/>
                                            </p:txEl>
                                          </p:spTgt>
                                        </p:tgtEl>
                                        <p:attrNameLst>
                                          <p:attrName>style.visibility</p:attrName>
                                        </p:attrNameLst>
                                      </p:cBhvr>
                                      <p:to>
                                        <p:strVal val="visible"/>
                                      </p:to>
                                    </p:set>
                                    <p:animEffect transition="in" filter="fade">
                                      <p:cBhvr>
                                        <p:cTn id="19" dur="1000"/>
                                        <p:tgtEl>
                                          <p:spTgt spid="49160">
                                            <p:txEl>
                                              <p:pRg st="12" end="12"/>
                                            </p:txEl>
                                          </p:spTgt>
                                        </p:tgtEl>
                                      </p:cBhvr>
                                    </p:animEffect>
                                    <p:anim calcmode="lin" valueType="num">
                                      <p:cBhvr>
                                        <p:cTn id="20" dur="1000" fill="hold"/>
                                        <p:tgtEl>
                                          <p:spTgt spid="49160">
                                            <p:txEl>
                                              <p:pRg st="12" end="1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49160">
                                            <p:txEl>
                                              <p:pRg st="12" end="1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9160">
                                            <p:txEl>
                                              <p:pRg st="12" end="12"/>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49160">
                                            <p:txEl>
                                              <p:pRg st="13" end="13"/>
                                            </p:txEl>
                                          </p:spTgt>
                                        </p:tgtEl>
                                        <p:attrNameLst>
                                          <p:attrName>style.visibility</p:attrName>
                                        </p:attrNameLst>
                                      </p:cBhvr>
                                      <p:to>
                                        <p:strVal val="visible"/>
                                      </p:to>
                                    </p:set>
                                    <p:animEffect transition="in" filter="fade">
                                      <p:cBhvr>
                                        <p:cTn id="25" dur="1000"/>
                                        <p:tgtEl>
                                          <p:spTgt spid="49160">
                                            <p:txEl>
                                              <p:pRg st="13" end="13"/>
                                            </p:txEl>
                                          </p:spTgt>
                                        </p:tgtEl>
                                      </p:cBhvr>
                                    </p:animEffect>
                                    <p:anim calcmode="lin" valueType="num">
                                      <p:cBhvr>
                                        <p:cTn id="26" dur="1000" fill="hold"/>
                                        <p:tgtEl>
                                          <p:spTgt spid="49160">
                                            <p:txEl>
                                              <p:pRg st="13" end="1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49160">
                                            <p:txEl>
                                              <p:pRg st="13" end="1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9160">
                                            <p:txEl>
                                              <p:pRg st="13" end="13"/>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49160">
                                            <p:txEl>
                                              <p:pRg st="14" end="14"/>
                                            </p:txEl>
                                          </p:spTgt>
                                        </p:tgtEl>
                                        <p:attrNameLst>
                                          <p:attrName>style.visibility</p:attrName>
                                        </p:attrNameLst>
                                      </p:cBhvr>
                                      <p:to>
                                        <p:strVal val="visible"/>
                                      </p:to>
                                    </p:set>
                                    <p:animEffect transition="in" filter="fade">
                                      <p:cBhvr>
                                        <p:cTn id="31" dur="1000"/>
                                        <p:tgtEl>
                                          <p:spTgt spid="49160">
                                            <p:txEl>
                                              <p:pRg st="14" end="14"/>
                                            </p:txEl>
                                          </p:spTgt>
                                        </p:tgtEl>
                                      </p:cBhvr>
                                    </p:animEffect>
                                    <p:anim calcmode="lin" valueType="num">
                                      <p:cBhvr>
                                        <p:cTn id="32" dur="1000" fill="hold"/>
                                        <p:tgtEl>
                                          <p:spTgt spid="49160">
                                            <p:txEl>
                                              <p:pRg st="14" end="1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9160">
                                            <p:txEl>
                                              <p:pRg st="14" end="1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9160">
                                            <p:txEl>
                                              <p:pRg st="14" end="1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49160">
                                            <p:txEl>
                                              <p:pRg st="15" end="15"/>
                                            </p:txEl>
                                          </p:spTgt>
                                        </p:tgtEl>
                                        <p:attrNameLst>
                                          <p:attrName>style.visibility</p:attrName>
                                        </p:attrNameLst>
                                      </p:cBhvr>
                                      <p:to>
                                        <p:strVal val="visible"/>
                                      </p:to>
                                    </p:set>
                                    <p:animEffect transition="in" filter="fade">
                                      <p:cBhvr>
                                        <p:cTn id="39" dur="1000"/>
                                        <p:tgtEl>
                                          <p:spTgt spid="49160">
                                            <p:txEl>
                                              <p:pRg st="15" end="15"/>
                                            </p:txEl>
                                          </p:spTgt>
                                        </p:tgtEl>
                                      </p:cBhvr>
                                    </p:animEffect>
                                    <p:anim calcmode="lin" valueType="num">
                                      <p:cBhvr>
                                        <p:cTn id="40" dur="1000" fill="hold"/>
                                        <p:tgtEl>
                                          <p:spTgt spid="49160">
                                            <p:txEl>
                                              <p:pRg st="15" end="1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49160">
                                            <p:txEl>
                                              <p:pRg st="15" end="1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9160">
                                            <p:txEl>
                                              <p:pRg st="15" end="15"/>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49160">
                                            <p:txEl>
                                              <p:pRg st="16" end="16"/>
                                            </p:txEl>
                                          </p:spTgt>
                                        </p:tgtEl>
                                        <p:attrNameLst>
                                          <p:attrName>style.visibility</p:attrName>
                                        </p:attrNameLst>
                                      </p:cBhvr>
                                      <p:to>
                                        <p:strVal val="visible"/>
                                      </p:to>
                                    </p:set>
                                    <p:animEffect transition="in" filter="fade">
                                      <p:cBhvr>
                                        <p:cTn id="45" dur="1000"/>
                                        <p:tgtEl>
                                          <p:spTgt spid="49160">
                                            <p:txEl>
                                              <p:pRg st="16" end="16"/>
                                            </p:txEl>
                                          </p:spTgt>
                                        </p:tgtEl>
                                      </p:cBhvr>
                                    </p:animEffect>
                                    <p:anim calcmode="lin" valueType="num">
                                      <p:cBhvr>
                                        <p:cTn id="46" dur="1000" fill="hold"/>
                                        <p:tgtEl>
                                          <p:spTgt spid="49160">
                                            <p:txEl>
                                              <p:pRg st="16" end="16"/>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49160">
                                            <p:txEl>
                                              <p:pRg st="16" end="16"/>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49160">
                                            <p:txEl>
                                              <p:pRg st="16" end="16"/>
                                            </p:txEl>
                                          </p:spTgt>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49160">
                                            <p:txEl>
                                              <p:pRg st="17" end="17"/>
                                            </p:txEl>
                                          </p:spTgt>
                                        </p:tgtEl>
                                        <p:attrNameLst>
                                          <p:attrName>style.visibility</p:attrName>
                                        </p:attrNameLst>
                                      </p:cBhvr>
                                      <p:to>
                                        <p:strVal val="visible"/>
                                      </p:to>
                                    </p:set>
                                    <p:animEffect transition="in" filter="fade">
                                      <p:cBhvr>
                                        <p:cTn id="51" dur="1000"/>
                                        <p:tgtEl>
                                          <p:spTgt spid="49160">
                                            <p:txEl>
                                              <p:pRg st="17" end="17"/>
                                            </p:txEl>
                                          </p:spTgt>
                                        </p:tgtEl>
                                      </p:cBhvr>
                                    </p:animEffect>
                                    <p:anim calcmode="lin" valueType="num">
                                      <p:cBhvr>
                                        <p:cTn id="52" dur="1000" fill="hold"/>
                                        <p:tgtEl>
                                          <p:spTgt spid="49160">
                                            <p:txEl>
                                              <p:pRg st="17" end="17"/>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49160">
                                            <p:txEl>
                                              <p:pRg st="17" end="17"/>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49160">
                                            <p:txEl>
                                              <p:pRg st="17" end="17"/>
                                            </p:txEl>
                                          </p:spTgt>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49160">
                                            <p:txEl>
                                              <p:pRg st="18" end="18"/>
                                            </p:txEl>
                                          </p:spTgt>
                                        </p:tgtEl>
                                        <p:attrNameLst>
                                          <p:attrName>style.visibility</p:attrName>
                                        </p:attrNameLst>
                                      </p:cBhvr>
                                      <p:to>
                                        <p:strVal val="visible"/>
                                      </p:to>
                                    </p:set>
                                    <p:animEffect transition="in" filter="fade">
                                      <p:cBhvr>
                                        <p:cTn id="57" dur="1000"/>
                                        <p:tgtEl>
                                          <p:spTgt spid="49160">
                                            <p:txEl>
                                              <p:pRg st="18" end="18"/>
                                            </p:txEl>
                                          </p:spTgt>
                                        </p:tgtEl>
                                      </p:cBhvr>
                                    </p:animEffect>
                                    <p:anim calcmode="lin" valueType="num">
                                      <p:cBhvr>
                                        <p:cTn id="58" dur="1000" fill="hold"/>
                                        <p:tgtEl>
                                          <p:spTgt spid="49160">
                                            <p:txEl>
                                              <p:pRg st="18" end="18"/>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49160">
                                            <p:txEl>
                                              <p:pRg st="18" end="18"/>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49160">
                                            <p:txEl>
                                              <p:pRg st="18" end="18"/>
                                            </p:txEl>
                                          </p:spTgt>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49160">
                                            <p:txEl>
                                              <p:pRg st="19" end="19"/>
                                            </p:txEl>
                                          </p:spTgt>
                                        </p:tgtEl>
                                        <p:attrNameLst>
                                          <p:attrName>style.visibility</p:attrName>
                                        </p:attrNameLst>
                                      </p:cBhvr>
                                      <p:to>
                                        <p:strVal val="visible"/>
                                      </p:to>
                                    </p:set>
                                    <p:animEffect transition="in" filter="fade">
                                      <p:cBhvr>
                                        <p:cTn id="63" dur="1000"/>
                                        <p:tgtEl>
                                          <p:spTgt spid="49160">
                                            <p:txEl>
                                              <p:pRg st="19" end="19"/>
                                            </p:txEl>
                                          </p:spTgt>
                                        </p:tgtEl>
                                      </p:cBhvr>
                                    </p:animEffect>
                                    <p:anim calcmode="lin" valueType="num">
                                      <p:cBhvr>
                                        <p:cTn id="64" dur="1000" fill="hold"/>
                                        <p:tgtEl>
                                          <p:spTgt spid="49160">
                                            <p:txEl>
                                              <p:pRg st="19" end="19"/>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49160">
                                            <p:txEl>
                                              <p:pRg st="19" end="19"/>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49160">
                                            <p:txEl>
                                              <p:pRg st="19" end="19"/>
                                            </p:txEl>
                                          </p:spTgt>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49160">
                                            <p:txEl>
                                              <p:pRg st="20" end="20"/>
                                            </p:txEl>
                                          </p:spTgt>
                                        </p:tgtEl>
                                        <p:attrNameLst>
                                          <p:attrName>style.visibility</p:attrName>
                                        </p:attrNameLst>
                                      </p:cBhvr>
                                      <p:to>
                                        <p:strVal val="visible"/>
                                      </p:to>
                                    </p:set>
                                    <p:animEffect transition="in" filter="fade">
                                      <p:cBhvr>
                                        <p:cTn id="69" dur="1000"/>
                                        <p:tgtEl>
                                          <p:spTgt spid="49160">
                                            <p:txEl>
                                              <p:pRg st="20" end="20"/>
                                            </p:txEl>
                                          </p:spTgt>
                                        </p:tgtEl>
                                      </p:cBhvr>
                                    </p:animEffect>
                                    <p:anim calcmode="lin" valueType="num">
                                      <p:cBhvr>
                                        <p:cTn id="70" dur="1000" fill="hold"/>
                                        <p:tgtEl>
                                          <p:spTgt spid="49160">
                                            <p:txEl>
                                              <p:pRg st="20" end="20"/>
                                            </p:txEl>
                                          </p:spTgt>
                                        </p:tgtEl>
                                        <p:attrNameLst>
                                          <p:attrName>ppt_x</p:attrName>
                                        </p:attrNameLst>
                                      </p:cBhvr>
                                      <p:tavLst>
                                        <p:tav tm="0">
                                          <p:val>
                                            <p:strVal val="#ppt_x"/>
                                          </p:val>
                                        </p:tav>
                                        <p:tav tm="100000">
                                          <p:val>
                                            <p:strVal val="#ppt_x"/>
                                          </p:val>
                                        </p:tav>
                                      </p:tavLst>
                                    </p:anim>
                                    <p:anim calcmode="lin" valueType="num">
                                      <p:cBhvr>
                                        <p:cTn id="71" dur="900" decel="100000" fill="hold"/>
                                        <p:tgtEl>
                                          <p:spTgt spid="49160">
                                            <p:txEl>
                                              <p:pRg st="20" end="20"/>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49160">
                                            <p:txEl>
                                              <p:pRg st="20" end="2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hool_ani">
  <a:themeElements>
    <a:clrScheme name="Default Design 1">
      <a:dk1>
        <a:srgbClr val="000000"/>
      </a:dk1>
      <a:lt1>
        <a:srgbClr val="FFFFD9"/>
      </a:lt1>
      <a:dk2>
        <a:srgbClr val="000000"/>
      </a:dk2>
      <a:lt2>
        <a:srgbClr val="FFFFFF"/>
      </a:lt2>
      <a:accent1>
        <a:srgbClr val="6CD69C"/>
      </a:accent1>
      <a:accent2>
        <a:srgbClr val="33CCCC"/>
      </a:accent2>
      <a:accent3>
        <a:srgbClr val="FFFFE9"/>
      </a:accent3>
      <a:accent4>
        <a:srgbClr val="000000"/>
      </a:accent4>
      <a:accent5>
        <a:srgbClr val="BAE8CB"/>
      </a:accent5>
      <a:accent6>
        <a:srgbClr val="2DB9B9"/>
      </a:accent6>
      <a:hlink>
        <a:srgbClr val="FF5050"/>
      </a:hlink>
      <a:folHlink>
        <a:srgbClr val="FF9900"/>
      </a:folHlink>
    </a:clrScheme>
    <a:fontScheme name="Default Design">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D9"/>
        </a:lt1>
        <a:dk2>
          <a:srgbClr val="000000"/>
        </a:dk2>
        <a:lt2>
          <a:srgbClr val="FFFFFF"/>
        </a:lt2>
        <a:accent1>
          <a:srgbClr val="6CD69C"/>
        </a:accent1>
        <a:accent2>
          <a:srgbClr val="33CCCC"/>
        </a:accent2>
        <a:accent3>
          <a:srgbClr val="FFFFE9"/>
        </a:accent3>
        <a:accent4>
          <a:srgbClr val="000000"/>
        </a:accent4>
        <a:accent5>
          <a:srgbClr val="BAE8CB"/>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DCFCDE"/>
        </a:lt1>
        <a:dk2>
          <a:srgbClr val="000000"/>
        </a:dk2>
        <a:lt2>
          <a:srgbClr val="FFFFFF"/>
        </a:lt2>
        <a:accent1>
          <a:srgbClr val="AD6DD5"/>
        </a:accent1>
        <a:accent2>
          <a:srgbClr val="4AD828"/>
        </a:accent2>
        <a:accent3>
          <a:srgbClr val="EBFDEC"/>
        </a:accent3>
        <a:accent4>
          <a:srgbClr val="000000"/>
        </a:accent4>
        <a:accent5>
          <a:srgbClr val="D3BAE7"/>
        </a:accent5>
        <a:accent6>
          <a:srgbClr val="42C423"/>
        </a:accent6>
        <a:hlink>
          <a:srgbClr val="F8A858"/>
        </a:hlink>
        <a:folHlink>
          <a:srgbClr val="5FB5E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CDCE7"/>
        </a:lt1>
        <a:dk2>
          <a:srgbClr val="000000"/>
        </a:dk2>
        <a:lt2>
          <a:srgbClr val="FFFFFF"/>
        </a:lt2>
        <a:accent1>
          <a:srgbClr val="65DADD"/>
        </a:accent1>
        <a:accent2>
          <a:srgbClr val="EB9F15"/>
        </a:accent2>
        <a:accent3>
          <a:srgbClr val="FDEBF1"/>
        </a:accent3>
        <a:accent4>
          <a:srgbClr val="000000"/>
        </a:accent4>
        <a:accent5>
          <a:srgbClr val="B8EAEB"/>
        </a:accent5>
        <a:accent6>
          <a:srgbClr val="D59012"/>
        </a:accent6>
        <a:hlink>
          <a:srgbClr val="B4D977"/>
        </a:hlink>
        <a:folHlink>
          <a:srgbClr val="F973D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School_ani</Template>
  <TotalTime>170</TotalTime>
  <Words>1993</Words>
  <Application>Microsoft Office PowerPoint</Application>
  <PresentationFormat>Экран (4:3)</PresentationFormat>
  <Paragraphs>339</Paragraphs>
  <Slides>35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School_ani</vt:lpstr>
      <vt:lpstr>Дорожные знаки и дополнительные средства информации</vt:lpstr>
      <vt:lpstr>Для чего нужны дорожные знаки?</vt:lpstr>
      <vt:lpstr>Где и как устанавливаются дорожные знаки?</vt:lpstr>
      <vt:lpstr>Слайд 4</vt:lpstr>
      <vt:lpstr>Слайд 5</vt:lpstr>
      <vt:lpstr>Слайд 6</vt:lpstr>
      <vt:lpstr>Предупреждающие знаки информируют водителей о приближении к опасному участку дороги, движение по которому требует принятия мер, соответствующих обстановке.</vt:lpstr>
      <vt:lpstr>Слайд 8</vt:lpstr>
      <vt:lpstr>Слайд 9</vt:lpstr>
      <vt:lpstr>Знаки приоритета устанавливают очерёдность проезда перекрёстков, пересечений проезжих частей или узких участков дороги.</vt:lpstr>
      <vt:lpstr>Слайд 11</vt:lpstr>
      <vt:lpstr>Знаки сервиса — имеют общий признак обслуживания — прямоугольник с широкой голубой каймой и черным символом на белом фоне.</vt:lpstr>
      <vt:lpstr>Знаки дополнительной информации (таблички) — имеют форму прямоугольника с белым фоном..</vt:lpstr>
      <vt:lpstr>Пешеход — лицо, находящееся вне транспортного средства на дороге и не выполняющее на ней работы.  Таким образом, дорожные рабочие, обычно одетые в оранжевые жилеты, не являются пешеходами. Они выделены в особую группу с целью повышения ответственности водителей за возможные ДТП с этой категорией рабочих. Пешеходами считаются также лица, передвигающиеся в инвалидных колясках без двигателя, ведущие велосипед или мопед, везущие санки, тележку, детскую или инвалидную коляски.</vt:lpstr>
      <vt:lpstr>Слайд 15</vt:lpstr>
      <vt:lpstr>Слайд 16</vt:lpstr>
      <vt:lpstr>Слайд 17</vt:lpstr>
      <vt:lpstr>Слайд 18</vt:lpstr>
      <vt:lpstr>Слайд 19</vt:lpstr>
      <vt:lpstr>Слайд 20</vt:lpstr>
      <vt:lpstr>Слайд 21</vt:lpstr>
      <vt:lpstr>Слайд 22</vt:lpstr>
      <vt:lpstr>Дорожные знаки могут иметь одинаковое название, но различное значение</vt:lpstr>
      <vt:lpstr>Слайд 24</vt:lpstr>
      <vt:lpstr> </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PowerTemplate</dc:title>
  <dc:creator>BOOK</dc:creator>
  <cp:lastModifiedBy>Admin</cp:lastModifiedBy>
  <cp:revision>35</cp:revision>
  <dcterms:created xsi:type="dcterms:W3CDTF">2013-09-19T12:23:46Z</dcterms:created>
  <dcterms:modified xsi:type="dcterms:W3CDTF">2013-10-23T17:30:04Z</dcterms:modified>
</cp:coreProperties>
</file>