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18"/>
  </p:notesMasterIdLst>
  <p:sldIdLst>
    <p:sldId id="256" r:id="rId5"/>
    <p:sldId id="258" r:id="rId6"/>
    <p:sldId id="266" r:id="rId7"/>
    <p:sldId id="259" r:id="rId8"/>
    <p:sldId id="260" r:id="rId9"/>
    <p:sldId id="271" r:id="rId10"/>
    <p:sldId id="272" r:id="rId11"/>
    <p:sldId id="263" r:id="rId12"/>
    <p:sldId id="264" r:id="rId13"/>
    <p:sldId id="265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FF66CC"/>
    <a:srgbClr val="0000FF"/>
    <a:srgbClr val="009900"/>
    <a:srgbClr val="8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6EC8-6637-4FE2-9851-41F91AFEF096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ABFE-75D3-452A-ACE6-5E3C4429E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ABFE-75D3-452A-ACE6-5E3C4429E9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2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1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D313A-5A8C-46BF-9772-87D73153E2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A4FF0-1475-40EC-9C3B-8668818069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7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A263-68D2-4660-A0B4-A298EFF9C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F2C5-A42D-4C96-BA7C-2C12E25596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1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AF44-8AE4-463F-AABA-122B67B038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0CF9-AEF2-43D0-B476-7003C99414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9855-81AC-431C-8991-F19099588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0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2E3A-9F55-4ED0-8E96-D33A535E62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97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D78D-350C-408C-9D4B-FDAFB8C192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5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1527-1BC1-4F40-BF36-4350207935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A55F-CAF2-4996-8841-727A7410F9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8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EFD663-6BEE-4326-8060-C5495FBBDF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50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6DB8-3E29-491F-AE27-3D0E9D9CEB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9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9275-1A3E-45AD-89F8-5DC3ECC3D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88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E532-5500-4B2D-AD27-CF7386E0B3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51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4402-A4C3-4EF6-A389-2B0158308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36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E773-EC38-4B3B-B608-01367B438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BD9C-73EC-4532-825F-75FCC2EB6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85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DFB7-CEA3-4BD3-8CDF-4DAA1C4CE4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4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B23E-4B03-411A-8666-6D4EFE515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45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772F-223D-44E0-A927-7EC841E6AE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69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3D5D-06D2-42A7-AB56-16711881C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18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97B6-889F-489C-B706-5B7D6F4464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2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51E1-4534-4DA8-A9ED-9C309B9B86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13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C190-7870-4D14-B2D8-5F82A23BD2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5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68AA4-07AC-4EC1-AA9F-453FC39DF9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2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E532-ADCE-45AF-BF3C-9620BF864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A4B2-8FFE-4B5B-9007-EDB434C070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1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1B99B-281B-4993-8542-CBCEB76854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43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C4D1F-A5E2-4C30-8560-CC101FA2CD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37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E2D2-477F-495A-88E2-92C882AA80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2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17FE5-CDDC-4BA4-960F-A177B67082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50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548D7-F63E-44F1-9AD7-3579625247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55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BA97F-3B5C-4F52-B241-E419FD641F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29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CA0205-7980-48AC-9F12-D386C3CAFE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6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8812-804E-4DED-A16C-C83F541B7EF9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167E-F0D6-4935-821C-DFBCAF12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F31420-0B50-4111-933A-5B9E78EA37B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0699B-DA6C-4B35-966E-5180ED2B017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DA3D8-129E-4EC0-81A2-26DB76DD01F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84976" cy="25922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200" b="1" smtClean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  <a:t>Мастер - класс </a:t>
            </a:r>
            <a:r>
              <a:rPr lang="ru-RU" sz="3200" b="1" dirty="0" smtClean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  <a:t>по теме «Инновационные </a:t>
            </a:r>
            <a:r>
              <a:rPr lang="ru-RU" sz="3200" b="1" dirty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  <a:t>приемы и формы работы в рамках научно-исследовательской деятельности </a:t>
            </a:r>
            <a:r>
              <a:rPr lang="ru-RU" sz="3200" b="1" dirty="0" smtClean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  <a:t>учащихся»</a:t>
            </a:r>
            <a:r>
              <a:rPr lang="ru-RU" sz="3200" b="1" dirty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800080"/>
                </a:solidFill>
                <a:latin typeface="Segoe Script" pitchFamily="34" charset="0"/>
                <a:ea typeface="Calibri"/>
                <a:cs typeface="Times New Roman"/>
              </a:rPr>
            </a:br>
            <a:endParaRPr lang="ru-RU" sz="3200" b="1" dirty="0">
              <a:solidFill>
                <a:srgbClr val="80008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10362">
            <a:off x="4860032" y="4509120"/>
            <a:ext cx="4104456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00CC00"/>
                </a:solidFill>
                <a:latin typeface="Segoe Script" pitchFamily="34" charset="0"/>
              </a:rPr>
              <a:t>Мастер класс подготовила Тертица Е.В.</a:t>
            </a:r>
            <a:endParaRPr lang="ru-RU" b="1" dirty="0">
              <a:solidFill>
                <a:srgbClr val="00CC00"/>
              </a:solidFill>
              <a:latin typeface="Segoe Script" pitchFamily="34" charset="0"/>
            </a:endParaRPr>
          </a:p>
        </p:txBody>
      </p:sp>
      <p:pic>
        <p:nvPicPr>
          <p:cNvPr id="7170" name="Picture 2" descr="C:\Users\Елена\Desktop\фг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387">
            <a:off x="350705" y="2573763"/>
            <a:ext cx="3170966" cy="38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ocuments\РАБОЧИЙ СТОЛ\Рабочий стол 2012-2013\0017-028-Rabota-v-gruppakh-prakticheska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335">
            <a:off x="4934170" y="4519336"/>
            <a:ext cx="2410795" cy="21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ПОПС - формула - метод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</a:t>
            </a:r>
            <a:r>
              <a:rPr lang="ru-RU" b="1" i="1" dirty="0" smtClean="0">
                <a:latin typeface="Times New Roman"/>
                <a:ea typeface="Times New Roman"/>
              </a:rPr>
              <a:t>Этот метод используется при </a:t>
            </a:r>
            <a:r>
              <a:rPr lang="ru-RU" b="1" i="1" dirty="0">
                <a:latin typeface="Times New Roman"/>
                <a:ea typeface="Times New Roman"/>
              </a:rPr>
              <a:t>обсуждении дискуссионных проблем, при выполнении упражнений, в которых нужно занять определенную позицию. Это простая форма работы на занятии, когда нужно выработать аргументы, позволяющая сформулировать и представить свое мнение в четкой и сжатой форме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Схема работы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следующая:</a:t>
            </a:r>
            <a:endParaRPr lang="ru-RU" sz="2800" b="1" u="sng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П - позиция (в чем заключается точка зрения) - я считаю, что…</a:t>
            </a:r>
            <a:endParaRPr lang="ru-RU" sz="2800" b="1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О - обоснование (доводы в поддержку позиции) - … потому, что…</a:t>
            </a:r>
            <a:endParaRPr lang="ru-RU" sz="2800" b="1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П - пример (факты, иллюстрирующие довод) - …например…</a:t>
            </a:r>
            <a:endParaRPr lang="ru-RU" sz="2800" b="1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С - следствие (вывод, призыв к принятию позиции) - …поэтому…</a:t>
            </a:r>
            <a:endParaRPr lang="ru-RU" sz="2800" b="1" dirty="0">
              <a:solidFill>
                <a:srgbClr val="009900"/>
              </a:solidFill>
              <a:ea typeface="Calibri"/>
              <a:cs typeface="Times New Roman"/>
            </a:endParaRPr>
          </a:p>
          <a:p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Прием «</a:t>
            </a:r>
            <a:r>
              <a:rPr lang="ru-RU" b="1" i="1" dirty="0" err="1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Инсерт</a:t>
            </a:r>
            <a:r>
              <a:rPr lang="ru-RU" b="1" i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».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136904" cy="28910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2182"/>
              </p:ext>
            </p:extLst>
          </p:nvPr>
        </p:nvGraphicFramePr>
        <p:xfrm>
          <a:off x="467542" y="980728"/>
          <a:ext cx="8136908" cy="25404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4227"/>
                <a:gridCol w="2034227"/>
                <a:gridCol w="2034227"/>
                <a:gridCol w="2034227"/>
              </a:tblGrid>
              <a:tr h="297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«+»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 - 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«?»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Поставьте этот знак на полях, если то, что вы читаете, соответствует тому, что знаете или думали, что знаете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Поставьте этот знак на полях, если то, что вы читаете, для вас является новым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Поставьте этот знак на полях, если то, что вы читаете, противоречит тому, что вы уже знали или думали, что знаете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Поставьте этот знак на полях, если то, что вы читаете, непонятно, или вы хотели бы получить более подробные сведения по данному вопросу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9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images 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6154">
            <a:off x="7123520" y="3605075"/>
            <a:ext cx="202304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Синквейн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785756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</a:rPr>
              <a:t>Синквейн</a:t>
            </a:r>
            <a:r>
              <a:rPr lang="ru-RU" sz="2200" dirty="0">
                <a:latin typeface="Comic Sans MS" pitchFamily="66" charset="0"/>
              </a:rPr>
              <a:t> (от французского « пять») - это стихотворение, которое требует синтеза информации и материала в коротких выражениях.</a:t>
            </a: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latin typeface="Comic Sans MS" pitchFamily="66" charset="0"/>
              </a:rPr>
              <a:t>Это </a:t>
            </a:r>
            <a:r>
              <a:rPr lang="ru-RU" sz="2200" dirty="0">
                <a:latin typeface="Comic Sans MS" pitchFamily="66" charset="0"/>
              </a:rPr>
              <a:t>стихотворение из пяти строк, которое строится по правилам. </a:t>
            </a:r>
            <a:endParaRPr lang="ru-RU" sz="2200" dirty="0" smtClean="0">
              <a:latin typeface="Comic Sans MS" pitchFamily="66" charset="0"/>
            </a:endParaRP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ru-RU" sz="2200" dirty="0">
                <a:solidFill>
                  <a:srgbClr val="0000FF"/>
                </a:solidFill>
                <a:latin typeface="Comic Sans MS" pitchFamily="66" charset="0"/>
              </a:rPr>
              <a:t>. В первой строчке тема называется одним словом (обычно существительным).</a:t>
            </a: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ru-RU" sz="2200" dirty="0">
                <a:solidFill>
                  <a:srgbClr val="0000FF"/>
                </a:solidFill>
                <a:latin typeface="Comic Sans MS" pitchFamily="66" charset="0"/>
              </a:rPr>
              <a:t>. Вторая строчка - это описание темы в двух словах (двумя прилагательными). </a:t>
            </a: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FF66CC"/>
                </a:solidFill>
                <a:latin typeface="Comic Sans MS" pitchFamily="66" charset="0"/>
              </a:rPr>
              <a:t>3. Третья строчка - это описание действия в рамках этой темы тремя словами. </a:t>
            </a: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solidFill>
                  <a:srgbClr val="FF66CC"/>
                </a:solidFill>
                <a:latin typeface="Comic Sans MS" pitchFamily="66" charset="0"/>
              </a:rPr>
              <a:t>4</a:t>
            </a:r>
            <a:r>
              <a:rPr lang="ru-RU" sz="2200" dirty="0">
                <a:solidFill>
                  <a:srgbClr val="FF66CC"/>
                </a:solidFill>
                <a:latin typeface="Comic Sans MS" pitchFamily="66" charset="0"/>
              </a:rPr>
              <a:t>. Четвертая строка - это фраза из четырех слов, показывающая отношение к теме. </a:t>
            </a:r>
            <a:endParaRPr lang="ru-RU" sz="2200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pPr mar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200" dirty="0" smtClean="0"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00CC00"/>
                </a:solidFill>
                <a:latin typeface="Comic Sans MS" pitchFamily="66" charset="0"/>
              </a:rPr>
              <a:t>5. Последняя строка - это синоним из одного слова, который повторяет суть 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8" y="-21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057206" cy="3600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33CC33"/>
                </a:solidFill>
                <a:latin typeface="Segoe Script" pitchFamily="34" charset="0"/>
              </a:rPr>
              <a:t>Спасибо за внимание!</a:t>
            </a:r>
            <a:endParaRPr lang="ru-RU" sz="8000" b="1" dirty="0">
              <a:solidFill>
                <a:srgbClr val="33CC33"/>
              </a:solidFill>
              <a:latin typeface="Segoe Script" pitchFamily="34" charset="0"/>
            </a:endParaRPr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Document" r:id="rId4" imgW="1304942" imgH="1305176" progId="XaraX.Document">
                  <p:embed/>
                </p:oleObj>
              </mc:Choice>
              <mc:Fallback>
                <p:oleObj name="Document" r:id="rId4" imgW="1304942" imgH="1305176" progId="XaraX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68413"/>
                        <a:ext cx="873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" r:id="rId6" imgW="1304942" imgH="1305176" progId="XaraX.Document">
                  <p:embed/>
                </p:oleObj>
              </mc:Choice>
              <mc:Fallback>
                <p:oleObj name="Document" r:id="rId6" imgW="1304942" imgH="1305176" progId="XaraX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268413"/>
                        <a:ext cx="58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Document" r:id="rId7" imgW="1304942" imgH="1305176" progId="XaraX.Document">
                  <p:embed/>
                </p:oleObj>
              </mc:Choice>
              <mc:Fallback>
                <p:oleObj name="Document" r:id="rId7" imgW="1304942" imgH="1305176" progId="XaraX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268413"/>
                        <a:ext cx="368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Document" r:id="rId8" imgW="1304942" imgH="1305176" progId="XaraX.Document">
                  <p:embed/>
                </p:oleObj>
              </mc:Choice>
              <mc:Fallback>
                <p:oleObj name="Document" r:id="rId8" imgW="1304942" imgH="1305176" progId="XaraX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268413"/>
                        <a:ext cx="223838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Что такое у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NewRoman+3+1"/>
                <a:cs typeface="Times New Roman" pitchFamily="18" charset="0"/>
              </a:rPr>
              <a:t>чебно-исследовательская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TimesNewRoman+3+1"/>
                <a:cs typeface="Times New Roman" pitchFamily="18" charset="0"/>
              </a:rPr>
              <a:t>деятельность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NewRoman+3+1"/>
                <a:cs typeface="Times New Roman" pitchFamily="18" charset="0"/>
              </a:rPr>
              <a:t>учащихся?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6624736" cy="49685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33CC33"/>
                </a:solidFill>
                <a:latin typeface="Times New Roman" pitchFamily="18" charset="0"/>
                <a:ea typeface="TimesNewRoman+3+1"/>
                <a:cs typeface="Times New Roman" pitchFamily="18" charset="0"/>
              </a:rPr>
              <a:t>      Это </a:t>
            </a:r>
            <a:r>
              <a:rPr lang="ru-RU" sz="2600" b="1" dirty="0">
                <a:solidFill>
                  <a:srgbClr val="33CC33"/>
                </a:solidFill>
                <a:latin typeface="Times New Roman" pitchFamily="18" charset="0"/>
                <a:ea typeface="TimesNewRoman+3+1"/>
                <a:cs typeface="Times New Roman" pitchFamily="18" charset="0"/>
              </a:rPr>
              <a:t>процесс освоения практического опыта использования знаний, умений и навыков (полученных в рамках учебных программ) на основе развития индивидуальных природных задатков и способностей с целью удовлетворения познавательного интереса в той или иной отрасли науки и практики продуктивной, созидательной, творческой </a:t>
            </a:r>
            <a:r>
              <a:rPr lang="ru-RU" sz="2600" b="1" dirty="0" smtClean="0">
                <a:solidFill>
                  <a:srgbClr val="33CC33"/>
                </a:solidFill>
                <a:latin typeface="Times New Roman" pitchFamily="18" charset="0"/>
                <a:ea typeface="TimesNewRoman+3+1"/>
                <a:cs typeface="Times New Roman" pitchFamily="18" charset="0"/>
              </a:rPr>
              <a:t>деятельности</a:t>
            </a:r>
            <a:r>
              <a:rPr lang="ru-RU" sz="2600" b="1" dirty="0">
                <a:solidFill>
                  <a:srgbClr val="33CC33"/>
                </a:solidFill>
                <a:latin typeface="Times New Roman" pitchFamily="18" charset="0"/>
                <a:ea typeface="TimesNewRoman+3+1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C:\Users\Елена\Desktop\вопро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44" y="980728"/>
            <a:ext cx="25384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cuments\РАБОЧИЙ СТОЛ\Рабочий стол 2012-2013\4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3498">
            <a:off x="574335" y="3501009"/>
            <a:ext cx="3062145" cy="31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Что дает научное общество?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smtClean="0">
                <a:solidFill>
                  <a:srgbClr val="800080"/>
                </a:solidFill>
                <a:latin typeface="Segoe Script" pitchFamily="34" charset="0"/>
                <a:ea typeface="Calibri"/>
              </a:rPr>
              <a:t>      Работа </a:t>
            </a:r>
            <a:r>
              <a:rPr lang="ru-RU" sz="2400" dirty="0">
                <a:solidFill>
                  <a:srgbClr val="800080"/>
                </a:solidFill>
                <a:latin typeface="Segoe Script" pitchFamily="34" charset="0"/>
                <a:ea typeface="Calibri"/>
              </a:rPr>
              <a:t>в рамках научного общества дает возможность каждому ученику совершенствовать свои знания в выбранной предметной области, развивать интеллект, приобретать умения и навыки в научно – исследовательской и научно-экспериментальной деятельности.</a:t>
            </a:r>
            <a:endParaRPr lang="ru-RU" sz="2400" dirty="0">
              <a:solidFill>
                <a:srgbClr val="800080"/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pic>
        <p:nvPicPr>
          <p:cNvPr id="2051" name="Picture 3" descr="C:\Users\Елена\Documents\РАБОЧИЙ СТОЛ\Рабочий стол 2012-2013\1329046619_ob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1879">
            <a:off x="6737164" y="3506939"/>
            <a:ext cx="1974868" cy="29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2012-12-04_2031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7141"/>
            <a:ext cx="6372199" cy="47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Результаты работы НОУ за последние 3 года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72300"/>
              </p:ext>
            </p:extLst>
          </p:nvPr>
        </p:nvGraphicFramePr>
        <p:xfrm>
          <a:off x="1043608" y="1628800"/>
          <a:ext cx="8100393" cy="34350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54622"/>
                <a:gridCol w="1591148"/>
                <a:gridCol w="1374174"/>
                <a:gridCol w="1880449"/>
              </a:tblGrid>
              <a:tr h="139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Уровень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2009-2010 гг.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2010-2011 гг.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2011-2012 гг.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Муниципальный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12 </a:t>
                      </a:r>
                      <a:endParaRPr lang="ru-RU" sz="2800" b="1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Зональный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Краевой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Россия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lang="ru-RU" sz="2800" b="1" dirty="0"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Цель и задачи исследовательской деятельности во внеурочное время: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CC00"/>
                </a:solidFill>
                <a:latin typeface="Times New Roman"/>
                <a:ea typeface="Times New Roman"/>
              </a:rPr>
              <a:t>развитие у учащихся навыков исследовательской работы, приобретение ими опыта работы с источниками, расширение кругозора школьников, формирование их научно-исследовательских предпочтений и выбор сферы научных интересов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Задачи:</a:t>
            </a:r>
          </a:p>
          <a:p>
            <a:pPr lvl="0" algn="just">
              <a:lnSpc>
                <a:spcPct val="115000"/>
              </a:lnSpc>
              <a:buSzPct val="66000"/>
              <a:buBlip>
                <a:blip r:embed="rId2"/>
              </a:buBlip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развитие творческих способностей учащихся и выработка у них исследовательских навыков; 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ct val="66000"/>
              <a:buBlip>
                <a:blip r:embed="rId2"/>
              </a:buBlip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формирование аналитического и критического мышления учащихся в процессе творческого поиска и выполнения учебных исследований; 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ct val="66000"/>
              <a:buBlip>
                <a:blip r:embed="rId2"/>
              </a:buBlip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выявление одарённых учащихся </a:t>
            </a:r>
            <a:endParaRPr lang="ru-RU" sz="2000" dirty="0" smtClean="0">
              <a:solidFill>
                <a:srgbClr val="7030A0"/>
              </a:solidFill>
              <a:latin typeface="Times New Roman"/>
              <a:ea typeface="Courier New"/>
              <a:cs typeface="Times New Roman"/>
            </a:endParaRPr>
          </a:p>
          <a:p>
            <a:pPr lvl="0" algn="just">
              <a:lnSpc>
                <a:spcPct val="115000"/>
              </a:lnSpc>
              <a:buSzPct val="66000"/>
              <a:buBlip>
                <a:blip r:embed="rId2"/>
              </a:buBlip>
              <a:tabLst>
                <a:tab pos="4572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воспитание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целеустремлённости и системности в учебной деятельности; 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ct val="66000"/>
              <a:buBlip>
                <a:blip r:embed="rId2"/>
              </a:buBlip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помощь в профессиональной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ourier New"/>
                <a:cs typeface="Times New Roman"/>
              </a:rPr>
              <a:t>ориентации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7" y="188191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Формы научно-исследовательской деятельности</a:t>
            </a:r>
            <a:endParaRPr lang="ru-RU" sz="3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1772816"/>
            <a:ext cx="8136458" cy="4707359"/>
          </a:xfrm>
        </p:spPr>
        <p:txBody>
          <a:bodyPr numCol="2"/>
          <a:lstStyle/>
          <a:p>
            <a:pPr marL="0" lvl="0" indent="0" fontAlgn="auto">
              <a:lnSpc>
                <a:spcPct val="115000"/>
              </a:lnSpc>
              <a:spcAft>
                <a:spcPts val="0"/>
              </a:spcAft>
              <a:buNone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1.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научно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-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исследовательская работа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,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включенная в учебный процесс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выполнение заданий «за страницами учебника»;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проблемные уроки и семинары;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поисково-исследовательские и проектные методы на уроках, лабораторных и</a:t>
            </a:r>
            <a:r>
              <a:rPr lang="ru-RU" sz="1800" b="1" kern="1200" dirty="0">
                <a:solidFill>
                  <a:srgbClr val="0000FF"/>
                </a:solidFill>
                <a:latin typeface="Calibri"/>
                <a:ea typeface="TimesNewRoman+3+1"/>
                <a:cs typeface="Times New Roman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практических работах, применение метода «кейс-технологий»;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творческие задания, расширенного вида;</a:t>
            </a:r>
            <a:endParaRPr lang="ru-RU" sz="1800" b="1" kern="1200" dirty="0">
              <a:solidFill>
                <a:srgbClr val="0000FF"/>
              </a:solidFill>
              <a:latin typeface="Calibri"/>
              <a:ea typeface="TimesNewRoman+3+1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kumimoji="0" lang="ru-RU" sz="17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fontAlgn="auto">
              <a:lnSpc>
                <a:spcPct val="115000"/>
              </a:lnSpc>
              <a:spcAft>
                <a:spcPts val="0"/>
              </a:spcAft>
              <a:buNone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2.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научно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исследовательская работа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TimesNewRoman+4+1,Italic"/>
                <a:cs typeface="Times New Roman"/>
              </a:rPr>
              <a:t>дополняющая учебный процесс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научные кружки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научные ученические общества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участие в предметных олимпиадах и конкурсах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научно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практические конференции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семинары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Дни науки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Недели науки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предметные недели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творческие лаборатории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NewRoman+3+1"/>
                <a:cs typeface="Times New Roman"/>
              </a:rPr>
              <a:t>поисковая работа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774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images 36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518">
            <a:off x="7509644" y="312959"/>
            <a:ext cx="1599209" cy="14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1673"/>
            <a:ext cx="6696744" cy="1031063"/>
          </a:xfrm>
        </p:spPr>
        <p:txBody>
          <a:bodyPr/>
          <a:lstStyle/>
          <a:p>
            <a:r>
              <a:rPr lang="ru-RU" kern="1200" dirty="0">
                <a:solidFill>
                  <a:srgbClr val="FF0000"/>
                </a:solidFill>
                <a:latin typeface="Comic Sans MS" pitchFamily="66" charset="0"/>
                <a:ea typeface="TimesNewRoman+3+1"/>
              </a:rPr>
              <a:t>Метод </a:t>
            </a:r>
            <a:r>
              <a:rPr lang="ru-RU" kern="1200" dirty="0" err="1">
                <a:solidFill>
                  <a:srgbClr val="FF0000"/>
                </a:solidFill>
                <a:latin typeface="Comic Sans MS" pitchFamily="66" charset="0"/>
                <a:ea typeface="TimesNewRoman+3+1"/>
              </a:rPr>
              <a:t>case-study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645024"/>
            <a:ext cx="8856984" cy="3096344"/>
          </a:xfrm>
          <a:ln w="3175"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just" fontAlgn="auto">
              <a:spcAft>
                <a:spcPts val="0"/>
              </a:spcAft>
            </a:pPr>
            <a:r>
              <a:rPr lang="ru-RU" sz="2200" kern="1200" dirty="0" smtClean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       Метод </a:t>
            </a:r>
            <a:r>
              <a:rPr lang="ru-RU" sz="2200" kern="1200" dirty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конкретных ситуаций (от английского </a:t>
            </a:r>
            <a:r>
              <a:rPr lang="ru-RU" sz="2200" kern="1200" dirty="0" err="1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case</a:t>
            </a:r>
            <a:r>
              <a:rPr lang="ru-RU" sz="2200" kern="1200" dirty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 – случай, ситуация) – метод активного проблемно-ситуационного анализа, основанный на обучении путем решения конкретных задач – ситуаций (решение кейсов). </a:t>
            </a:r>
            <a:r>
              <a:rPr lang="ru-RU" sz="2200" kern="1200" dirty="0" smtClean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Кейс– </a:t>
            </a:r>
            <a:r>
              <a:rPr lang="ru-RU" sz="2200" kern="1200" dirty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учебные конкретные ситуации специально разрабатываемые на основе фактического материала с целью последующего разбора на учебных занятиях. </a:t>
            </a:r>
            <a:r>
              <a:rPr lang="ru-RU" sz="2200" kern="1200" dirty="0">
                <a:solidFill>
                  <a:srgbClr val="FF0000"/>
                </a:solidFill>
                <a:latin typeface="Comic Sans MS" pitchFamily="66" charset="0"/>
                <a:ea typeface="TimesNewRoman+3+1"/>
              </a:rPr>
              <a:t>Кейс состоит из трех частей: </a:t>
            </a:r>
            <a:r>
              <a:rPr lang="ru-RU" sz="2200" kern="1200" dirty="0">
                <a:solidFill>
                  <a:prstClr val="black"/>
                </a:solidFill>
                <a:latin typeface="Comic Sans MS" pitchFamily="66" charset="0"/>
                <a:ea typeface="TimesNewRoman+3+1"/>
              </a:rPr>
              <a:t>учебная информация, необходимая для анализа кейса; описание конкретной ситуации; задания к кейсу. </a:t>
            </a:r>
            <a:endParaRPr lang="ru-RU" sz="2200" kern="12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411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59" y="4077072"/>
            <a:ext cx="3157829" cy="26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ocuments\РАБОЧИЙ СТОЛ\Рабочий стол 2012-2013\brainstor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02463"/>
            <a:ext cx="3312368" cy="31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Мозговой штурм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В </a:t>
            </a:r>
            <a:r>
              <a:rPr lang="ru-RU" sz="2400" dirty="0">
                <a:solidFill>
                  <a:srgbClr val="0000FF"/>
                </a:solidFill>
                <a:latin typeface="Times New Roman"/>
                <a:ea typeface="Times New Roman"/>
              </a:rPr>
              <a:t>группе действуют </a:t>
            </a:r>
            <a:r>
              <a:rPr lang="ru-RU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правила работы</a:t>
            </a:r>
            <a:r>
              <a:rPr lang="ru-RU" sz="2400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"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Не оценивай! Не критикуй! Не выноси информацию из группы! Здесь и сегодня!" </a:t>
            </a:r>
            <a:r>
              <a:rPr lang="ru-RU" sz="2400" dirty="0">
                <a:solidFill>
                  <a:srgbClr val="0000FF"/>
                </a:solidFill>
                <a:latin typeface="Times New Roman"/>
                <a:ea typeface="Times New Roman"/>
              </a:rPr>
              <a:t>Задается тема, формируется вопрос, дается время для обсуждения и каждый высказывает свое мнение по кругу. Учитель "погружает" учащихся в проблему. </a:t>
            </a:r>
            <a:r>
              <a:rPr lang="ru-RU" sz="2400" i="1" dirty="0">
                <a:solidFill>
                  <a:srgbClr val="0000FF"/>
                </a:solidFill>
                <a:latin typeface="Times New Roman"/>
                <a:ea typeface="Times New Roman"/>
              </a:rPr>
              <a:t>В ходе работы учитель записывает всё, что предлагают ученики. Каждая идея, каждый факт важны и должны быть зафиксированы. Записывать идеи надо без нумерации - по мере их поступления, в краткой форме, без исправлений и комментариев или интерпретаций</a:t>
            </a:r>
            <a:r>
              <a:rPr lang="ru-RU" sz="2800" i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endParaRPr lang="ru-RU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1737_700x3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856">
            <a:off x="5501425" y="4113443"/>
            <a:ext cx="3687259" cy="25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Кластеры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8856984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</a:t>
            </a:r>
            <a:r>
              <a:rPr lang="ru-RU" sz="2400" i="1" dirty="0" smtClean="0">
                <a:solidFill>
                  <a:srgbClr val="0033CC"/>
                </a:solidFill>
                <a:latin typeface="Comic Sans MS" pitchFamily="66" charset="0"/>
                <a:ea typeface="Times New Roman"/>
              </a:rPr>
              <a:t>Кластер </a:t>
            </a:r>
            <a:r>
              <a:rPr lang="ru-RU" sz="2400" i="1" dirty="0">
                <a:solidFill>
                  <a:srgbClr val="0033CC"/>
                </a:solidFill>
                <a:latin typeface="Comic Sans MS" pitchFamily="66" charset="0"/>
                <a:ea typeface="Times New Roman"/>
              </a:rPr>
              <a:t>- 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</a:t>
            </a:r>
            <a:r>
              <a:rPr lang="ru-RU" sz="2400" i="1" dirty="0" smtClean="0">
                <a:solidFill>
                  <a:srgbClr val="0033CC"/>
                </a:solidFill>
                <a:latin typeface="Comic Sans MS" pitchFamily="66" charset="0"/>
                <a:ea typeface="Times New Roman"/>
              </a:rPr>
              <a:t>тему. 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33CC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2400" i="1" dirty="0" smtClean="0">
                <a:solidFill>
                  <a:srgbClr val="0033CC"/>
                </a:solidFill>
                <a:latin typeface="Comic Sans MS" pitchFamily="66" charset="0"/>
                <a:ea typeface="Times New Roman"/>
              </a:rPr>
              <a:t>      </a:t>
            </a:r>
            <a:r>
              <a:rPr lang="ru-RU" sz="2400" i="1" dirty="0" smtClean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Кластер </a:t>
            </a:r>
            <a:r>
              <a:rPr lang="ru-RU" sz="2400" i="1" dirty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является отражением нелинейной формы мышления. Этот прием используется для стимулирования мыслительной деятельности до того, как определена тема или в качестве средства для подведения итогов, стимулирования появления новых ассоциаций или графического изображения новых представлений</a:t>
            </a:r>
            <a:r>
              <a:rPr lang="ru-RU" sz="2600" i="1" dirty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.</a:t>
            </a:r>
            <a:endParaRPr lang="ru-RU" sz="2600" i="1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846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1_Оформление по умолчанию</vt:lpstr>
      <vt:lpstr>Edu globalization</vt:lpstr>
      <vt:lpstr>Оформление по умолчанию</vt:lpstr>
      <vt:lpstr>Document</vt:lpstr>
      <vt:lpstr>Мастер - класс по теме «Инновационные приемы и формы работы в рамках научно-исследовательской деятельности учащихся» </vt:lpstr>
      <vt:lpstr>Что такое учебно-исследовательская деятельность учащихся?</vt:lpstr>
      <vt:lpstr>Что дает научное общество?</vt:lpstr>
      <vt:lpstr>Результаты работы НОУ за последние 3 года</vt:lpstr>
      <vt:lpstr>Цель и задачи исследовательской деятельности во внеурочное время:</vt:lpstr>
      <vt:lpstr>Формы научно-исследовательской деятельности</vt:lpstr>
      <vt:lpstr>Метод case-study</vt:lpstr>
      <vt:lpstr>Мозговой штурм</vt:lpstr>
      <vt:lpstr>Кластеры</vt:lpstr>
      <vt:lpstr>ПОПС - формула - метод</vt:lpstr>
      <vt:lpstr>Прием «Инсерт». </vt:lpstr>
      <vt:lpstr>Синквейн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Ленчик</cp:lastModifiedBy>
  <cp:revision>56</cp:revision>
  <dcterms:created xsi:type="dcterms:W3CDTF">2013-02-05T13:22:31Z</dcterms:created>
  <dcterms:modified xsi:type="dcterms:W3CDTF">2014-08-20T16:27:38Z</dcterms:modified>
</cp:coreProperties>
</file>