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85" r:id="rId10"/>
    <p:sldId id="287" r:id="rId11"/>
    <p:sldId id="292" r:id="rId12"/>
    <p:sldId id="294" r:id="rId13"/>
    <p:sldId id="295" r:id="rId14"/>
    <p:sldId id="293" r:id="rId15"/>
    <p:sldId id="288" r:id="rId16"/>
    <p:sldId id="296" r:id="rId17"/>
    <p:sldId id="267" r:id="rId18"/>
    <p:sldId id="297" r:id="rId19"/>
    <p:sldId id="29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CC33"/>
    <a:srgbClr val="A50021"/>
    <a:srgbClr val="996633"/>
    <a:srgbClr val="000099"/>
    <a:srgbClr val="FFFF99"/>
    <a:srgbClr val="336600"/>
    <a:srgbClr val="FF3300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F5E646-9E94-4D39-A005-1625B703B4FB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542899-7664-4B98-B279-DF544EF28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t-RU" smtClean="0"/>
              <a:t> </a:t>
            </a: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F7CAC5-DB2A-402D-BC0A-31044584472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79A45-A753-4D18-81F8-C574A285EA4B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145855A-7BA6-432B-9AE8-354E3E263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75CB2-AC87-4FC5-BD80-E4356B408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ECF8-4F28-49C6-83B9-AD14233C126D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ACE0-6357-422D-9B1C-85E001581610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A4B8B-0E95-42C7-AAA7-B753CB740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6A75D-D02E-4E9C-B793-FA94AF43F373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5366B50-7563-4C26-8666-D1C1B0374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238C8-475A-484A-AA49-23088CDBD9CE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26788-7FE1-47C6-BFF7-5C62039A5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425C-69A3-4B2C-B4AD-EB862BD87450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F520A24-7C66-439F-BA0E-30954AE88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FA2AD-8870-4489-8989-2F91A1748CCD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849B8C-DEEE-4A11-8B69-2DA5A617B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F3A8522-9980-4826-97D1-3F36EC563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24BE2-848C-45CE-90B3-9679BE83DB63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5C5CE-4AB9-472E-AA6A-AF4201481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1A154-EC88-4E44-8E85-226A236D2BE7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B3D88-DE97-4D79-A102-2AF8EB7ED7C2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B6BA2-787D-40D5-A30F-86499D4B4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BB8EE83-91C6-4ECB-B344-5898AAEEEDA0}" type="datetimeFigureOut">
              <a:rPr lang="ru-RU"/>
              <a:pPr>
                <a:defRPr/>
              </a:pPr>
              <a:t>22.10.2012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E3C1D6-F7F5-45DA-86F8-5EADB9B03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upload.wikimedia.org/wikipedia/commons/thumb/8/8d/Coat_of_Arms_of_Tatarstan.svg/250px-Coat_of_Arms_of_Tatarstan.svg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8/8d/Coat_of_Arms_of_Tatarstan.svg/250px-Coat_of_Arms_of_Tatarstan.svg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upload.wikimedia.org/wikipedia/commons/thumb/2/28/Flag_of_Tatarstan.svg/250px-Flag_of_Tatarstan.svg.png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8888" y="4221163"/>
            <a:ext cx="6400800" cy="1752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t-RU" cap="none" smtClean="0">
                <a:solidFill>
                  <a:srgbClr val="002060"/>
                </a:solidFill>
              </a:rPr>
              <a:t>6 НЧЫ СЫЙНЫФНЫҢ  РУС ТӨРКЕМЕНДӘ УКУЧЫ БАЛАЛАР ӨЧЕН ДӘРЕС-ПРЕЗЕНТАЦИЯ.</a:t>
            </a:r>
            <a:endParaRPr lang="tt-RU" cap="none" smtClean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defRPr/>
            </a:pPr>
            <a:endParaRPr lang="tt-RU" cap="none" smtClean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tt-RU" cap="none" smtClean="0">
                <a:solidFill>
                  <a:srgbClr val="002060"/>
                </a:solidFill>
                <a:latin typeface="Arial" charset="0"/>
              </a:rPr>
              <a:t>Зәй шәһәре 6 нчы гомуми</a:t>
            </a:r>
          </a:p>
          <a:p>
            <a:pPr eaLnBrk="1" hangingPunct="1">
              <a:defRPr/>
            </a:pPr>
            <a:r>
              <a:rPr lang="tt-RU" cap="none" smtClean="0">
                <a:solidFill>
                  <a:srgbClr val="002060"/>
                </a:solidFill>
                <a:latin typeface="Arial" charset="0"/>
              </a:rPr>
              <a:t> белем мәктәбенең татар теле һәм</a:t>
            </a:r>
          </a:p>
          <a:p>
            <a:pPr eaLnBrk="1" hangingPunct="1">
              <a:defRPr/>
            </a:pPr>
            <a:r>
              <a:rPr lang="tt-RU" cap="none" smtClean="0">
                <a:solidFill>
                  <a:srgbClr val="002060"/>
                </a:solidFill>
                <a:latin typeface="Arial" charset="0"/>
              </a:rPr>
              <a:t> әдәбияты укытучысы</a:t>
            </a:r>
            <a:r>
              <a:rPr lang="tt-RU" cap="none" smtClean="0">
                <a:solidFill>
                  <a:srgbClr val="002060"/>
                </a:solidFill>
              </a:rPr>
              <a:t>: ГЫЙЛЬМАНОВА Г.Р. </a:t>
            </a:r>
            <a:endParaRPr lang="ru-RU" cap="none" smtClean="0">
              <a:solidFill>
                <a:srgbClr val="002060"/>
              </a:solidFill>
            </a:endParaRPr>
          </a:p>
        </p:txBody>
      </p:sp>
      <p:sp>
        <p:nvSpPr>
          <p:cNvPr id="1331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t-RU" smtClean="0">
                <a:solidFill>
                  <a:srgbClr val="FF0000"/>
                </a:solidFill>
              </a:rPr>
              <a:t>Казан – Татарстанның башкаласы.</a:t>
            </a:r>
            <a:endParaRPr lang="ru-RU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FlyingSlaidPr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4738688" y="981075"/>
            <a:ext cx="4405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t-RU" sz="3600" b="1">
                <a:solidFill>
                  <a:srgbClr val="FFFFCC"/>
                </a:solidFill>
              </a:rPr>
              <a:t>Сөембикә манарасы</a:t>
            </a:r>
            <a:endParaRPr lang="ru-RU" sz="3600" b="1">
              <a:solidFill>
                <a:srgbClr val="FFFFCC"/>
              </a:solidFill>
            </a:endParaRPr>
          </a:p>
        </p:txBody>
      </p:sp>
      <p:pic>
        <p:nvPicPr>
          <p:cNvPr id="23555" name="Picture 4" descr="C:\Users\Гульнара\Desktop\Работа\Казань- столица\казань(заинск)\1267613592_bashnya-syuyumbi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-171450"/>
            <a:ext cx="3529012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2349500"/>
            <a:ext cx="33782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FlyingSlaidPr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4973638" y="836613"/>
            <a:ext cx="4170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t-RU" sz="3600" b="1">
                <a:solidFill>
                  <a:srgbClr val="FFFFCC"/>
                </a:solidFill>
              </a:rPr>
              <a:t>Кол Шәриф мәчете</a:t>
            </a:r>
            <a:endParaRPr lang="ru-RU" sz="3600" b="1">
              <a:solidFill>
                <a:srgbClr val="FFFFCC"/>
              </a:solidFill>
            </a:endParaRPr>
          </a:p>
        </p:txBody>
      </p:sp>
      <p:pic>
        <p:nvPicPr>
          <p:cNvPr id="24579" name="Picture 6" descr="C:\Users\Гульнара\Desktop\Работа\Казань- столица\казань(заинск)\Kazan_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-171450"/>
            <a:ext cx="3313113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2633663"/>
            <a:ext cx="374650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FlyingSlaidPr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4949825" y="765175"/>
            <a:ext cx="4194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t-RU" sz="3600" b="1">
                <a:solidFill>
                  <a:srgbClr val="FFFFCC"/>
                </a:solidFill>
              </a:rPr>
              <a:t>Миллениум күпере</a:t>
            </a:r>
            <a:endParaRPr lang="ru-RU" sz="3600" b="1">
              <a:solidFill>
                <a:srgbClr val="FFFFCC"/>
              </a:solidFill>
            </a:endParaRPr>
          </a:p>
        </p:txBody>
      </p:sp>
      <p:pic>
        <p:nvPicPr>
          <p:cNvPr id="26627" name="Picture 7" descr="C:\Users\Гульнара\Desktop\Работа\Казань- столица\казань(заинск)\kz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88913"/>
            <a:ext cx="38893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4"/>
          <a:srcRect r="5420"/>
          <a:stretch>
            <a:fillRect/>
          </a:stretch>
        </p:blipFill>
        <p:spPr bwMode="auto">
          <a:xfrm>
            <a:off x="5292725" y="2997200"/>
            <a:ext cx="385127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FlyingSlaidPr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242888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6011863" y="836613"/>
            <a:ext cx="29384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t-RU" sz="3600" b="1">
                <a:solidFill>
                  <a:srgbClr val="FFFFCC"/>
                </a:solidFill>
              </a:rPr>
              <a:t>Муса Җәлил </a:t>
            </a:r>
          </a:p>
          <a:p>
            <a:pPr algn="ctr"/>
            <a:r>
              <a:rPr lang="tt-RU" sz="3600" b="1">
                <a:solidFill>
                  <a:srgbClr val="FFFFCC"/>
                </a:solidFill>
              </a:rPr>
              <a:t>һәйкәле</a:t>
            </a:r>
            <a:endParaRPr lang="ru-RU" sz="3600" b="1">
              <a:solidFill>
                <a:srgbClr val="FFFFCC"/>
              </a:solidFill>
            </a:endParaRP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897188"/>
            <a:ext cx="396081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0"/>
            <a:ext cx="3455987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FlyingSlaidPr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5724525" y="981075"/>
            <a:ext cx="2936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t-RU" sz="3600" b="1">
                <a:solidFill>
                  <a:srgbClr val="FFFFCC"/>
                </a:solidFill>
              </a:rPr>
              <a:t>Казан </a:t>
            </a:r>
            <a:r>
              <a:rPr lang="ru-RU" sz="3600" b="1">
                <a:solidFill>
                  <a:srgbClr val="FFFFCC"/>
                </a:solidFill>
              </a:rPr>
              <a:t>циркы</a:t>
            </a:r>
          </a:p>
        </p:txBody>
      </p:sp>
      <p:pic>
        <p:nvPicPr>
          <p:cNvPr id="28675" name="Picture 8" descr="Казанский  цир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38525"/>
            <a:ext cx="4500562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/>
          <a:srcRect l="39867" b="57695"/>
          <a:stretch>
            <a:fillRect/>
          </a:stretch>
        </p:blipFill>
        <p:spPr bwMode="auto">
          <a:xfrm>
            <a:off x="468313" y="260350"/>
            <a:ext cx="42481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FlyingSlaidPr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5219700" y="981075"/>
            <a:ext cx="3316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t-RU" sz="3600" b="1">
                <a:solidFill>
                  <a:srgbClr val="FFFFCC"/>
                </a:solidFill>
              </a:rPr>
              <a:t>Казан метросы</a:t>
            </a:r>
            <a:endParaRPr lang="ru-RU" sz="3600" b="1">
              <a:solidFill>
                <a:srgbClr val="FFFFCC"/>
              </a:solidFill>
            </a:endParaRPr>
          </a:p>
        </p:txBody>
      </p:sp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7288" y="3789363"/>
            <a:ext cx="4176712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60350"/>
            <a:ext cx="426243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FlyingSlaidPr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4" descr="http://upload.wikimedia.org/wikipedia/commons/thumb/8/8d/Coat_of_Arms_of_Tatarstan.svg/250px-Coat_of_Arms_of_Tatarstan.svg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57188" y="142875"/>
            <a:ext cx="4449762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6372225" y="1814513"/>
            <a:ext cx="1481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</a:rPr>
              <a:t>ГЕРБ</a:t>
            </a:r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4284663" y="384175"/>
            <a:ext cx="508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FFCC"/>
                </a:solidFill>
              </a:rPr>
              <a:t>Герб был принят 7 февраля  1992 г.</a:t>
            </a:r>
          </a:p>
        </p:txBody>
      </p:sp>
      <p:sp>
        <p:nvSpPr>
          <p:cNvPr id="31749" name="Rectangle 8"/>
          <p:cNvSpPr>
            <a:spLocks noChangeArrowheads="1"/>
          </p:cNvSpPr>
          <p:nvPr/>
        </p:nvSpPr>
        <p:spPr bwMode="auto">
          <a:xfrm>
            <a:off x="2484438" y="4437063"/>
            <a:ext cx="66595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0099"/>
                </a:solidFill>
              </a:rPr>
              <a:t>Автор герба</a:t>
            </a:r>
          </a:p>
          <a:p>
            <a:pPr algn="ctr"/>
            <a:r>
              <a:rPr lang="ru-RU" sz="2800" b="1">
                <a:solidFill>
                  <a:srgbClr val="000099"/>
                </a:solidFill>
              </a:rPr>
              <a:t>художник-монументалист, член Союза художников Татарстана</a:t>
            </a:r>
          </a:p>
          <a:p>
            <a:pPr algn="ctr"/>
            <a:r>
              <a:rPr lang="ru-RU" sz="2800" b="1">
                <a:solidFill>
                  <a:srgbClr val="FF6600"/>
                </a:solidFill>
              </a:rPr>
              <a:t>Риф Загреевич Фахрутдинов</a:t>
            </a:r>
            <a:r>
              <a:rPr lang="ru-RU" sz="2800">
                <a:solidFill>
                  <a:srgbClr val="FF66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786313" y="1214438"/>
            <a:ext cx="3890962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0000"/>
                </a:solidFill>
              </a:rPr>
              <a:t>ГЕРБ</a:t>
            </a:r>
          </a:p>
        </p:txBody>
      </p:sp>
      <p:pic>
        <p:nvPicPr>
          <p:cNvPr id="32770" name="Picture 4" descr="http://upload.wikimedia.org/wikipedia/commons/thumb/8/8d/Coat_of_Arms_of_Tatarstan.svg/250px-Coat_of_Arms_of_Tatarstan.svg.pn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57188" y="142875"/>
            <a:ext cx="4449762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5750" y="3571875"/>
            <a:ext cx="84010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000" kern="0" dirty="0">
              <a:solidFill>
                <a:srgbClr val="FFCC00"/>
              </a:solidFill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000" kern="0" dirty="0">
              <a:solidFill>
                <a:srgbClr val="FFCC00"/>
              </a:solidFill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kern="0" dirty="0">
                <a:solidFill>
                  <a:srgbClr val="7030A0"/>
                </a:solidFill>
                <a:latin typeface="+mn-lt"/>
              </a:rPr>
              <a:t>Автор герба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7030A0"/>
                </a:solidFill>
                <a:latin typeface="+mn-lt"/>
              </a:rPr>
              <a:t>художник-монументалист, член Союза художников Татарстана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rgbClr val="FF3305"/>
                </a:solidFill>
                <a:latin typeface="+mn-lt"/>
              </a:rPr>
              <a:t>Риф </a:t>
            </a:r>
            <a:r>
              <a:rPr lang="ru-RU" sz="2800" b="1" kern="0" dirty="0" err="1">
                <a:solidFill>
                  <a:srgbClr val="FF3305"/>
                </a:solidFill>
                <a:latin typeface="+mn-lt"/>
              </a:rPr>
              <a:t>Загреевич</a:t>
            </a:r>
            <a:r>
              <a:rPr lang="ru-RU" sz="2800" b="1" kern="0" dirty="0">
                <a:solidFill>
                  <a:srgbClr val="FF3305"/>
                </a:solidFill>
                <a:latin typeface="+mn-lt"/>
              </a:rPr>
              <a:t> </a:t>
            </a:r>
            <a:r>
              <a:rPr lang="ru-RU" sz="2800" b="1" kern="0" dirty="0" err="1">
                <a:solidFill>
                  <a:srgbClr val="FF3305"/>
                </a:solidFill>
                <a:latin typeface="+mn-lt"/>
              </a:rPr>
              <a:t>Фахрутдинов</a:t>
            </a:r>
            <a:r>
              <a:rPr lang="ru-RU" sz="2800" b="1" kern="0" dirty="0">
                <a:latin typeface="+mn-lt"/>
              </a:rPr>
              <a:t>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200" b="1" kern="0" dirty="0"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kern="0" dirty="0">
                <a:latin typeface="+mn-lt"/>
              </a:rPr>
              <a:t>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200" b="1" kern="0" dirty="0">
              <a:latin typeface="+mn-lt"/>
            </a:endParaRPr>
          </a:p>
        </p:txBody>
      </p:sp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4397375" y="500063"/>
            <a:ext cx="4503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b="1">
                <a:latin typeface="Georgia" pitchFamily="18" charset="0"/>
              </a:rPr>
              <a:t>Герб был принят 7 февраля  1992 г.</a:t>
            </a:r>
          </a:p>
        </p:txBody>
      </p:sp>
      <p:pic>
        <p:nvPicPr>
          <p:cNvPr id="32773" name="Picture 6" descr="FlyingSlaidPr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 descr="http://upload.wikimedia.org/wikipedia/commons/thumb/2/28/Flag_of_Tatarstan.svg/250px-Flag_of_Tatarstan.svg.pn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179388" y="0"/>
            <a:ext cx="53578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6443663" y="452438"/>
            <a:ext cx="27416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FFFFCC"/>
                </a:solidFill>
              </a:rPr>
              <a:t>Флаг РТ  был принят </a:t>
            </a:r>
            <a:br>
              <a:rPr lang="ru-RU" sz="2000" b="1">
                <a:solidFill>
                  <a:srgbClr val="FFFFCC"/>
                </a:solidFill>
              </a:rPr>
            </a:br>
            <a:r>
              <a:rPr lang="ru-RU" sz="2000" b="1">
                <a:solidFill>
                  <a:srgbClr val="FFFFCC"/>
                </a:solidFill>
              </a:rPr>
              <a:t>29 ноября 1991 г.</a:t>
            </a:r>
            <a:br>
              <a:rPr lang="ru-RU" sz="2000" b="1">
                <a:solidFill>
                  <a:srgbClr val="FFFFCC"/>
                </a:solidFill>
              </a:rPr>
            </a:br>
            <a:endParaRPr lang="ru-RU" sz="2000" b="1">
              <a:solidFill>
                <a:srgbClr val="FFFFCC"/>
              </a:solidFill>
            </a:endParaRP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5724525" y="1773238"/>
            <a:ext cx="36718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3300"/>
                </a:solidFill>
              </a:rPr>
              <a:t>Автор флага</a:t>
            </a:r>
          </a:p>
          <a:p>
            <a:pPr algn="ctr"/>
            <a:r>
              <a:rPr lang="ru-RU" sz="2400" b="1">
                <a:solidFill>
                  <a:srgbClr val="000099"/>
                </a:solidFill>
              </a:rPr>
              <a:t>народный художник Республики Татарстан,</a:t>
            </a:r>
          </a:p>
          <a:p>
            <a:pPr algn="ctr"/>
            <a:r>
              <a:rPr lang="ru-RU" sz="2400" b="1">
                <a:solidFill>
                  <a:srgbClr val="000099"/>
                </a:solidFill>
              </a:rPr>
              <a:t> лауреат Государственной премии имени Г. Тукая</a:t>
            </a:r>
            <a:r>
              <a:rPr lang="ru-RU" sz="2400" b="1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2400" b="1">
                <a:solidFill>
                  <a:srgbClr val="FF3300"/>
                </a:solidFill>
              </a:rPr>
              <a:t>Тавиль Хазиахметов</a:t>
            </a:r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971550" y="4365625"/>
            <a:ext cx="85328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Символика флага</a:t>
            </a:r>
          </a:p>
          <a:p>
            <a:pPr algn="ctr"/>
            <a:r>
              <a:rPr lang="ru-RU" sz="2400" b="1"/>
              <a:t>Цвета Государственного флага Республики Татарстан означают:</a:t>
            </a:r>
          </a:p>
          <a:p>
            <a:r>
              <a:rPr lang="ru-RU" sz="2400" b="1"/>
              <a:t>зелёный</a:t>
            </a:r>
            <a:r>
              <a:rPr lang="ru-RU" sz="2400" b="1">
                <a:solidFill>
                  <a:srgbClr val="FFCC00"/>
                </a:solidFill>
              </a:rPr>
              <a:t> </a:t>
            </a:r>
            <a:r>
              <a:rPr lang="ru-RU" sz="2400" b="1"/>
              <a:t>— </a:t>
            </a:r>
            <a:r>
              <a:rPr lang="ru-RU" sz="2400" b="1">
                <a:solidFill>
                  <a:srgbClr val="336600"/>
                </a:solidFill>
              </a:rPr>
              <a:t>зелень весны, цвет ислама, возрождение;</a:t>
            </a:r>
          </a:p>
          <a:p>
            <a:r>
              <a:rPr lang="ru-RU" sz="2400" b="1"/>
              <a:t>белый</a:t>
            </a:r>
            <a:r>
              <a:rPr lang="ru-RU" sz="2400" b="1">
                <a:solidFill>
                  <a:srgbClr val="336600"/>
                </a:solidFill>
              </a:rPr>
              <a:t> </a:t>
            </a:r>
            <a:r>
              <a:rPr lang="ru-RU" sz="2400" b="1"/>
              <a:t>—</a:t>
            </a:r>
            <a:r>
              <a:rPr lang="ru-RU" sz="2400" b="1">
                <a:solidFill>
                  <a:srgbClr val="336600"/>
                </a:solidFill>
              </a:rPr>
              <a:t> </a:t>
            </a:r>
            <a:r>
              <a:rPr lang="ru-RU" sz="2400" b="1">
                <a:solidFill>
                  <a:schemeClr val="bg1"/>
                </a:solidFill>
              </a:rPr>
              <a:t>цвет чистоты;</a:t>
            </a:r>
          </a:p>
          <a:p>
            <a:r>
              <a:rPr lang="ru-RU" sz="2400" b="1"/>
              <a:t>красный</a:t>
            </a:r>
            <a:r>
              <a:rPr lang="ru-RU" sz="2400" b="1">
                <a:solidFill>
                  <a:srgbClr val="FFCC00"/>
                </a:solidFill>
              </a:rPr>
              <a:t> </a:t>
            </a:r>
            <a:r>
              <a:rPr lang="ru-RU" sz="2400" b="1"/>
              <a:t>— </a:t>
            </a:r>
            <a:r>
              <a:rPr lang="ru-RU" sz="2400" b="1">
                <a:solidFill>
                  <a:srgbClr val="FF3300"/>
                </a:solidFill>
              </a:rPr>
              <a:t>зрелость, энергия, сила, жизнь.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66688"/>
            <a:ext cx="9753600" cy="719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3"/>
          <a:srcRect r="3740" b="37"/>
          <a:stretch>
            <a:fillRect/>
          </a:stretch>
        </p:blipFill>
        <p:spPr bwMode="auto">
          <a:xfrm>
            <a:off x="5435600" y="1052513"/>
            <a:ext cx="30241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107950" y="1484313"/>
            <a:ext cx="49688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A50021"/>
                </a:solidFill>
              </a:rPr>
              <a:t>Татарстан </a:t>
            </a:r>
          </a:p>
          <a:p>
            <a:pPr algn="ctr"/>
            <a:r>
              <a:rPr lang="ru-RU" sz="3600" b="1">
                <a:solidFill>
                  <a:srgbClr val="A50021"/>
                </a:solidFill>
              </a:rPr>
              <a:t>Республикасының</a:t>
            </a:r>
          </a:p>
          <a:p>
            <a:pPr algn="ctr"/>
            <a:r>
              <a:rPr lang="ru-RU" sz="3600" b="1">
                <a:solidFill>
                  <a:srgbClr val="A50021"/>
                </a:solidFill>
              </a:rPr>
              <a:t> беренче  Президенты -  </a:t>
            </a:r>
            <a:r>
              <a:rPr lang="ru-RU" sz="3600" b="1">
                <a:solidFill>
                  <a:srgbClr val="339933"/>
                </a:solidFill>
              </a:rPr>
              <a:t>Ш</a:t>
            </a:r>
            <a:r>
              <a:rPr lang="tt-RU" sz="3600" b="1">
                <a:solidFill>
                  <a:srgbClr val="339933"/>
                </a:solidFill>
              </a:rPr>
              <a:t>ә</a:t>
            </a:r>
            <a:r>
              <a:rPr lang="ru-RU" sz="3600" b="1">
                <a:solidFill>
                  <a:srgbClr val="339933"/>
                </a:solidFill>
              </a:rPr>
              <a:t>ймиев Минтимер </a:t>
            </a:r>
          </a:p>
          <a:p>
            <a:pPr algn="ctr"/>
            <a:r>
              <a:rPr lang="ru-RU" sz="3600" b="1">
                <a:solidFill>
                  <a:srgbClr val="339933"/>
                </a:solidFill>
              </a:rPr>
              <a:t>Шәрип улы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7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66688"/>
            <a:ext cx="9753600" cy="719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33375"/>
            <a:ext cx="5156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2268538" y="3716338"/>
            <a:ext cx="64071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A50021"/>
                </a:solidFill>
              </a:rPr>
              <a:t>Татарстан Республикасы Президенты-</a:t>
            </a:r>
          </a:p>
          <a:p>
            <a:pPr algn="ctr"/>
            <a:r>
              <a:rPr lang="ru-RU" sz="3600" b="1">
                <a:solidFill>
                  <a:srgbClr val="339933"/>
                </a:solidFill>
              </a:rPr>
              <a:t>Миңниханов Рөстәм Нургали  улы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t-RU" smtClean="0">
                <a:solidFill>
                  <a:srgbClr val="002060"/>
                </a:solidFill>
              </a:rPr>
              <a:t>Сүзлек эше:</a:t>
            </a:r>
            <a:endParaRPr lang="ru-RU" smtClean="0">
              <a:solidFill>
                <a:srgbClr val="002060"/>
              </a:solidFill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tt-RU" sz="2800" smtClean="0">
                <a:latin typeface="Times New Roman" pitchFamily="18" charset="0"/>
                <a:cs typeface="Times New Roman" pitchFamily="18" charset="0"/>
              </a:rPr>
              <a:t>Азык-төлек –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пищевая</a:t>
            </a:r>
            <a:endParaRPr lang="tt-RU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tt-RU" sz="2800" smtClean="0">
                <a:latin typeface="Times New Roman" pitchFamily="18" charset="0"/>
                <a:cs typeface="Times New Roman" pitchFamily="18" charset="0"/>
              </a:rPr>
              <a:t>Тимер юлы – железная дорога</a:t>
            </a:r>
          </a:p>
          <a:p>
            <a:pPr eaLnBrk="1" hangingPunct="1"/>
            <a:r>
              <a:rPr lang="tt-RU" sz="2800" smtClean="0">
                <a:latin typeface="Times New Roman" pitchFamily="18" charset="0"/>
                <a:cs typeface="Times New Roman" pitchFamily="18" charset="0"/>
              </a:rPr>
              <a:t>Югары уку йорты – высшее учебное заведение</a:t>
            </a:r>
          </a:p>
          <a:p>
            <a:pPr eaLnBrk="1" hangingPunct="1"/>
            <a:r>
              <a:rPr lang="tt-RU" sz="2800" smtClean="0">
                <a:latin typeface="Times New Roman" pitchFamily="18" charset="0"/>
                <a:cs typeface="Times New Roman" pitchFamily="18" charset="0"/>
              </a:rPr>
              <a:t>Шәһәрләрнең берсе – один из городов</a:t>
            </a:r>
          </a:p>
          <a:p>
            <a:pPr eaLnBrk="1" hangingPunct="1"/>
            <a:r>
              <a:rPr lang="tt-RU" sz="2800" smtClean="0">
                <a:latin typeface="Times New Roman" pitchFamily="18" charset="0"/>
                <a:cs typeface="Times New Roman" pitchFamily="18" charset="0"/>
              </a:rPr>
              <a:t>Урта махсус уку йорты –  средне специальное учебное заведение</a:t>
            </a:r>
          </a:p>
          <a:p>
            <a:pPr eaLnBrk="1" hangingPunct="1"/>
            <a:r>
              <a:rPr lang="tt-RU" sz="2800" smtClean="0">
                <a:latin typeface="Times New Roman" pitchFamily="18" charset="0"/>
                <a:cs typeface="Times New Roman" pitchFamily="18" charset="0"/>
              </a:rPr>
              <a:t>Татар театры – татарский театр</a:t>
            </a:r>
          </a:p>
          <a:p>
            <a:pPr eaLnBrk="1" hangingPunct="1"/>
            <a:r>
              <a:rPr lang="tt-RU" sz="2800" smtClean="0">
                <a:latin typeface="Times New Roman" pitchFamily="18" charset="0"/>
                <a:cs typeface="Times New Roman" pitchFamily="18" charset="0"/>
              </a:rPr>
              <a:t>Курчак театры – кукольный театр</a:t>
            </a:r>
          </a:p>
          <a:p>
            <a:pPr eaLnBrk="1" hangingPunct="1"/>
            <a:r>
              <a:rPr lang="tt-RU" sz="2800" smtClean="0">
                <a:latin typeface="Times New Roman" pitchFamily="18" charset="0"/>
                <a:cs typeface="Times New Roman" pitchFamily="18" charset="0"/>
              </a:rPr>
              <a:t>Машина җитештерү -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машиностроение</a:t>
            </a:r>
            <a:endParaRPr lang="tt-RU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Как скажешь о том, что: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Казань – один из древнейших городов;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Казань – город ученых и студентов;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</a:rPr>
              <a:t>В Казане развито машиностроение и пищевая промышленность</a:t>
            </a:r>
            <a:r>
              <a:rPr lang="ru-RU" sz="2000" smtClean="0"/>
              <a:t>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 Казане есть русский драматический театр имени Качалова.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t-RU" dirty="0" smtClean="0">
                <a:solidFill>
                  <a:srgbClr val="002060"/>
                </a:solidFill>
              </a:rPr>
              <a:t>Диалогларга кирәкле репликаларны өстәгез: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1) - .... ?</a:t>
            </a:r>
          </a:p>
          <a:p>
            <a:pPr eaLnBrk="1" hangingPunct="1">
              <a:buFont typeface="Wingdings 2" pitchFamily="18" charset="2"/>
              <a:buNone/>
            </a:pPr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    - Казанда татар театрлары, курчак театры, Качалов исемендәге рус театры бар.</a:t>
            </a:r>
          </a:p>
          <a:p>
            <a:pPr eaLnBrk="1" hangingPunct="1">
              <a:buFont typeface="Wingdings 2" pitchFamily="18" charset="2"/>
              <a:buNone/>
            </a:pPr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2) – Казанда нинди уку йортлары бар?</a:t>
            </a:r>
          </a:p>
          <a:p>
            <a:pPr eaLnBrk="1" hangingPunct="1">
              <a:buFont typeface="Wingdings 2" pitchFamily="18" charset="2"/>
              <a:buNone/>
            </a:pPr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     - ...  .</a:t>
            </a:r>
          </a:p>
          <a:p>
            <a:pPr eaLnBrk="1" hangingPunct="1">
              <a:buFont typeface="Wingdings 2" pitchFamily="18" charset="2"/>
              <a:buNone/>
            </a:pPr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3) - .... ?</a:t>
            </a:r>
          </a:p>
          <a:p>
            <a:pPr eaLnBrk="1" hangingPunct="1">
              <a:buFont typeface="Wingdings 2" pitchFamily="18" charset="2"/>
              <a:buNone/>
            </a:pPr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    - Казанга су юлы белән дә, тимер юлы белән дә, самолет белән дә барып була.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t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Бирелгән җөмләләрне рус теленә тәрҗемә итегез:</a:t>
            </a:r>
            <a:endParaRPr lang="ru-RU" sz="28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Казан</a:t>
            </a:r>
            <a:r>
              <a:rPr lang="tt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зур промышленност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шәһәре.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t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Казанда миллионнан артык кеше яши.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t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Казан – борынгы шәһәр.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t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Казанда Г.Камал исемендәге татар дәүләт драма һәм комедия театры бар.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t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Сөембикә манарасы Кремл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дә урнашкан.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t-RU" smtClean="0">
                <a:solidFill>
                  <a:srgbClr val="002060"/>
                </a:solidFill>
              </a:rPr>
              <a:t>Җөмләләрне дәвам итегез:</a:t>
            </a:r>
            <a:endParaRPr lang="ru-RU" smtClean="0">
              <a:solidFill>
                <a:srgbClr val="002060"/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Казан – студентлар ....</a:t>
            </a:r>
          </a:p>
          <a:p>
            <a:pPr eaLnBrk="1" hangingPunct="1"/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Казанда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ирк, зоопарк, ....</a:t>
            </a:r>
          </a:p>
          <a:p>
            <a:pPr eaLnBrk="1" hangingPunct="1"/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Казанда урта махсус  .....</a:t>
            </a:r>
          </a:p>
          <a:p>
            <a:pPr eaLnBrk="1" hangingPunct="1"/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Казанга су юлы белән дә, ....</a:t>
            </a:r>
          </a:p>
          <a:p>
            <a:pPr eaLnBrk="1" hangingPunct="1"/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Казанда машина җитештерү промышленносте ....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t-RU" smtClean="0">
                <a:solidFill>
                  <a:schemeClr val="tx2"/>
                </a:solidFill>
                <a:latin typeface="Times New Roman" pitchFamily="18" charset="0"/>
              </a:rPr>
              <a:t>Җөмләләрдә билгеләнгән сүзләргә сорау куй</a:t>
            </a:r>
            <a:r>
              <a:rPr lang="ru-RU" smtClean="0"/>
              <a:t> .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Казан- студентлар </a:t>
            </a:r>
            <a:r>
              <a:rPr lang="ru-RU" sz="3200" b="1" smtClean="0">
                <a:latin typeface="Times New Roman" pitchFamily="18" charset="0"/>
              </a:rPr>
              <a:t>шәhәре</a:t>
            </a:r>
            <a:r>
              <a:rPr lang="ru-RU" sz="3200" smtClean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</a:rPr>
              <a:t>Казан- борынгы </a:t>
            </a:r>
            <a:r>
              <a:rPr lang="ru-RU" sz="3200" b="1" smtClean="0">
                <a:latin typeface="Times New Roman" pitchFamily="18" charset="0"/>
              </a:rPr>
              <a:t>шәhәрләрнең</a:t>
            </a:r>
            <a:r>
              <a:rPr lang="ru-RU" sz="3200" smtClean="0">
                <a:latin typeface="Times New Roman" pitchFamily="18" charset="0"/>
              </a:rPr>
              <a:t> берсе.</a:t>
            </a:r>
          </a:p>
          <a:p>
            <a:pPr eaLnBrk="1" hangingPunct="1"/>
            <a:r>
              <a:rPr lang="ru-RU" sz="3200" smtClean="0">
                <a:latin typeface="Times New Roman" pitchFamily="18" charset="0"/>
              </a:rPr>
              <a:t>Безгә курчак </a:t>
            </a:r>
            <a:r>
              <a:rPr lang="ru-RU" sz="3200" b="1" smtClean="0">
                <a:latin typeface="Times New Roman" pitchFamily="18" charset="0"/>
              </a:rPr>
              <a:t>театрыннан</a:t>
            </a:r>
            <a:r>
              <a:rPr lang="ru-RU" sz="3200" smtClean="0">
                <a:latin typeface="Times New Roman" pitchFamily="18" charset="0"/>
              </a:rPr>
              <a:t>  артистлар килде.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t-RU" smtClean="0">
                <a:solidFill>
                  <a:srgbClr val="002060"/>
                </a:solidFill>
              </a:rPr>
              <a:t>Сорауларга җавап бирегез:</a:t>
            </a:r>
            <a:endParaRPr lang="ru-RU" smtClean="0">
              <a:solidFill>
                <a:srgbClr val="002060"/>
              </a:solidFill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Казан нинди шәһәр?</a:t>
            </a:r>
          </a:p>
          <a:p>
            <a:pPr eaLnBrk="1" hangingPunct="1"/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Сезнең анда булганыгыз бармы?</a:t>
            </a:r>
          </a:p>
          <a:p>
            <a:pPr eaLnBrk="1" hangingPunct="1"/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Казанда нинди тарихи һәм истәлекле урыннар бар?</a:t>
            </a:r>
          </a:p>
          <a:p>
            <a:pPr eaLnBrk="1" hangingPunct="1"/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Казанда нинди театрлар бар?</a:t>
            </a:r>
          </a:p>
          <a:p>
            <a:pPr eaLnBrk="1" hangingPunct="1"/>
            <a:r>
              <a:rPr lang="tt-RU" sz="3200" smtClean="0">
                <a:latin typeface="Times New Roman" pitchFamily="18" charset="0"/>
                <a:cs typeface="Times New Roman" pitchFamily="18" charset="0"/>
              </a:rPr>
              <a:t>Сезнең Кол Шәриф мәчете күргәнегез бармы?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88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5399088" y="981075"/>
            <a:ext cx="3744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sz="3600" b="1">
                <a:solidFill>
                  <a:srgbClr val="FFFFCC"/>
                </a:solidFill>
              </a:rPr>
              <a:t>Казан Кремле</a:t>
            </a:r>
            <a:endParaRPr lang="ru-RU" sz="3600" b="1">
              <a:solidFill>
                <a:srgbClr val="FFFFCC"/>
              </a:solidFill>
            </a:endParaRPr>
          </a:p>
        </p:txBody>
      </p:sp>
      <p:pic>
        <p:nvPicPr>
          <p:cNvPr id="22531" name="Picture 3" descr="C:\Users\Гульнара\Desktop\Работа\Казань- столица\Казань=)\kreml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549275"/>
            <a:ext cx="3240088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C:\Users\Гульнара\Desktop\Работа\Казань- столица\казань(заинск)\f_1221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141663"/>
            <a:ext cx="4392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377</TotalTime>
  <Words>344</Words>
  <Application>Microsoft Office PowerPoint</Application>
  <PresentationFormat>Экран (4:3)</PresentationFormat>
  <Paragraphs>89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11</vt:i4>
      </vt:variant>
      <vt:variant>
        <vt:lpstr>Заголовки слайдов</vt:lpstr>
      </vt:variant>
      <vt:variant>
        <vt:i4>19</vt:i4>
      </vt:variant>
    </vt:vector>
  </HeadingPairs>
  <TitlesOfParts>
    <vt:vector size="36" baseType="lpstr">
      <vt:lpstr>Times New Roman</vt:lpstr>
      <vt:lpstr>Arial</vt:lpstr>
      <vt:lpstr>Georgia</vt:lpstr>
      <vt:lpstr>Wingdings 2</vt:lpstr>
      <vt:lpstr>Wingdings</vt:lpstr>
      <vt:lpstr>Calibri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Казан – Татарстанның башкаласы.</vt:lpstr>
      <vt:lpstr>Сүзлек эше:</vt:lpstr>
      <vt:lpstr>Как скажешь о том, что:</vt:lpstr>
      <vt:lpstr>Диалогларга кирәкле репликаларны өстәгез:</vt:lpstr>
      <vt:lpstr>Бирелгән җөмләләрне рус теленә тәрҗемә итегез:</vt:lpstr>
      <vt:lpstr>Җөмләләрне дәвам итегез:</vt:lpstr>
      <vt:lpstr>Җөмләләрдә билгеләнгән сүзләргә сорау куй .</vt:lpstr>
      <vt:lpstr>Сорауларга җавап бирегез: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ГЕРБ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Казан – Татарстанның башкаласы.</dc:title>
  <dc:creator>Гульнара</dc:creator>
  <cp:lastModifiedBy>Admin</cp:lastModifiedBy>
  <cp:revision>29</cp:revision>
  <dcterms:created xsi:type="dcterms:W3CDTF">2011-12-20T08:59:18Z</dcterms:created>
  <dcterms:modified xsi:type="dcterms:W3CDTF">2012-10-22T14:58:53Z</dcterms:modified>
</cp:coreProperties>
</file>