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3" r:id="rId11"/>
    <p:sldId id="264" r:id="rId12"/>
    <p:sldId id="265" r:id="rId13"/>
    <p:sldId id="274" r:id="rId14"/>
    <p:sldId id="275" r:id="rId15"/>
    <p:sldId id="276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77" r:id="rId24"/>
    <p:sldId id="278" r:id="rId25"/>
    <p:sldId id="280" r:id="rId26"/>
    <p:sldId id="271" r:id="rId27"/>
    <p:sldId id="272" r:id="rId28"/>
    <p:sldId id="27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929A11-3184-4312-B76B-90757F489F83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B030C7-9E96-4281-BA76-779F8A81C2C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7%D0%B0%D0%BB%D0%BA%D0%B0%D1%80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ru-RU" dirty="0"/>
              <a:t>Учебно-исследовательская работа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 fontScale="70000" lnSpcReduction="20000"/>
          </a:bodyPr>
          <a:lstStyle/>
          <a:p>
            <a:r>
              <a:rPr lang="ru-RU" sz="5200" b="1" dirty="0"/>
              <a:t>«Старообрядчество </a:t>
            </a:r>
            <a:endParaRPr lang="en-US" sz="5200" b="1" dirty="0" smtClean="0"/>
          </a:p>
          <a:p>
            <a:r>
              <a:rPr lang="ru-RU" sz="5200" b="1" dirty="0" smtClean="0"/>
              <a:t>на </a:t>
            </a:r>
            <a:r>
              <a:rPr lang="ru-RU" sz="5200" b="1" dirty="0"/>
              <a:t>Южном Урале: становление, традиции, </a:t>
            </a:r>
            <a:endParaRPr lang="en-US" sz="5200" b="1" dirty="0" smtClean="0"/>
          </a:p>
          <a:p>
            <a:r>
              <a:rPr lang="ru-RU" sz="5200" b="1" dirty="0" smtClean="0"/>
              <a:t>отношение </a:t>
            </a:r>
            <a:r>
              <a:rPr lang="ru-RU" sz="5200" b="1" dirty="0"/>
              <a:t>к природе».</a:t>
            </a:r>
            <a:endParaRPr lang="ru-RU" sz="5200" dirty="0"/>
          </a:p>
          <a:p>
            <a:r>
              <a:rPr lang="ru-RU" sz="5200" b="1" dirty="0"/>
              <a:t> </a:t>
            </a:r>
            <a:endParaRPr lang="ru-RU" sz="5200" dirty="0"/>
          </a:p>
          <a:p>
            <a:r>
              <a:rPr lang="ru-RU" dirty="0" smtClean="0"/>
              <a:t> МОАУ «СОШ  № 1 им. А.С.Макаренко г. Орска»</a:t>
            </a:r>
          </a:p>
          <a:p>
            <a:r>
              <a:rPr lang="ru-RU" dirty="0" smtClean="0"/>
              <a:t>Выполнила: Постникова Валентина</a:t>
            </a:r>
          </a:p>
          <a:p>
            <a:r>
              <a:rPr lang="ru-RU" dirty="0" smtClean="0"/>
              <a:t>Руководитель: </a:t>
            </a:r>
            <a:r>
              <a:rPr lang="ru-RU" dirty="0" err="1" smtClean="0"/>
              <a:t>Чоповская</a:t>
            </a:r>
            <a:r>
              <a:rPr lang="ru-RU" dirty="0" smtClean="0"/>
              <a:t> Марина Алексеевна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Теоретические – анализ, сравнение, обобщение.</a:t>
            </a:r>
          </a:p>
          <a:p>
            <a:r>
              <a:rPr lang="ru-RU" dirty="0" smtClean="0"/>
              <a:t>Эмпирические – изучение литературы по теме исследования, беседа с работниками краеведческого музея, интервьюирование магистра исторических наук при палате православной гимназии Преображенского храма, анкетирование учащихся, изучение и анализ документов.</a:t>
            </a: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Практическая значимость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Лекционно-просветительская деятельность</a:t>
            </a:r>
          </a:p>
          <a:p>
            <a:r>
              <a:rPr lang="ru-RU" sz="3600" dirty="0" smtClean="0"/>
              <a:t>Написание краеведческих работ</a:t>
            </a:r>
          </a:p>
          <a:p>
            <a:r>
              <a:rPr lang="ru-RU" sz="3600" dirty="0" smtClean="0"/>
              <a:t>Уроки краеведения</a:t>
            </a:r>
          </a:p>
          <a:p>
            <a:r>
              <a:rPr lang="ru-RU" sz="3600" dirty="0" smtClean="0"/>
              <a:t>Уроки истории</a:t>
            </a:r>
          </a:p>
          <a:p>
            <a:r>
              <a:rPr lang="ru-RU" sz="3600" dirty="0" smtClean="0"/>
              <a:t>Классные часы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ru-RU" dirty="0" smtClean="0"/>
              <a:t>Истинные староверы</a:t>
            </a:r>
            <a:endParaRPr lang="ru-RU" dirty="0"/>
          </a:p>
        </p:txBody>
      </p:sp>
      <p:pic>
        <p:nvPicPr>
          <p:cNvPr id="1026" name="Picture 2" descr="C:\Users\1\Desktop\исследование\старообрядцы\9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1831301"/>
            <a:ext cx="6912767" cy="4903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nikon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37907"/>
            <a:ext cx="4493096" cy="6341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795" y="774306"/>
            <a:ext cx="8516995" cy="5607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Василий Татищев</a:t>
            </a:r>
            <a:endParaRPr lang="ru-RU" dirty="0"/>
          </a:p>
        </p:txBody>
      </p:sp>
      <p:pic>
        <p:nvPicPr>
          <p:cNvPr id="4098" name="Picture 2" descr="C:\Documents and Settings\Admin\Рабочий стол\e756afc5684fbfe2cd1f3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40026"/>
            <a:ext cx="4104456" cy="5617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r>
              <a:rPr lang="ru-RU" dirty="0" smtClean="0"/>
              <a:t>Уральский казак</a:t>
            </a:r>
            <a:endParaRPr lang="ru-RU" dirty="0"/>
          </a:p>
        </p:txBody>
      </p:sp>
      <p:pic>
        <p:nvPicPr>
          <p:cNvPr id="1026" name="Picture 2" descr="C:\Documents and Settings\Admin\Рабочий стол\исследование\Уральский_казак_19_ве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42016"/>
            <a:ext cx="4464496" cy="54014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Борода – символ соборности казака</a:t>
            </a:r>
            <a:endParaRPr lang="ru-RU" dirty="0"/>
          </a:p>
        </p:txBody>
      </p:sp>
      <p:pic>
        <p:nvPicPr>
          <p:cNvPr id="4" name="Picture 2" descr="C:\Users\1\Desktop\исследование\старообрядцы\i-1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319195"/>
            <a:ext cx="5112568" cy="5393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Старообрядчество казаков было явление более политическим.</a:t>
            </a:r>
            <a:endParaRPr lang="ru-RU" dirty="0"/>
          </a:p>
        </p:txBody>
      </p:sp>
      <p:pic>
        <p:nvPicPr>
          <p:cNvPr id="4" name="Picture 2" descr="C:\Documents and Settings\Admin\Рабочий стол\Казаки_Уральской_сотни_лейб-гварди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47311"/>
            <a:ext cx="4770822" cy="5078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Старики-старообрядцы являлись консервативной силой</a:t>
            </a:r>
            <a:endParaRPr lang="ru-RU" dirty="0"/>
          </a:p>
        </p:txBody>
      </p:sp>
      <p:pic>
        <p:nvPicPr>
          <p:cNvPr id="4" name="Picture 2" descr="C:\Users\1\Desktop\исследование\старообрядцы\i-1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59069"/>
            <a:ext cx="4032448" cy="5350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Старообрядчество – это религиозное течение, отвергавшее нововведения в русской православной церкви.</a:t>
            </a:r>
          </a:p>
          <a:p>
            <a:pPr lvl="0"/>
            <a:r>
              <a:rPr lang="ru-RU" dirty="0" smtClean="0"/>
              <a:t>Старообрядцы всегда подвергались гонениям со стороны официальной власти.</a:t>
            </a:r>
          </a:p>
          <a:p>
            <a:pPr lvl="0"/>
            <a:r>
              <a:rPr lang="ru-RU" dirty="0" smtClean="0"/>
              <a:t>На Южном Урале старообрядчество появилось в 17 веке в связи с расколом церкви, особое распространение получило среди казачества.</a:t>
            </a:r>
          </a:p>
          <a:p>
            <a:pPr lvl="0"/>
            <a:r>
              <a:rPr lang="ru-RU" dirty="0" smtClean="0"/>
              <a:t>Одна из традиций старообрядчества – бережное отношение к природе.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Костяк казачьего староверия опирался на казаков-стариков</a:t>
            </a:r>
            <a:endParaRPr lang="ru-RU" dirty="0"/>
          </a:p>
        </p:txBody>
      </p:sp>
      <p:pic>
        <p:nvPicPr>
          <p:cNvPr id="4" name="Picture 2" descr="C:\Users\1\Desktop\исследование\старообрядцы\i-10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55299"/>
            <a:ext cx="3672408" cy="5246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Жены казаков – хранительницы старообрядчества</a:t>
            </a:r>
            <a:endParaRPr lang="ru-RU" dirty="0"/>
          </a:p>
        </p:txBody>
      </p:sp>
      <p:pic>
        <p:nvPicPr>
          <p:cNvPr id="4" name="Picture 2" descr="C:\Users\1\Desktop\исследование\старообрядцы\i-10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431" y="1412776"/>
            <a:ext cx="6942920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Уральские казаки перед царем</a:t>
            </a:r>
            <a:endParaRPr lang="ru-RU" dirty="0"/>
          </a:p>
        </p:txBody>
      </p:sp>
      <p:pic>
        <p:nvPicPr>
          <p:cNvPr id="4" name="Picture 2" descr="C:\Users\1\Desktop\исследование\старообрядцы\Уральские-казаки-и-Цар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183" y="1124744"/>
            <a:ext cx="7296810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Уральский учуг</a:t>
            </a:r>
            <a:endParaRPr lang="ru-RU" dirty="0"/>
          </a:p>
        </p:txBody>
      </p:sp>
      <p:pic>
        <p:nvPicPr>
          <p:cNvPr id="5122" name="Picture 2" descr="C:\Documents and Settings\Admin\Рабочий стол\300px-Учу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381" y="1340768"/>
            <a:ext cx="6555939" cy="5397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         Багренье.</a:t>
            </a:r>
            <a:endParaRPr lang="ru-RU" dirty="0"/>
          </a:p>
        </p:txBody>
      </p:sp>
      <p:pic>
        <p:nvPicPr>
          <p:cNvPr id="6146" name="Picture 2" descr="C:\Documents and Settings\Admin\Рабочий стол\Багрень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628" y="1112419"/>
            <a:ext cx="7370763" cy="5212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fig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597" y="404664"/>
            <a:ext cx="8511216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dirty="0"/>
              <a:t>Правила рыбной охоты.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   </a:t>
            </a:r>
            <a:r>
              <a:rPr lang="ru-RU" sz="5100" dirty="0" smtClean="0"/>
              <a:t>Рыболовства </a:t>
            </a:r>
            <a:r>
              <a:rPr lang="ru-RU" sz="5100" dirty="0"/>
              <a:t>морские: </a:t>
            </a:r>
          </a:p>
          <a:p>
            <a:pPr lvl="1"/>
            <a:r>
              <a:rPr lang="ru-RU" sz="5100" dirty="0"/>
              <a:t>Весенний </a:t>
            </a:r>
            <a:r>
              <a:rPr lang="ru-RU" sz="5100" dirty="0" err="1"/>
              <a:t>курхай</a:t>
            </a:r>
            <a:r>
              <a:rPr lang="ru-RU" sz="5100" dirty="0"/>
              <a:t> («</a:t>
            </a:r>
            <a:r>
              <a:rPr lang="ru-RU" sz="5100" dirty="0" err="1"/>
              <a:t>курхай</a:t>
            </a:r>
            <a:r>
              <a:rPr lang="ru-RU" sz="5100" dirty="0"/>
              <a:t>»).</a:t>
            </a:r>
          </a:p>
          <a:p>
            <a:pPr lvl="1"/>
            <a:r>
              <a:rPr lang="ru-RU" sz="5100" dirty="0"/>
              <a:t>Осенний </a:t>
            </a:r>
            <a:r>
              <a:rPr lang="ru-RU" sz="5100" dirty="0" err="1"/>
              <a:t>курхай</a:t>
            </a:r>
            <a:r>
              <a:rPr lang="ru-RU" sz="5100" dirty="0"/>
              <a:t> («жаркое»).</a:t>
            </a:r>
          </a:p>
          <a:p>
            <a:pPr lvl="1"/>
            <a:r>
              <a:rPr lang="ru-RU" sz="5100" dirty="0" err="1"/>
              <a:t>Аханное</a:t>
            </a:r>
            <a:r>
              <a:rPr lang="ru-RU" sz="5100" dirty="0"/>
              <a:t> (зимнее).</a:t>
            </a:r>
          </a:p>
          <a:p>
            <a:pPr lvl="0">
              <a:buNone/>
            </a:pPr>
            <a:r>
              <a:rPr lang="ru-RU" sz="5100" dirty="0" smtClean="0"/>
              <a:t>     Речные</a:t>
            </a:r>
            <a:r>
              <a:rPr lang="ru-RU" sz="5100" dirty="0"/>
              <a:t>: </a:t>
            </a:r>
          </a:p>
          <a:p>
            <a:pPr lvl="1"/>
            <a:r>
              <a:rPr lang="ru-RU" sz="5100" dirty="0"/>
              <a:t>Севрюжья плавня или плавня весенняя («севрюги»).</a:t>
            </a:r>
          </a:p>
          <a:p>
            <a:pPr lvl="1"/>
            <a:r>
              <a:rPr lang="ru-RU" sz="5100" dirty="0"/>
              <a:t>Осенняя плавня («</a:t>
            </a:r>
            <a:r>
              <a:rPr lang="ru-RU" sz="5100" dirty="0" err="1"/>
              <a:t>плавня</a:t>
            </a:r>
            <a:r>
              <a:rPr lang="ru-RU" sz="5100" dirty="0"/>
              <a:t>»).</a:t>
            </a:r>
          </a:p>
          <a:p>
            <a:pPr lvl="1"/>
            <a:r>
              <a:rPr lang="ru-RU" sz="5100" dirty="0"/>
              <a:t>Багренье (зимнее).</a:t>
            </a:r>
          </a:p>
          <a:p>
            <a:pPr lvl="1"/>
            <a:r>
              <a:rPr lang="ru-RU" sz="5100" dirty="0"/>
              <a:t>Зимнее неводное </a:t>
            </a:r>
            <a:r>
              <a:rPr lang="ru-RU" sz="5100" dirty="0" err="1"/>
              <a:t>гурьевское</a:t>
            </a:r>
            <a:r>
              <a:rPr lang="ru-RU" sz="5100" dirty="0"/>
              <a:t> («зимние невода»).</a:t>
            </a:r>
          </a:p>
          <a:p>
            <a:endParaRPr lang="ru-RU" sz="5100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Второстепенные рыболовства: I. Производящиеся под наблюдением атаманов рыболовств: </a:t>
            </a:r>
            <a:endParaRPr lang="ru-RU" sz="2800" dirty="0"/>
          </a:p>
          <a:p>
            <a:pPr lvl="1"/>
            <a:r>
              <a:rPr lang="ru-RU" dirty="0" err="1"/>
              <a:t>Узенское</a:t>
            </a:r>
            <a:r>
              <a:rPr lang="ru-RU" dirty="0"/>
              <a:t> (осеннее и зимнее).</a:t>
            </a:r>
            <a:endParaRPr lang="ru-RU" sz="2400" dirty="0"/>
          </a:p>
          <a:p>
            <a:pPr lvl="1"/>
            <a:r>
              <a:rPr lang="ru-RU" dirty="0" err="1">
                <a:hlinkClick r:id="rId2" tooltip="Чалкар"/>
              </a:rPr>
              <a:t>Челкарское</a:t>
            </a:r>
            <a:r>
              <a:rPr lang="ru-RU" dirty="0"/>
              <a:t> (зимнее).</a:t>
            </a:r>
            <a:endParaRPr lang="ru-RU" sz="2400" dirty="0"/>
          </a:p>
          <a:p>
            <a:pPr lvl="0"/>
            <a:r>
              <a:rPr lang="ru-RU" dirty="0"/>
              <a:t>Свободные рыболовства: </a:t>
            </a:r>
            <a:endParaRPr lang="ru-RU" sz="2800" dirty="0"/>
          </a:p>
          <a:p>
            <a:pPr lvl="1"/>
            <a:r>
              <a:rPr lang="ru-RU" dirty="0"/>
              <a:t>Лов по старицам во время весенней плавни и вообще весенний лов в черных водах (неводами и сетями).</a:t>
            </a:r>
            <a:endParaRPr lang="ru-RU" sz="2400" dirty="0"/>
          </a:p>
          <a:p>
            <a:pPr lvl="1"/>
            <a:r>
              <a:rPr lang="ru-RU" dirty="0"/>
              <a:t>Зимний лов в запорных старицах (неводами).</a:t>
            </a:r>
            <a:endParaRPr lang="ru-RU" sz="2400" dirty="0"/>
          </a:p>
          <a:p>
            <a:pPr lvl="1"/>
            <a:r>
              <a:rPr lang="ru-RU" dirty="0"/>
              <a:t>Вольный лов (зимою) по чёрным водам, не запертым (неводами).</a:t>
            </a:r>
            <a:endParaRPr lang="ru-RU" sz="2400" dirty="0"/>
          </a:p>
          <a:p>
            <a:pPr lvl="1"/>
            <a:r>
              <a:rPr lang="ru-RU" dirty="0"/>
              <a:t>Лов </a:t>
            </a:r>
            <a:r>
              <a:rPr lang="ru-RU" dirty="0" err="1"/>
              <a:t>сижами</a:t>
            </a:r>
            <a:r>
              <a:rPr lang="ru-RU" dirty="0"/>
              <a:t> и </a:t>
            </a:r>
            <a:r>
              <a:rPr lang="ru-RU" dirty="0" err="1"/>
              <a:t>режаками</a:t>
            </a:r>
            <a:r>
              <a:rPr lang="ru-RU" dirty="0"/>
              <a:t> по Уралу (зимою).</a:t>
            </a:r>
            <a:endParaRPr lang="ru-RU" sz="2400" dirty="0"/>
          </a:p>
          <a:p>
            <a:pPr lvl="1"/>
            <a:r>
              <a:rPr lang="ru-RU" dirty="0" err="1"/>
              <a:t>Багорчиковое</a:t>
            </a:r>
            <a:r>
              <a:rPr lang="ru-RU" dirty="0"/>
              <a:t> рыболовство (зимою с </a:t>
            </a:r>
            <a:r>
              <a:rPr lang="ru-RU" dirty="0" err="1"/>
              <a:t>Каленовского</a:t>
            </a:r>
            <a:r>
              <a:rPr lang="ru-RU" dirty="0"/>
              <a:t> форпоста вниз по Уралу).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Список использованных источников и литературы.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ru-RU" sz="1600" dirty="0"/>
              <a:t>1. </a:t>
            </a:r>
            <a:r>
              <a:rPr lang="ru-RU" sz="1600" dirty="0" err="1"/>
              <a:t>Витевский</a:t>
            </a:r>
            <a:r>
              <a:rPr lang="ru-RU" sz="1600" dirty="0"/>
              <a:t> В.Н. Первая церковь в Уральском войске. Казань, 1877. С. 14.</a:t>
            </a:r>
          </a:p>
          <a:p>
            <a:r>
              <a:rPr lang="ru-RU" sz="1600" i="1" dirty="0"/>
              <a:t>2. </a:t>
            </a:r>
            <a:r>
              <a:rPr lang="ru-RU" sz="1600" i="1" dirty="0" err="1"/>
              <a:t>Витевский</a:t>
            </a:r>
            <a:r>
              <a:rPr lang="ru-RU" sz="1600" i="1" dirty="0"/>
              <a:t> В.Н. Раскол в Уральском войске в конце 18 – 19 вв. Казань, 1878 с. 221</a:t>
            </a:r>
            <a:endParaRPr lang="ru-RU" sz="1600" dirty="0"/>
          </a:p>
          <a:p>
            <a:r>
              <a:rPr lang="ru-RU" sz="1600" dirty="0"/>
              <a:t>3.    Даль В.И. Уральский казак // Избранные произведения В.И. Даля. М., 1983.</a:t>
            </a:r>
          </a:p>
          <a:p>
            <a:r>
              <a:rPr lang="ru-RU" sz="1600" dirty="0"/>
              <a:t>4. </a:t>
            </a:r>
            <a:r>
              <a:rPr lang="ru-RU" sz="1600" dirty="0" err="1"/>
              <a:t>Данилко</a:t>
            </a:r>
            <a:r>
              <a:rPr lang="ru-RU" sz="1600" dirty="0"/>
              <a:t> Е.С. Старообрядчество на Южном Урале: историко-этнографическое исследование: </a:t>
            </a:r>
            <a:r>
              <a:rPr lang="ru-RU" sz="1600" dirty="0" err="1"/>
              <a:t>Дисс</a:t>
            </a:r>
            <a:r>
              <a:rPr lang="ru-RU" sz="1600" dirty="0"/>
              <a:t>. на соискание </a:t>
            </a:r>
            <a:r>
              <a:rPr lang="ru-RU" sz="1600" dirty="0" err="1"/>
              <a:t>уч</a:t>
            </a:r>
            <a:r>
              <a:rPr lang="ru-RU" sz="1600" dirty="0"/>
              <a:t>. степени кандидата исторических наук. Уфа,2000. С.5.</a:t>
            </a:r>
          </a:p>
          <a:p>
            <a:r>
              <a:rPr lang="ru-RU" sz="1600" dirty="0"/>
              <a:t>5. </a:t>
            </a:r>
            <a:r>
              <a:rPr lang="ru-RU" sz="1600" dirty="0" err="1"/>
              <a:t>Джайлз</a:t>
            </a:r>
            <a:r>
              <a:rPr lang="ru-RU" sz="1600" dirty="0"/>
              <a:t> Констебл. Бороды в истории: Символы, моды, восприятия //Одиссей. Человек в истории. М.,1994. С. 165.</a:t>
            </a:r>
          </a:p>
          <a:p>
            <a:r>
              <a:rPr lang="ru-RU" sz="1600" dirty="0"/>
              <a:t>6.    Железнов И.И. Уральцы. Очерки быта уральских казаков. СПб., 1910. 4.1.Иностранные известия о восстании Степана Разина. Л., 1975.</a:t>
            </a:r>
          </a:p>
          <a:p>
            <a:r>
              <a:rPr lang="ru-RU" sz="1600" dirty="0"/>
              <a:t>7.Изюмов Андрей Игоревич — к.и.н., МГУ </a:t>
            </a:r>
            <a:r>
              <a:rPr lang="ru-RU" sz="1600" dirty="0" err="1"/>
              <a:t>им.М.В.Ломоносова</a:t>
            </a:r>
            <a:r>
              <a:rPr lang="ru-RU" sz="1600" dirty="0"/>
              <a:t>.</a:t>
            </a:r>
            <a:br>
              <a:rPr lang="ru-RU" sz="1600" dirty="0"/>
            </a:br>
            <a:r>
              <a:rPr lang="ru-RU" sz="1600" dirty="0"/>
              <a:t>(из материалов YI конференции "Старообрядчество: история, культура, современность",</a:t>
            </a:r>
            <a:br>
              <a:rPr lang="ru-RU" sz="1600" dirty="0"/>
            </a:br>
            <a:r>
              <a:rPr lang="ru-RU" sz="1600" dirty="0"/>
              <a:t>проходившей в г. Москве 19-20 ноября 2002 г.)</a:t>
            </a:r>
          </a:p>
          <a:p>
            <a:r>
              <a:rPr lang="ru-RU" sz="1600" dirty="0"/>
              <a:t>8. </a:t>
            </a:r>
            <a:r>
              <a:rPr lang="ru-RU" sz="1600" dirty="0" err="1"/>
              <a:t>Сопов</a:t>
            </a:r>
            <a:r>
              <a:rPr lang="ru-RU" sz="1600" dirty="0"/>
              <a:t> А. В. Проблемы происхождения и становления казачества </a:t>
            </a:r>
            <a:r>
              <a:rPr lang="ru-RU" sz="1600" dirty="0" err="1"/>
              <a:t>Юго-Востока</a:t>
            </a:r>
            <a:r>
              <a:rPr lang="ru-RU" sz="1600" dirty="0"/>
              <a:t> России: </a:t>
            </a:r>
            <a:r>
              <a:rPr lang="ru-RU" sz="1600" dirty="0" err="1"/>
              <a:t>Дис</a:t>
            </a:r>
            <a:r>
              <a:rPr lang="ru-RU" sz="1600" dirty="0"/>
              <a:t>. на соискание </a:t>
            </a:r>
            <a:r>
              <a:rPr lang="ru-RU" sz="1600" dirty="0" err="1"/>
              <a:t>уч</a:t>
            </a:r>
            <a:r>
              <a:rPr lang="ru-RU" sz="1600" dirty="0"/>
              <a:t>. степени кандидата исторических наук. Майкоп, 1999. С. 160.</a:t>
            </a:r>
          </a:p>
          <a:p>
            <a:r>
              <a:rPr lang="ru-RU" sz="1600" i="1" dirty="0"/>
              <a:t>9. Фокин Н.И. Финал трагедии. Уральские казаки в 20 веке. М., 1996 с.56</a:t>
            </a:r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Цель исследования.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Выявить специфические черты старообрядческого движения в среде уральского и оренбургского казачьего сословия .</a:t>
            </a:r>
          </a:p>
          <a:p>
            <a:r>
              <a:rPr lang="ru-RU" dirty="0"/>
              <a:t>Доказать, что судьба старообрядцев, во все времена зависела от политики государства.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- проанализировать основные причины и условия зарождения и распространения старообрядчества среди уральских и оренбургских казаков;</a:t>
            </a:r>
          </a:p>
          <a:p>
            <a:r>
              <a:rPr lang="ru-RU" dirty="0"/>
              <a:t>-определить тенденции развития взаимоотношений казаков-старообрядцев с государственной властью, отличительные особенности правительственной политики по отношению ко всему старообрядчеству и непосредственно принимаемые меры к войсковому казачьему сословию;</a:t>
            </a:r>
          </a:p>
          <a:p>
            <a:r>
              <a:rPr lang="ru-RU" dirty="0"/>
              <a:t>-выделить основные районы распространения старообрядческих общин на войсковой территории.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r>
              <a:rPr lang="ru-RU" b="1" dirty="0" smtClean="0"/>
              <a:t>Предмет исследования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анализ развития, становления и распространения староверия на территории Уральского и Оренбургского казачьих войск.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Объект  </a:t>
            </a:r>
            <a:r>
              <a:rPr lang="ru-RU" b="1" dirty="0"/>
              <a:t>исследования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староверие среди уральских и оренбургских </a:t>
            </a:r>
            <a:r>
              <a:rPr lang="ru-RU" sz="3200" dirty="0" smtClean="0"/>
              <a:t>казаков,</a:t>
            </a:r>
            <a:endParaRPr lang="en-US" sz="3200" dirty="0" smtClean="0"/>
          </a:p>
          <a:p>
            <a:r>
              <a:rPr lang="ru-RU" sz="3200" dirty="0" smtClean="0"/>
              <a:t>данное </a:t>
            </a:r>
            <a:r>
              <a:rPr lang="ru-RU" sz="3200" dirty="0"/>
              <a:t>явление рассматривается в двух контекстах: гуманитарно-экологическом и социальном, </a:t>
            </a:r>
            <a:endParaRPr lang="ru-RU" sz="3200" dirty="0" smtClean="0"/>
          </a:p>
          <a:p>
            <a:r>
              <a:rPr lang="ru-RU" sz="3200" dirty="0" smtClean="0"/>
              <a:t>его </a:t>
            </a:r>
            <a:r>
              <a:rPr lang="ru-RU" sz="3200" dirty="0"/>
              <a:t>влияние на общественную, культурную и экологическую  жизнь региона.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ru-RU" b="1" dirty="0"/>
              <a:t>Хронологические рамки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8748464" cy="4389120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ru-RU" sz="4400" dirty="0" smtClean="0"/>
              <a:t>вторая половина 17 века – начало 20 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ru-RU" b="1" dirty="0"/>
              <a:t>Территориальные рамки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Уральское и Оренбургское казачьи войска, как самостоятельные военно-административные единицы.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Методика исследования.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3200" dirty="0" smtClean="0"/>
              <a:t>Методы </a:t>
            </a:r>
            <a:r>
              <a:rPr lang="ru-RU" sz="3200" dirty="0"/>
              <a:t>научного познания, </a:t>
            </a:r>
          </a:p>
          <a:p>
            <a:pPr>
              <a:buNone/>
            </a:pPr>
            <a:r>
              <a:rPr lang="ru-RU" sz="3200" dirty="0" smtClean="0"/>
              <a:t> принципы </a:t>
            </a:r>
            <a:r>
              <a:rPr lang="ru-RU" sz="3200" dirty="0"/>
              <a:t>современной исторической науки</a:t>
            </a:r>
            <a:r>
              <a:rPr lang="ru-RU" sz="3200" dirty="0" smtClean="0"/>
              <a:t>:</a:t>
            </a:r>
          </a:p>
          <a:p>
            <a:pPr>
              <a:buNone/>
            </a:pPr>
            <a:r>
              <a:rPr lang="ru-RU" sz="3200" dirty="0" smtClean="0"/>
              <a:t>    научность, </a:t>
            </a:r>
          </a:p>
          <a:p>
            <a:pPr>
              <a:buNone/>
            </a:pPr>
            <a:r>
              <a:rPr lang="ru-RU" sz="3200" dirty="0" smtClean="0"/>
              <a:t>    историзм, </a:t>
            </a:r>
          </a:p>
          <a:p>
            <a:pPr>
              <a:buNone/>
            </a:pPr>
            <a:r>
              <a:rPr lang="ru-RU" sz="3200" dirty="0" smtClean="0"/>
              <a:t>    объективность.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/>
              <a:t>При написании работы учитывался системный </a:t>
            </a:r>
            <a:r>
              <a:rPr lang="ru-RU" sz="3200" dirty="0" smtClean="0"/>
              <a:t>подход.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541</Words>
  <Application>Microsoft Office PowerPoint</Application>
  <PresentationFormat>Экран (4:3)</PresentationFormat>
  <Paragraphs>88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Учебно-исследовательская работа </vt:lpstr>
      <vt:lpstr>Гипотезы </vt:lpstr>
      <vt:lpstr>Цель исследования.  </vt:lpstr>
      <vt:lpstr>задачи: </vt:lpstr>
      <vt:lpstr>Предмет исследования </vt:lpstr>
      <vt:lpstr>Объект  исследования </vt:lpstr>
      <vt:lpstr>Хронологические рамки </vt:lpstr>
      <vt:lpstr>Территориальные рамки </vt:lpstr>
      <vt:lpstr>Методика исследования. </vt:lpstr>
      <vt:lpstr>Методы исследования</vt:lpstr>
      <vt:lpstr>Практическая значимость  </vt:lpstr>
      <vt:lpstr>Истинные староверы</vt:lpstr>
      <vt:lpstr>Слайд 13</vt:lpstr>
      <vt:lpstr>Слайд 14</vt:lpstr>
      <vt:lpstr>Василий Татищев</vt:lpstr>
      <vt:lpstr>Уральский казак</vt:lpstr>
      <vt:lpstr>Борода – символ соборности казака</vt:lpstr>
      <vt:lpstr>Старообрядчество казаков было явление более политическим.</vt:lpstr>
      <vt:lpstr>Старики-старообрядцы являлись консервативной силой</vt:lpstr>
      <vt:lpstr>Костяк казачьего староверия опирался на казаков-стариков</vt:lpstr>
      <vt:lpstr>Жены казаков – хранительницы старообрядчества</vt:lpstr>
      <vt:lpstr>Уральские казаки перед царем</vt:lpstr>
      <vt:lpstr>Уральский учуг</vt:lpstr>
      <vt:lpstr>         Багренье.</vt:lpstr>
      <vt:lpstr>Слайд 25</vt:lpstr>
      <vt:lpstr> Правила рыбной охоты.</vt:lpstr>
      <vt:lpstr>Слайд 27</vt:lpstr>
      <vt:lpstr>Список использованных источников и литературы.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Учебно-исследовательская работа</dc:title>
  <dc:creator>1</dc:creator>
  <cp:lastModifiedBy>Admin</cp:lastModifiedBy>
  <cp:revision>15</cp:revision>
  <dcterms:created xsi:type="dcterms:W3CDTF">2012-11-29T08:19:27Z</dcterms:created>
  <dcterms:modified xsi:type="dcterms:W3CDTF">2012-12-06T14:49:32Z</dcterms:modified>
</cp:coreProperties>
</file>