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58" r:id="rId5"/>
    <p:sldId id="272" r:id="rId6"/>
    <p:sldId id="261" r:id="rId7"/>
    <p:sldId id="273" r:id="rId8"/>
    <p:sldId id="274" r:id="rId9"/>
    <p:sldId id="264" r:id="rId10"/>
    <p:sldId id="266" r:id="rId11"/>
    <p:sldId id="267" r:id="rId12"/>
    <p:sldId id="268" r:id="rId13"/>
    <p:sldId id="269" r:id="rId14"/>
    <p:sldId id="270" r:id="rId15"/>
    <p:sldId id="275" r:id="rId16"/>
    <p:sldId id="262" r:id="rId17"/>
    <p:sldId id="263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3.png"/><Relationship Id="rId7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png"/><Relationship Id="rId7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.png"/><Relationship Id="rId7" Type="http://schemas.openxmlformats.org/officeDocument/2006/relationships/image" Target="../media/image2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.png"/><Relationship Id="rId7" Type="http://schemas.openxmlformats.org/officeDocument/2006/relationships/image" Target="../media/image2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12345\&#1084;&#1091;&#1079;&#1099;&#1082;&#1072;\&#1082;&#1080;&#1085;&#1086;7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u.wikipedia.org/wiki/%C3%FD%F1%FD%F0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cat-red.com/wp-content/uploads/2012/02/About-Shaveh-storytellers-epic-about-Ges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tradkulzab.narod.ru/DKBuryat_Folk_Epo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2;&#1086;&#1080;%20&#1076;&#1086;&#1082;&#1091;&#1084;&#1077;&#1085;&#1090;&#1099;\12345\&#1084;&#1091;&#1079;&#1099;&#1082;&#1072;\&#1050;&#1072;&#1088;&#1091;&#1077;&#1074;%20-%20&#1069;&#1078;&#1080;&#1081;&#1085;%20&#1076;&#1091;&#1091;&#1085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ramond Premr Pro Smbd" pitchFamily="18" charset="0"/>
              </a:rPr>
              <a:t>Бурятский героический эпос «</a:t>
            </a:r>
            <a:r>
              <a:rPr lang="ru-RU" b="1" cap="all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ramond Premr Pro Smbd" pitchFamily="18" charset="0"/>
              </a:rPr>
              <a:t>Гэсэр</a:t>
            </a:r>
            <a:r>
              <a:rPr lang="ru-RU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ramond Premr Pro Smbd" pitchFamily="18" charset="0"/>
              </a:rPr>
              <a:t>»</a:t>
            </a:r>
            <a:endParaRPr lang="ru-RU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ramond Premr Pro Smb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8576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Аюрова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Лариса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Доржиевна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читель бурятского языка </a:t>
            </a:r>
          </a:p>
          <a:p>
            <a:pPr algn="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«СОСОШ№2»</a:t>
            </a:r>
          </a:p>
          <a:p>
            <a:pPr algn="r"/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ayurova.Larisa@yandex.ru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28604"/>
            <a:ext cx="7015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Сосново-Озерская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школа№2»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Еравнинский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 Республика Бурятия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557214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Сосново-Озерское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2012г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Загрузки\Новая папка\1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3606867" cy="2752228"/>
          </a:xfrm>
          <a:prstGeom prst="rect">
            <a:avLst/>
          </a:prstGeom>
          <a:noFill/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6143668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Будущий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герой родился в семье семидесятилетнего старика и его шестидесятилетней жены, которая на самом деле была дочерью солнца, и получил имя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Зургай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Это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был некрасивый ребенок: сопливый и шелудивый, однако уже в раннем детстве проявились магические способности этого необыкновенного младенца. Его земные родственники начали догадываться о великом предназначении будущего героя.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2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857232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03534" y="3143248"/>
            <a:ext cx="2640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Ч.Б.Шонхоров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«Рождение </a:t>
            </a:r>
            <a:r>
              <a:rPr lang="ru-RU" dirty="0" err="1" smtClean="0"/>
              <a:t>Гэсэра</a:t>
            </a:r>
            <a:r>
              <a:rPr lang="ru-RU" dirty="0" smtClean="0"/>
              <a:t> на Земле»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92909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Еще в то время, когда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Зургай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лежал в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люльке,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к нему был послан злой шаман, который должен был погубить героя. Младенец легко справляется с шаманом. Вскоре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Зургай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сам мастерит себе лук и делает из древесной коры коня, на котором отправляется сражаться со злыми бесами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альбинами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Он приводит в дом невест: сначала ханскую дочь, а через некоторое время в состязании выигрывает другую девушку, дочь богача. Благодаря этим девушкам Абай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явился людям в своем настоящем облике героя - освободителя земли от злых демонов. Произошло это так. Девушки, жившие у него в доме, решают узнать, куда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Зургай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по утрам уезжает от них. Проследив за ним, они видят его на горе в облике небожителя среди великих волшебников и магов. Девушки понимают, что это не просто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Зургай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но Абай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143380"/>
            <a:ext cx="1357322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http://www.ayaganga.ru/images/gal/gesersmall/img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4214818"/>
            <a:ext cx="1500198" cy="19288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http://www.ayaganga.ru/images/gal/gesersmall/img1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4143380"/>
            <a:ext cx="1643074" cy="1928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500430" y="6215082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Эскизы </a:t>
            </a:r>
            <a:r>
              <a:rPr lang="ru-RU" dirty="0" err="1" smtClean="0"/>
              <a:t>Ц.С.Сампилова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64346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Небожители присылают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Гэсэру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в помощь волшебного коня, который будет его верным помощником в опасных битвах и походах. Первый подвиг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- битва с великаном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Лобсоголдой-мангадхаем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Злые чары жены этого великана превращают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в осла. Но небожители помогают ему обрести прежний облик Абая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Битва с могущественным врагом длилась полгода, и небожители не оставались безучастными к этому сражению.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Манзан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Гурмэ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помогает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Гэсэру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а ее сестра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Маяс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Хара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- его противнику. В конце долгого и упорного сражения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Гэсэру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удается победить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мангадхая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2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786322"/>
            <a:ext cx="1976448" cy="18526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8" name="Picture 2" descr="C:\Documents and Settings\Admin\Мои документы\Загрузки\Новая папка\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4714884"/>
            <a:ext cx="1108077" cy="17990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Documents and Settings\Admin\Мои документы\Загрузки\Новая папка\i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43042" y="4786322"/>
            <a:ext cx="1428750" cy="18573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5715040" cy="592935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Другим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подвигом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была битва с чудовищем, обладающим большой магической силой,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Гал-Дурмэ-ханом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Герой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не может победить злодея в честном поединке, потому что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Гал-Дурмэ-хан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может бесконечное число раз погибать и снова возрождаться.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Но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истощенный битвой, он обещает впредь не творить зла людям и удаляется на восточный край земли.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Admin\Мои документы\Загрузки\Новая папка\1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1000108"/>
            <a:ext cx="2678925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9"/>
            <a:ext cx="8329642" cy="35718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битве с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Хараабал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Мэргэном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погибает, сраженный грозными черными силами, пришедшими с востока. Эти силы были вызваны магическими заклинаниями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Хараабал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Мэргэна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Вещий конь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сообщает женам и сыновьям своего хозяина о его гибели и помогает им найти волшебное средство, которое возвращает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к жизни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 </a:t>
            </a:r>
            <a:b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       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совершил еще много других подвигов. Он очистил мир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от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чудовищ и сделал его более приспособленным для существования человека.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2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4572008"/>
            <a:ext cx="1928826" cy="14811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http://www.ayaganga.ru/images/gal/gesersmall/img2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429132"/>
            <a:ext cx="1714512" cy="15954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6" name="Picture 2" descr="C:\Documents and Settings\Admin\Мои документы\Загрузки\Новая папка\222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0364" y="4214818"/>
            <a:ext cx="3143272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9"/>
            <a:ext cx="8229600" cy="38576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Когда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уничтожает всех врагов человечества, отец повелевает ему вернуться на небо, но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отказывается: он навеки полюбил землю и ее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людей.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Тогда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отец разгневался на него, и вместе со своими богатырями 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был наказан: они были превращены в немые человекоподобные скалы. Есть у бурятского народа легенда, что и поныне эти названия украшают Саянский горный хребет и напоминают людям  об их великом заступнике, который рожден был на небе, чтобы покарать неправду на земле, уничтожить звериный закон пожирания слабых сильными.</a:t>
            </a:r>
          </a:p>
          <a:p>
            <a:pPr algn="just"/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3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4357694"/>
            <a:ext cx="1500198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http://www.ayaganga.ru/images/gal/gesersmall/img1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214818"/>
            <a:ext cx="1571636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0" name="Picture 2" descr="C:\Documents and Settings\Admin\Мои документы\Загрузки\Новая папка\i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4214818"/>
            <a:ext cx="1500198" cy="23687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Вывод:</a:t>
            </a:r>
          </a:p>
          <a:p>
            <a:pPr algn="just"/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родился на земле с определенной, четко выраженной миссией: он искоренитель зла. Он уничтожает чудовищных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мангадхаев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сеющих на земле болезни, зло, несчастья, пожирающих людей и скот. Уничтожив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мангадхаев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коварных ханов и злых шаманов,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устанавливает на земле мир и благоденствие.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Все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его действия направлены на защиту родной земли, своего племени и рода от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чужеродцев-врагов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от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иноземных вторжений. Можно говорить о своеобразном мифологическом амплуа героя: он, независимо от поворотов сюжета, независимо от особенностей национальных эпических традиций, всегда противостоит хаосу,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демоническим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силам, всегда восстанавливает гармонический порядок в мире.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кино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60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378621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 поэме воспевается верность долгу, клеймится позором измена и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предательство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"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" - гимн любви к своей земле.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"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Не допускай врага к родной земле, не жди его, но выходи навстречу, там-то он будет побежден" - вот один из важнейших мотивов этого эпического сказания.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Admin\Мои документы\Загрузки\Новая папка\128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071942"/>
            <a:ext cx="280861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www.cat-red.com/wp-content/uploads/2012/02/About-Shaveh-storytellers-epic-about-Geser.jpg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http://ru.wikipedia.org/wiki/%</a:t>
            </a:r>
            <a:r>
              <a:rPr lang="en-US" dirty="0" smtClean="0">
                <a:hlinkClick r:id="rId3"/>
              </a:rPr>
              <a:t>C3%FD%F1%FD%F0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http://tradkulzab.narod.ru/DKBuryat_Folk_Epos.html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Актуальность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Garamond Premr Pro Smbd" pitchFamily="18" charset="0"/>
              </a:rPr>
              <a:t>Героический эпос "</a:t>
            </a:r>
            <a:r>
              <a:rPr lang="ru-RU" b="1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b="1" dirty="0" smtClean="0">
                <a:solidFill>
                  <a:srgbClr val="002060"/>
                </a:solidFill>
                <a:latin typeface="Garamond Premr Pro Smbd" pitchFamily="18" charset="0"/>
              </a:rPr>
              <a:t>"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 является уникальным памятником духовной культуры бурятского народа. Этот эпос считают своим не только буряты, но и многие другие народы Центральной Азии. Эпос распространен у тибетцев, монголов, тувинцев, алтайцев, калмыков,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северотибетских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уйгуров. </a:t>
            </a:r>
            <a:endParaRPr lang="ru-RU" dirty="0" smtClean="0">
              <a:solidFill>
                <a:srgbClr val="002060"/>
              </a:solidFill>
              <a:latin typeface="Garamond Premr Pro Smbd" pitchFamily="18" charset="0"/>
            </a:endParaRPr>
          </a:p>
          <a:p>
            <a:pPr algn="just">
              <a:buNone/>
            </a:pP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стал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символом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центральноазиатской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общности различных культур и традиций. Эпическое сказание о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Гэсэре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сохраняется в живой народной памяти до нашего времени. Если записанные тысячи лет назад Илиада и Одиссея перестали исполняться сказителями, передаваться из уст в уста, то "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" дошел до нас и в литературной и фольклорной традиции.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Каруев - Эжийн дуу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5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бурятском фольклоре, как и в фольклоре других народов мира, бытуют такие жанры, как сказки, легенды и предания. Но особое место занимает героический эпос. Героические сказания бурят называют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улигерами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высшее достижение устного народного творчества бурятского народа.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Улигеры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являются неотъемлемой частью эпического наследия народов Сибири.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Улигеры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чем-то сродни русским  былинам.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Улигеры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исполнялись только перед какими-то важными событиями: большой охотой, дальним походом, во имя исцеления больных. Считалось, что исполнение героических поэм способствует прозрению слепых. Имелись также запреты на исполнение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улигеров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нельзя было исполнять их днем, в присутствии посторонних, ради праздного любопытства.       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бурятском героическом эпосе, как и в русских былинах, главными героями были богатыри, которые защищают свою землю, отправляясь в путешествие. Вымысел сочетается в них с  элементами реальной жизни бурятского народа: его основными занятиями (скотоводство, охота), бытом, традициями.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этих замечательных произведениях устного народного творчества ярко выражены черты национального характера, традиции бурят, воспеты их лучшие качества: верность долгу, любовь к родной земле, бесстрашие и мужество в борьбе. В образах былинных богатырей воплощены героические идеалы народа - идеалы мужества и доблести, благородства и самопожертвования, любви к родной земле. Эти качества воспитаны всем ходом исторического развития и той вековой борьбой, которую приходилось вести народу, защищая от врагов свой род, свое племя.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Героический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эпос бурят создавался народом. Его создателями и исполнителями являлись выходцы из простого народа 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Загрузки\Новая папка\uligersh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2222566" cy="262567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Загрузки\Новая папка\39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571876"/>
            <a:ext cx="4460519" cy="2857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642918"/>
            <a:ext cx="4214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Храпя летели кони в сторону заката.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Огню и Слову поклонялись поколенья.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Молчание хранит </a:t>
            </a:r>
            <a:r>
              <a:rPr lang="ru-RU" sz="2000" b="1" i="1" dirty="0" err="1" smtClean="0">
                <a:solidFill>
                  <a:srgbClr val="002060"/>
                </a:solidFill>
                <a:latin typeface="Monotype Corsiva" pitchFamily="66" charset="0"/>
              </a:rPr>
              <a:t>Гэсэриада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О тайнах своего происхожденья.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Но всадников потомки помнят мудро,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Откуда льется свет добра старинный: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Великий голос кочевого утра, </a:t>
            </a:r>
            <a:b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Уста бессмертные </a:t>
            </a:r>
            <a:r>
              <a:rPr lang="ru-RU" sz="2000" b="1" i="1" dirty="0" err="1" smtClean="0">
                <a:solidFill>
                  <a:srgbClr val="002060"/>
                </a:solidFill>
                <a:latin typeface="Monotype Corsiva" pitchFamily="66" charset="0"/>
              </a:rPr>
              <a:t>улигершина</a:t>
            </a:r>
            <a:r>
              <a:rPr lang="ru-RU" sz="2000" b="1" i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2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www.ayaganga.ru/images/gal/gesersmall/img1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4000504"/>
            <a:ext cx="12858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ayaganga.ru/images/gal/gesersmall/img3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214818"/>
            <a:ext cx="11430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71538" y="3214686"/>
            <a:ext cx="229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Улигершин-сказитель</a:t>
            </a:r>
            <a:endParaRPr lang="ru-RU" dirty="0"/>
          </a:p>
        </p:txBody>
      </p:sp>
      <p:pic>
        <p:nvPicPr>
          <p:cNvPr id="11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768997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        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Исполнителей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улигеров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называли</a:t>
            </a:r>
            <a:r>
              <a:rPr lang="ru-RU" sz="2000" b="1" i="1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улигершинами</a:t>
            </a:r>
            <a:r>
              <a:rPr lang="ru-RU" sz="2000" b="1" i="1" dirty="0" smtClean="0">
                <a:solidFill>
                  <a:srgbClr val="002060"/>
                </a:solidFill>
                <a:latin typeface="Garamond Premr Pro Smbd" pitchFamily="18" charset="0"/>
              </a:rPr>
              <a:t>.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 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Улигершины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были очень уважаемыми и почитаемыми людьми. Обычно их сажали на белый войлок, на самое почетное место, под локоть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улигершину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клали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подышечку-олбок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, рядом ставили чашку с водой. Ничто не должно было прервать исполнение эпоса. Это бы означало прервать деяния героя. Сказитель как бы перевоплощался в героя. Сказитель должен был обладать безукоризненной памятью, чтобы без пропусков и искажений, как того требовала традиция, передавать огромные эпопеи, состоящие из тысяч стихов.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нельзя было сокращать, переделывать по-своему. Оценку его исполнению давали слушатели, хорошо знавшие содержание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улигеров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. Певец должен был обладать звучным красивым голосом, музыкальным слухом, хорошо владеть словом, а главное - уметь вдохновляться. Сказитель как бы перевоплощался в героя, самозабвенно отдаваясь пению; голосом, особыми интонациями, жестами или игрой на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хуре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передавал 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особенности 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происходящих событий в эпосе. Такое состояние вдохновения приходило к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улигершину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только перед слушателями,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Улигеры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исполнялись  мелодическим  речитативом или пелись. Исполнение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улигера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сопровождалось мимикой, жестами. И слушатели воспринимали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 как рассказ о действительных событиях. Наиболее известные исполнители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улигеров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: Петров,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Тороев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Garamond Premr Pro Smbd" pitchFamily="18" charset="0"/>
              </a:rPr>
              <a:t>Имегенов</a:t>
            </a:r>
            <a:r>
              <a:rPr lang="ru-RU" sz="2000" dirty="0" smtClean="0">
                <a:solidFill>
                  <a:srgbClr val="002060"/>
                </a:solidFill>
                <a:latin typeface="Garamond Premr Pro Smbd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Логика мифа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072494" cy="31861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"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" - мифологическое произведение. Пространство, в котором действует герой, подчиняется особым законам -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законам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мифа. В этом мире нет деления на фантастическое и реальное, явления природы и законы общества. Весь мир одушевляется и наделяется человеческими качествами: чудовища приобретают вид людей, небо, гора, река, рыбы, травы ведут себя как люди. Это касается и небожителей. 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ayaganga.ru/images/gal/gesersmall/img1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4214818"/>
            <a:ext cx="1785950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http://www.ayaganga.ru/images/gal/gesersmall/img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4214818"/>
            <a:ext cx="1785950" cy="21336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Представление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о мире в  бурятском эпосе «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Гэсэр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» было трехмерным: в верхнем, небесном мире  жили небожители –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тэнгрии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бессмертные боги, повелевающие разными стихиями, олицетворяющие собой противоборствующие  начала - добро и зло, свет и тьму, поэтому они делятся на  добрых и злых. Боги внешне похожи на людей, имеют свои семьи, стада, занимаются домашней работой, дружат и ссорятся, сражаются между собой, стремясь добиться абсолютной власти, в результате чего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Атай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Улан, глава злых восточных богов, был побежден, разрублен на части и сброшен на землю.</a:t>
            </a:r>
          </a:p>
          <a:p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среднем, земном мире живут обыкновенные смертные люди, охотятся, разводят скот, и им нет никакого дела до небожителей. По эпическому сказанию, виновниками всех бед, обрушившихся на людей, являются именно боги-небожители: из кусков тела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Атай-Улана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сброшенных на землю, нарождаются чудовища -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мангадхаи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и на землю приходит зло.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Нижним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подземным миром правит злой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Эрлик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Здесь обитают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дьяволы-альбины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4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Подвиги 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Гэсэра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В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незапямятные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времена случилось так, что на земле стали распространяться невиданные ранее болезни, голод и мор, вспыхнули войны, к людям стали приходить несчастья и 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беды.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Небожители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увидев это, решили послать на землю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Бухэ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Белигтэ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среднего сына Хан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Хурмусты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, правнука божественной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Манзан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Гурмэ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Бухэ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aramond Premr Pro Smbd" pitchFamily="18" charset="0"/>
              </a:rPr>
              <a:t>Белигтэ</a:t>
            </a:r>
            <a:r>
              <a:rPr lang="ru-RU" dirty="0" smtClean="0">
                <a:solidFill>
                  <a:srgbClr val="002060"/>
                </a:solidFill>
                <a:latin typeface="Garamond Premr Pro Smbd" pitchFamily="18" charset="0"/>
              </a:rPr>
              <a:t> должен был родиться на земле как человек, а не прийти к людям в облике небожителя. </a:t>
            </a:r>
            <a:endParaRPr lang="ru-RU" dirty="0">
              <a:solidFill>
                <a:srgbClr val="002060"/>
              </a:solidFill>
              <a:latin typeface="Garamond Premr Pro Smbd" pitchFamily="18" charset="0"/>
            </a:endParaRPr>
          </a:p>
        </p:txBody>
      </p:sp>
      <p:pic>
        <p:nvPicPr>
          <p:cNvPr id="3074" name="Picture 2" descr="C:\Documents and Settings\Admin\Мои документы\Загрузки\Новая папка\300px-Gesar_Kh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857760"/>
            <a:ext cx="2743200" cy="1663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6215082"/>
            <a:ext cx="287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Н.К.Рерих «</a:t>
            </a:r>
            <a:r>
              <a:rPr lang="ru-RU" dirty="0" err="1" smtClean="0"/>
              <a:t>Гэсэр-хан</a:t>
            </a:r>
            <a:r>
              <a:rPr lang="ru-RU" dirty="0" smtClean="0"/>
              <a:t>»,1941</a:t>
            </a:r>
            <a:endParaRPr lang="ru-RU" dirty="0"/>
          </a:p>
        </p:txBody>
      </p:sp>
      <p:pic>
        <p:nvPicPr>
          <p:cNvPr id="6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5" descr="http://handbook.reldata.com/handbook.nsf/orn_corn2.gif?OpenImageResour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88645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948</Words>
  <Application>Microsoft Office PowerPoint</Application>
  <PresentationFormat>Экран (4:3)</PresentationFormat>
  <Paragraphs>52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Бурятский героический эпос «Гэсэр»</vt:lpstr>
      <vt:lpstr>Актуальность</vt:lpstr>
      <vt:lpstr>Слайд 3</vt:lpstr>
      <vt:lpstr>Слайд 4</vt:lpstr>
      <vt:lpstr>Слайд 5</vt:lpstr>
      <vt:lpstr>Логика мифа</vt:lpstr>
      <vt:lpstr>Слайд 7</vt:lpstr>
      <vt:lpstr>Слайд 8</vt:lpstr>
      <vt:lpstr>Подвиги Гэсэра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Бурятский героический эпос «Гэсэр»</dc:title>
  <cp:lastModifiedBy>Admin</cp:lastModifiedBy>
  <cp:revision>21</cp:revision>
  <dcterms:modified xsi:type="dcterms:W3CDTF">2012-04-28T07:23:01Z</dcterms:modified>
</cp:coreProperties>
</file>