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70" r:id="rId8"/>
    <p:sldId id="272" r:id="rId9"/>
    <p:sldId id="273" r:id="rId10"/>
    <p:sldId id="263" r:id="rId11"/>
    <p:sldId id="264" r:id="rId12"/>
    <p:sldId id="265" r:id="rId13"/>
    <p:sldId id="266" r:id="rId14"/>
    <p:sldId id="262" r:id="rId15"/>
    <p:sldId id="268" r:id="rId16"/>
    <p:sldId id="269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2EBFBE-D282-4A27-A41A-D2226078F456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79375D-4570-4EDE-ABBB-C0DD2CAA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ТЕМА УРОКА: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«Изобразительно-выразительные средства языка. Подготовка к выполнению задания В8».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выполнения задания  в8</a:t>
            </a:r>
            <a:br>
              <a:rPr lang="ru-RU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ШАГ 1.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Внимательно прочитайте рецензию. Обратите внимание на такие слова, как ТРОП, ЛЕКСИЧЕСКОЕ СРЕДСТВО, СИНТАКСИЧЕСКОЕ  СРЕДСТВО, т.к. они являются подсказкой.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ШАГ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Проанализируйте список терминов, перечисленных в задании. Сгруппируйте их.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ТРОПЫ  - Т</a:t>
            </a:r>
          </a:p>
          <a:p>
            <a:pPr>
              <a:buNone/>
            </a:pPr>
            <a:r>
              <a:rPr lang="ru-RU" sz="3600" dirty="0" smtClean="0"/>
              <a:t>ЛЕКСИЧЕСКИЕ СРЕДСТВА – Л</a:t>
            </a:r>
          </a:p>
          <a:p>
            <a:pPr>
              <a:buNone/>
            </a:pPr>
            <a:r>
              <a:rPr lang="ru-RU" sz="3600" dirty="0" smtClean="0"/>
              <a:t>СИНТАКСИЧЕСКИЕ  - С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r>
              <a:rPr lang="ru-RU" dirty="0" smtClean="0"/>
              <a:t>1. анафора – с</a:t>
            </a:r>
          </a:p>
          <a:p>
            <a:r>
              <a:rPr lang="ru-RU" dirty="0" smtClean="0"/>
              <a:t>2. метафора – т</a:t>
            </a:r>
          </a:p>
          <a:p>
            <a:r>
              <a:rPr lang="ru-RU" dirty="0" smtClean="0"/>
              <a:t>3.гипербола – т</a:t>
            </a:r>
          </a:p>
          <a:p>
            <a:r>
              <a:rPr lang="ru-RU" dirty="0" smtClean="0"/>
              <a:t>4. профессиональные слова –л</a:t>
            </a:r>
          </a:p>
          <a:p>
            <a:r>
              <a:rPr lang="ru-RU" dirty="0" smtClean="0"/>
              <a:t>5.парцелляция – с</a:t>
            </a:r>
          </a:p>
          <a:p>
            <a:r>
              <a:rPr lang="ru-RU" dirty="0" smtClean="0"/>
              <a:t>6. лексический повтор – с</a:t>
            </a:r>
          </a:p>
          <a:p>
            <a:r>
              <a:rPr lang="ru-RU" dirty="0" smtClean="0"/>
              <a:t>7. противопоставление – с</a:t>
            </a:r>
          </a:p>
          <a:p>
            <a:r>
              <a:rPr lang="ru-RU" dirty="0" smtClean="0"/>
              <a:t>8. контекстные синонимы – л</a:t>
            </a:r>
          </a:p>
          <a:p>
            <a:pPr>
              <a:buNone/>
            </a:pPr>
            <a:r>
              <a:rPr lang="ru-RU" dirty="0" smtClean="0"/>
              <a:t>Т.о., область поиска указанного языкового средства заметно сузилась.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ШАГ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Вспомните определения этих понятий. Сопоставьте с примерами.</a:t>
            </a:r>
          </a:p>
          <a:p>
            <a:endParaRPr lang="ru-RU" sz="4400" dirty="0" smtClean="0"/>
          </a:p>
          <a:p>
            <a:r>
              <a:rPr lang="ru-RU" sz="4400" dirty="0" smtClean="0"/>
              <a:t>Расположите термины в нужном порядке.</a:t>
            </a:r>
            <a:endParaRPr lang="ru-RU" sz="4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789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ШАГ 4.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 задания  В8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каждую верную цифру, соответствующую номеру термина из списка, экзаменуемый получает 1 балл.</a:t>
            </a:r>
          </a:p>
          <a:p>
            <a:r>
              <a:rPr lang="ru-RU" dirty="0" smtClean="0"/>
              <a:t>4 балла – нет ошибок</a:t>
            </a:r>
          </a:p>
          <a:p>
            <a:r>
              <a:rPr lang="ru-RU" dirty="0" smtClean="0"/>
              <a:t>3 балла – 1 ошибка</a:t>
            </a:r>
          </a:p>
          <a:p>
            <a:r>
              <a:rPr lang="ru-RU" dirty="0" smtClean="0"/>
              <a:t>2 балла – 2 ошибки</a:t>
            </a:r>
          </a:p>
          <a:p>
            <a:r>
              <a:rPr lang="ru-RU" dirty="0" smtClean="0"/>
              <a:t>1 балл – верно указана только одна цифра</a:t>
            </a:r>
          </a:p>
          <a:p>
            <a:r>
              <a:rPr lang="ru-RU" dirty="0" smtClean="0"/>
              <a:t>0 баллов – полностью неверный ответ(неверный набор цифр) или его отсутствие.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рецензия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429552" cy="5214974"/>
          </a:xfrm>
        </p:spPr>
        <p:txBody>
          <a:bodyPr/>
          <a:lstStyle/>
          <a:p>
            <a:r>
              <a:rPr lang="ru-RU" dirty="0" smtClean="0"/>
              <a:t>«Автор заставляет читателя задуматься о важных для каждого человека понятиях. С этой целью уже в первом абзаце он использует (А)__(«разъединяет»-»объединяет»). Синтаксическое средство – (Б)__(в предложениях 4,13), троп – (В)__(«они – две колонны, поддерживающие крышу одного храма» в предложении 16) и лексическое средство – (Г)__(«делать первый шаг» в предложении 9) помогают автору выразить своё отношение к сущности рассматриваемых понятий».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Сгруппируем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1)фразеологизм –л</a:t>
            </a:r>
          </a:p>
          <a:p>
            <a:r>
              <a:rPr lang="ru-RU" dirty="0" smtClean="0"/>
              <a:t>2)литота – т</a:t>
            </a:r>
          </a:p>
          <a:p>
            <a:r>
              <a:rPr lang="ru-RU" dirty="0" smtClean="0"/>
              <a:t>3)ряды однородных членов – с</a:t>
            </a:r>
          </a:p>
          <a:p>
            <a:r>
              <a:rPr lang="ru-RU" dirty="0" smtClean="0"/>
              <a:t>4)ирония – л</a:t>
            </a:r>
          </a:p>
          <a:p>
            <a:r>
              <a:rPr lang="ru-RU" dirty="0" smtClean="0"/>
              <a:t>5)метафора – т</a:t>
            </a:r>
          </a:p>
          <a:p>
            <a:r>
              <a:rPr lang="ru-RU" dirty="0" smtClean="0"/>
              <a:t>6)антонимы – л</a:t>
            </a:r>
          </a:p>
          <a:p>
            <a:r>
              <a:rPr lang="ru-RU" dirty="0" smtClean="0"/>
              <a:t>7)синтаксический параллелизм – с</a:t>
            </a:r>
          </a:p>
          <a:p>
            <a:r>
              <a:rPr lang="ru-RU" dirty="0" smtClean="0"/>
              <a:t>8)экспрессивный повтор –с</a:t>
            </a:r>
          </a:p>
          <a:p>
            <a:r>
              <a:rPr lang="ru-RU" smtClean="0"/>
              <a:t>9)восклицательные предложения -с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928802"/>
            <a:ext cx="3429000" cy="3275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Я хочу пожелать вам всем поступить в </a:t>
            </a:r>
            <a:r>
              <a:rPr lang="ru-RU" sz="2400" i="1" dirty="0" smtClean="0"/>
              <a:t>КОЛЫБЕЛИ ЗНАНИЙ </a:t>
            </a:r>
            <a:r>
              <a:rPr lang="ru-RU" sz="2400" dirty="0" smtClean="0"/>
              <a:t>и стать усердными </a:t>
            </a:r>
            <a:r>
              <a:rPr lang="ru-RU" sz="2400" i="1" dirty="0" smtClean="0"/>
              <a:t>ТРУЖЕНИКАМИ НАУКИ </a:t>
            </a:r>
            <a:r>
              <a:rPr lang="ru-RU" sz="2400" dirty="0" smtClean="0"/>
              <a:t>в стенах лучших вузов страны. Это </a:t>
            </a:r>
            <a:r>
              <a:rPr lang="ru-RU" sz="2400" i="1" dirty="0" smtClean="0"/>
              <a:t>ПРИНЕСЁТ СВОИ ДОБРЫЕ ПЛОДЫ.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295" b="13295"/>
          <a:stretch>
            <a:fillRect/>
          </a:stretch>
        </p:blipFill>
        <p:spPr bwMode="auto">
          <a:xfrm>
            <a:off x="395536" y="476672"/>
            <a:ext cx="483627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gol.lit-info.ru/images/gogol/gogol_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383465" cy="2880320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thumb/4/4d/Balm1892.jpg/200px-Balm18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2376264" cy="3303008"/>
          </a:xfrm>
          <a:prstGeom prst="rect">
            <a:avLst/>
          </a:prstGeom>
          <a:noFill/>
        </p:spPr>
      </p:pic>
      <p:pic>
        <p:nvPicPr>
          <p:cNvPr id="3078" name="Picture 6" descr="http://anna.ahmatova.com/images/portreti/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88640"/>
            <a:ext cx="2820582" cy="3749666"/>
          </a:xfrm>
          <a:prstGeom prst="rect">
            <a:avLst/>
          </a:prstGeom>
          <a:noFill/>
        </p:spPr>
      </p:pic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467544" y="4077072"/>
            <a:ext cx="7416824" cy="278092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Мой верный друг! Мой друг коварный!</a:t>
            </a:r>
          </a:p>
          <a:p>
            <a:pPr algn="ctr"/>
            <a:r>
              <a:rPr lang="ru-RU" dirty="0" smtClean="0"/>
              <a:t> Мой царь! Мой раб! Родной язык!</a:t>
            </a:r>
          </a:p>
          <a:p>
            <a:pPr algn="ctr"/>
            <a:r>
              <a:rPr lang="ru-RU" dirty="0" smtClean="0"/>
              <a:t>                                           В.Брюсов</a:t>
            </a:r>
          </a:p>
          <a:p>
            <a:pPr algn="ctr"/>
            <a:r>
              <a:rPr lang="ru-RU" dirty="0" smtClean="0"/>
              <a:t>Всего прочнее на земле печаль </a:t>
            </a:r>
          </a:p>
          <a:p>
            <a:pPr algn="ctr"/>
            <a:r>
              <a:rPr lang="ru-RU" dirty="0" smtClean="0"/>
              <a:t>      И долговечней царственное слово.</a:t>
            </a:r>
          </a:p>
          <a:p>
            <a:pPr algn="ctr"/>
            <a:r>
              <a:rPr lang="ru-RU" smtClean="0"/>
              <a:t>                                                 А.Ахматова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Распределите термины на две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Гипербола ,анафора, метафора, литота, антитеза, градация, метонимия, инверсия, олицетворение, параллелизм, перифраза, эпифора, эпитет.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Тропы               Стилистические фигуры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771800" y="2924944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7984" y="285293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23528" y="4293096"/>
            <a:ext cx="2952328" cy="256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Гипербола</a:t>
            </a:r>
          </a:p>
          <a:p>
            <a:pPr algn="ctr"/>
            <a:r>
              <a:rPr lang="ru-RU" dirty="0" smtClean="0"/>
              <a:t>Метафора</a:t>
            </a:r>
          </a:p>
          <a:p>
            <a:pPr algn="ctr"/>
            <a:r>
              <a:rPr lang="ru-RU" dirty="0" smtClean="0"/>
              <a:t>Литота</a:t>
            </a:r>
          </a:p>
          <a:p>
            <a:pPr algn="ctr"/>
            <a:r>
              <a:rPr lang="ru-RU" dirty="0" smtClean="0"/>
              <a:t>Метонимия</a:t>
            </a:r>
          </a:p>
          <a:p>
            <a:pPr algn="ctr"/>
            <a:r>
              <a:rPr lang="ru-RU" dirty="0" smtClean="0"/>
              <a:t>Олицетворение</a:t>
            </a:r>
          </a:p>
          <a:p>
            <a:pPr algn="ctr"/>
            <a:r>
              <a:rPr lang="ru-RU" dirty="0" smtClean="0"/>
              <a:t>Перифраза</a:t>
            </a:r>
          </a:p>
          <a:p>
            <a:pPr algn="ctr"/>
            <a:r>
              <a:rPr lang="ru-RU" dirty="0" smtClean="0"/>
              <a:t>Эпитет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4221088"/>
            <a:ext cx="2880320" cy="2636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Анафора</a:t>
            </a:r>
          </a:p>
          <a:p>
            <a:pPr algn="ctr"/>
            <a:r>
              <a:rPr lang="ru-RU" dirty="0" smtClean="0"/>
              <a:t>Антитеза</a:t>
            </a:r>
          </a:p>
          <a:p>
            <a:pPr algn="ctr"/>
            <a:r>
              <a:rPr lang="ru-RU" dirty="0" smtClean="0"/>
              <a:t>Градация</a:t>
            </a:r>
          </a:p>
          <a:p>
            <a:pPr algn="ctr"/>
            <a:r>
              <a:rPr lang="ru-RU" dirty="0" smtClean="0"/>
              <a:t>Инверсия</a:t>
            </a:r>
          </a:p>
          <a:p>
            <a:pPr algn="ctr"/>
            <a:r>
              <a:rPr lang="ru-RU" dirty="0" smtClean="0"/>
              <a:t>Параллелизм</a:t>
            </a:r>
          </a:p>
          <a:p>
            <a:pPr algn="ctr"/>
            <a:r>
              <a:rPr lang="ru-RU" dirty="0" smtClean="0"/>
              <a:t>Эпифора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Соотнесите тропы и их определения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2133600"/>
          <a:ext cx="7239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1.Гипербола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А.Соединение в образе или явлении несовместимых понятий.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2.Метафора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Б. Художественное преувеличение, используемое для усиления впечатления.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3.Сравнение.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В.Замена собственного имени, названия предмета описательным оборотом,</a:t>
                      </a:r>
                      <a:r>
                        <a:rPr lang="ru-RU" sz="1600" baseline="0" dirty="0" smtClean="0"/>
                        <a:t> в котором указаны существенные признаки подразумеваемого лица или предмета.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4.Оксюморон.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Г.Сопоставление</a:t>
                      </a:r>
                      <a:r>
                        <a:rPr lang="ru-RU" sz="1600" baseline="0" dirty="0" smtClean="0"/>
                        <a:t> двух предметов или явлений.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5.Перифраз.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Д.</a:t>
                      </a:r>
                      <a:r>
                        <a:rPr lang="ru-RU" sz="1600" baseline="0" dirty="0" smtClean="0"/>
                        <a:t> Перенесение на предмет или явление какого-либо признака другого предмета или явления.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203848" y="22048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75856" y="378904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75856" y="51571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75856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275856" y="292494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Соотнесите стилистические фигуры и их определения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1.Градация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А.Повторение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отдельных слов и оборотов в начале отрывков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2.Инверсия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Б.Синтаксическая конструкция,  внутри которой однородные выразительные средства располагаются в порядке</a:t>
                      </a:r>
                      <a:r>
                        <a:rPr lang="ru-RU" baseline="0" dirty="0" smtClean="0"/>
                        <a:t> усиления или ослабления признака.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3.Антитеза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В.Дробление фразы на небольшие фрагменты.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Анафора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Г.Нарушение общепринятого порядка слов,</a:t>
                      </a:r>
                      <a:r>
                        <a:rPr lang="ru-RU" baseline="0" dirty="0" smtClean="0"/>
                        <a:t> перестановка частей фразы.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5.Парцелляция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Противопоставление понятий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131840" y="170080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407707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13184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31840" y="566124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131840" y="486916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Соотнесите группы слов  и их определения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2133600"/>
          <a:ext cx="7239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1. Архаизмы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А. Слова, различные по звучанию, но близкие по смыслу.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Антонимы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Б. Новые слова языка.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Неологизмы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В. Местные слова, распространённые в ограниченной области.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Синонимы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Г. Вышедшие из употребления слова.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 Диалектизмы.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Д. Слова, противоположные по значению.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203848" y="220486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03848" y="299695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03848" y="371703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03848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203848" y="522920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бл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53212" cy="3284984"/>
          </a:xfrm>
          <a:prstGeom prst="rect">
            <a:avLst/>
          </a:prstGeom>
          <a:noFill/>
        </p:spPr>
      </p:pic>
      <p:pic>
        <p:nvPicPr>
          <p:cNvPr id="2051" name="Picture 3" descr="C:\Users\1\Desktop\незнаком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2160240" cy="3024336"/>
          </a:xfrm>
          <a:prstGeom prst="rect">
            <a:avLst/>
          </a:prstGeom>
          <a:noFill/>
        </p:spPr>
      </p:pic>
      <p:pic>
        <p:nvPicPr>
          <p:cNvPr id="2052" name="Picture 4" descr="C:\Users\1\Desktop\77952617_x_792df44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88640"/>
            <a:ext cx="2304256" cy="3096344"/>
          </a:xfrm>
          <a:prstGeom prst="rect">
            <a:avLst/>
          </a:prstGeom>
          <a:noFill/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323528" y="3645024"/>
            <a:ext cx="7632848" cy="302433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«Незнакомка – это не просто дама в черном платье со страусовыми перьями на шляпе. Это дьявольский сплав из многих миров, преимущественно синего и лилового…»</a:t>
            </a:r>
          </a:p>
          <a:p>
            <a:pPr algn="r"/>
            <a:r>
              <a:rPr lang="ru-RU" dirty="0" smtClean="0"/>
              <a:t>А.А. Блок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Анализ стихотворения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143000"/>
          <a:ext cx="7858125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5"/>
                <a:gridCol w="2619375"/>
                <a:gridCol w="26193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Изобразительно-выразительное средство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Роль</a:t>
                      </a:r>
                      <a:r>
                        <a:rPr lang="ru-RU" baseline="0" dirty="0" smtClean="0"/>
                        <a:t> в тексте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«весенний</a:t>
                      </a:r>
                      <a:r>
                        <a:rPr lang="ru-RU" baseline="0" dirty="0" smtClean="0"/>
                        <a:t> и тлетворный дух»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«горячий</a:t>
                      </a:r>
                      <a:r>
                        <a:rPr lang="ru-RU" baseline="0" dirty="0" smtClean="0"/>
                        <a:t> воздух дик и глух»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«окриками пьяными»,</a:t>
                      </a:r>
                      <a:r>
                        <a:rPr lang="ru-RU" baseline="0" dirty="0" smtClean="0"/>
                        <a:t> «заламывая котелки», «лакеи», «торчат»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 правит окриками пьяными…», «И раздаётся детский плач…», «И раздаётся женский визг…»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оКРиКи</a:t>
                      </a:r>
                      <a:r>
                        <a:rPr lang="ru-RU" dirty="0" smtClean="0"/>
                        <a:t>», «</a:t>
                      </a:r>
                      <a:r>
                        <a:rPr lang="ru-RU" dirty="0" err="1" smtClean="0"/>
                        <a:t>плаЧ</a:t>
                      </a:r>
                      <a:r>
                        <a:rPr lang="ru-RU" dirty="0" smtClean="0"/>
                        <a:t>», «</a:t>
                      </a:r>
                      <a:r>
                        <a:rPr lang="ru-RU" dirty="0" err="1" smtClean="0"/>
                        <a:t>СКРип</a:t>
                      </a:r>
                      <a:r>
                        <a:rPr lang="ru-RU" dirty="0" smtClean="0"/>
                        <a:t>»,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baseline="0" dirty="0" err="1" smtClean="0"/>
                        <a:t>виЗг</a:t>
                      </a:r>
                      <a:r>
                        <a:rPr lang="ru-RU" baseline="0" smtClean="0"/>
                        <a:t>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14"/>
          <a:ext cx="8143900" cy="678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801942"/>
                <a:gridCol w="2928958"/>
              </a:tblGrid>
              <a:tr h="1174410"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Изобразительно-выразительное средство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Роль в тексте</a:t>
                      </a:r>
                      <a:endParaRPr lang="ru-RU" dirty="0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«девичий </a:t>
                      </a:r>
                      <a:r>
                        <a:rPr lang="ru-RU" dirty="0" err="1" smtClean="0"/>
                        <a:t>стАн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шелкАми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схвАченный</a:t>
                      </a:r>
                      <a:r>
                        <a:rPr lang="ru-RU" dirty="0" smtClean="0"/>
                        <a:t>, в </a:t>
                      </a:r>
                      <a:r>
                        <a:rPr lang="ru-RU" dirty="0" err="1" smtClean="0"/>
                        <a:t>тУмАнном</a:t>
                      </a:r>
                      <a:r>
                        <a:rPr lang="ru-RU" baseline="0" dirty="0" smtClean="0"/>
                        <a:t> движется окне», «и </a:t>
                      </a:r>
                      <a:r>
                        <a:rPr lang="ru-RU" baseline="0" dirty="0" err="1" smtClean="0"/>
                        <a:t>веЮт</a:t>
                      </a:r>
                      <a:r>
                        <a:rPr lang="ru-RU" baseline="0" dirty="0" smtClean="0"/>
                        <a:t> древними поверьями…»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3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«девичий стан, шелками схваченный», «и странной близостью закованный…» (тропы)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 каждый вечер…», «И медленно…», «И веют…»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7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«берег очарованный», «очарованная даль»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387</TotalTime>
  <Words>786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ТЕМА УРОКА:</vt:lpstr>
      <vt:lpstr>Слайд 2</vt:lpstr>
      <vt:lpstr>Распределите термины на две группы:</vt:lpstr>
      <vt:lpstr>Соотнесите тропы и их определения</vt:lpstr>
      <vt:lpstr>Соотнесите стилистические фигуры и их определения</vt:lpstr>
      <vt:lpstr>Соотнесите группы слов  и их определения</vt:lpstr>
      <vt:lpstr>Слайд 7</vt:lpstr>
      <vt:lpstr>            Анализ стихотворения</vt:lpstr>
      <vt:lpstr>Слайд 9</vt:lpstr>
      <vt:lpstr>Алгоритм выполнения задания  в8   ШАГ 1. </vt:lpstr>
      <vt:lpstr>ШАГ 2.</vt:lpstr>
      <vt:lpstr>Слайд 12</vt:lpstr>
      <vt:lpstr>ШАГ 3.</vt:lpstr>
      <vt:lpstr>Критерии оценивания задания  В8</vt:lpstr>
      <vt:lpstr>рецензия</vt:lpstr>
      <vt:lpstr>Сгруппируем термины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user</cp:lastModifiedBy>
  <cp:revision>44</cp:revision>
  <dcterms:created xsi:type="dcterms:W3CDTF">2013-12-01T17:10:04Z</dcterms:created>
  <dcterms:modified xsi:type="dcterms:W3CDTF">2013-12-05T20:47:44Z</dcterms:modified>
</cp:coreProperties>
</file>