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8" r:id="rId4"/>
    <p:sldId id="259" r:id="rId5"/>
    <p:sldId id="261" r:id="rId6"/>
    <p:sldId id="262" r:id="rId7"/>
    <p:sldId id="299" r:id="rId8"/>
    <p:sldId id="263" r:id="rId9"/>
    <p:sldId id="264" r:id="rId10"/>
    <p:sldId id="265" r:id="rId11"/>
    <p:sldId id="310" r:id="rId12"/>
    <p:sldId id="288" r:id="rId13"/>
    <p:sldId id="289" r:id="rId14"/>
    <p:sldId id="290" r:id="rId15"/>
    <p:sldId id="291" r:id="rId16"/>
    <p:sldId id="293" r:id="rId17"/>
    <p:sldId id="294" r:id="rId18"/>
    <p:sldId id="305" r:id="rId19"/>
    <p:sldId id="306" r:id="rId20"/>
    <p:sldId id="307" r:id="rId21"/>
    <p:sldId id="268" r:id="rId22"/>
    <p:sldId id="309" r:id="rId23"/>
    <p:sldId id="270" r:id="rId24"/>
    <p:sldId id="297" r:id="rId25"/>
    <p:sldId id="308" r:id="rId26"/>
    <p:sldId id="298" r:id="rId27"/>
    <p:sldId id="300" r:id="rId28"/>
    <p:sldId id="285" r:id="rId29"/>
    <p:sldId id="286" r:id="rId30"/>
    <p:sldId id="29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дина" initials="д"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8" autoAdjust="0"/>
    <p:restoredTop sz="94624" autoAdjust="0"/>
  </p:normalViewPr>
  <p:slideViewPr>
    <p:cSldViewPr>
      <p:cViewPr>
        <p:scale>
          <a:sx n="51" d="100"/>
          <a:sy n="51" d="100"/>
        </p:scale>
        <p:origin x="72" y="-246"/>
      </p:cViewPr>
      <p:guideLst>
        <p:guide orient="horz" pos="2160"/>
        <p:guide pos="2880"/>
      </p:guideLst>
    </p:cSldViewPr>
  </p:slideViewPr>
  <p:outlineViewPr>
    <p:cViewPr>
      <p:scale>
        <a:sx n="33" d="100"/>
        <a:sy n="33" d="100"/>
      </p:scale>
      <p:origin x="0" y="1992"/>
    </p:cViewPr>
  </p:outlineViewPr>
  <p:notesTextViewPr>
    <p:cViewPr>
      <p:scale>
        <a:sx n="100" d="100"/>
        <a:sy n="100" d="100"/>
      </p:scale>
      <p:origin x="0" y="0"/>
    </p:cViewPr>
  </p:notesTextViewPr>
  <p:sorterViewPr>
    <p:cViewPr>
      <p:scale>
        <a:sx n="66" d="100"/>
        <a:sy n="66" d="100"/>
      </p:scale>
      <p:origin x="0" y="547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850E47-5E43-4E4A-9E22-77E3277ECC78}" type="datetimeFigureOut">
              <a:rPr lang="ru-RU" smtClean="0"/>
              <a:pPr/>
              <a:t>20.02.2012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70EC8D-575D-4B59-8FC8-EAC65ACE7C7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213F1F36-6015-4263-8170-AB5DFFF4345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F1F36-6015-4263-8170-AB5DFFF4345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F1F36-6015-4263-8170-AB5DFFF4345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213F1F36-6015-4263-8170-AB5DFFF4345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213F1F36-6015-4263-8170-AB5DFFF4345F}"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13F1F36-6015-4263-8170-AB5DFFF4345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213F1F36-6015-4263-8170-AB5DFFF4345F}"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F1F36-6015-4263-8170-AB5DFFF4345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3F1F36-6015-4263-8170-AB5DFFF4345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3F1F36-6015-4263-8170-AB5DFFF4345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5E4CAF7-2003-4A79-A43B-ED617F415C9C}" type="datetimeFigureOut">
              <a:rPr lang="ru-RU" smtClean="0"/>
              <a:pPr/>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13F1F36-6015-4263-8170-AB5DFFF4345F}"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5E4CAF7-2003-4A79-A43B-ED617F415C9C}" type="datetimeFigureOut">
              <a:rPr lang="ru-RU" smtClean="0"/>
              <a:pPr/>
              <a:t>20.02.2012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13F1F36-6015-4263-8170-AB5DFFF4345F}"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hyperlink" Target="&#1084;&#1072;&#1089;&#1090;&#1077;&#1088;-&#1082;&#1083;&#1072;&#1089;&#1089;%20&#1087;&#1088;&#1077;&#1079;&#1077;&#1085;&#1090;&#1072;&#1094;&#1080;&#1103;%20&#1044;&#1044;%20&#1092;&#1077;&#1074;&#1088;&#1072;&#1083;&#1100;.pptx" TargetMode="External"/><Relationship Id="rId1" Type="http://schemas.openxmlformats.org/officeDocument/2006/relationships/slideLayout" Target="../slideLayouts/slideLayout1.xml"/><Relationship Id="rId6" Type="http://schemas.microsoft.com/office/2007/relationships/hdphoto" Target="../../word/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ch4.clan.su/forum/24-130-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3284985"/>
            <a:ext cx="8458200" cy="2790802"/>
          </a:xfrm>
        </p:spPr>
        <p:txBody>
          <a:bodyPr/>
          <a:lstStyle/>
          <a:p>
            <a:endParaRPr lang="ru-RU" dirty="0"/>
          </a:p>
        </p:txBody>
      </p:sp>
      <p:sp>
        <p:nvSpPr>
          <p:cNvPr id="3" name="Подзаголовок 2"/>
          <p:cNvSpPr>
            <a:spLocks noGrp="1"/>
          </p:cNvSpPr>
          <p:nvPr>
            <p:ph type="subTitle" idx="1"/>
          </p:nvPr>
        </p:nvSpPr>
        <p:spPr>
          <a:xfrm>
            <a:off x="381000" y="620688"/>
            <a:ext cx="8458200" cy="1800200"/>
          </a:xfrm>
        </p:spPr>
        <p:txBody>
          <a:bodyPr>
            <a:normAutofit fontScale="92500"/>
          </a:bodyPr>
          <a:lstStyle/>
          <a:p>
            <a:pPr algn="ctr">
              <a:spcBef>
                <a:spcPts val="0"/>
              </a:spcBef>
            </a:pPr>
            <a:r>
              <a:rPr lang="ru-RU" dirty="0" smtClean="0"/>
              <a:t> </a:t>
            </a:r>
            <a:r>
              <a:rPr lang="ru-RU" sz="3200" dirty="0" smtClean="0">
                <a:latin typeface="Times New Roman" pitchFamily="18" charset="0"/>
                <a:cs typeface="Times New Roman" pitchFamily="18" charset="0"/>
              </a:rPr>
              <a:t>Татарстан </a:t>
            </a:r>
            <a:r>
              <a:rPr lang="ru-RU" sz="3200" dirty="0" err="1" smtClean="0">
                <a:latin typeface="Times New Roman" pitchFamily="18" charset="0"/>
                <a:cs typeface="Times New Roman" pitchFamily="18" charset="0"/>
              </a:rPr>
              <a:t>Республикасы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Кукмара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муниципаль</a:t>
            </a:r>
            <a:r>
              <a:rPr lang="ru-RU" sz="3200" dirty="0" smtClean="0">
                <a:latin typeface="Times New Roman" pitchFamily="18" charset="0"/>
                <a:cs typeface="Times New Roman" pitchFamily="18" charset="0"/>
              </a:rPr>
              <a:t> районы  </a:t>
            </a:r>
            <a:r>
              <a:rPr lang="ru-RU" sz="3200" dirty="0" err="1" smtClean="0">
                <a:latin typeface="Times New Roman" pitchFamily="18" charset="0"/>
                <a:cs typeface="Times New Roman" pitchFamily="18" charset="0"/>
              </a:rPr>
              <a:t>муниципаль</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белем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бир</a:t>
            </a:r>
            <a:r>
              <a:rPr lang="tt-RU" sz="3200" dirty="0" smtClean="0">
                <a:latin typeface="Times New Roman" pitchFamily="18" charset="0"/>
                <a:cs typeface="Times New Roman" pitchFamily="18" charset="0"/>
              </a:rPr>
              <a:t>ү учреждениесе</a:t>
            </a:r>
          </a:p>
          <a:p>
            <a:pPr algn="ctr">
              <a:spcBef>
                <a:spcPts val="0"/>
              </a:spcBef>
            </a:pPr>
            <a:r>
              <a:rPr lang="tt-RU" sz="3200" dirty="0" smtClean="0">
                <a:latin typeface="Times New Roman" pitchFamily="18" charset="0"/>
                <a:cs typeface="Times New Roman" pitchFamily="18" charset="0"/>
              </a:rPr>
              <a:t> 4 нче номерлы урта гомуми белем бирү мәктәбе</a:t>
            </a:r>
            <a:endParaRPr lang="ru-RU" sz="3200" dirty="0">
              <a:latin typeface="Times New Roman" pitchFamily="18" charset="0"/>
              <a:cs typeface="Times New Roman" pitchFamily="18" charset="0"/>
            </a:endParaRPr>
          </a:p>
        </p:txBody>
      </p:sp>
      <p:pic>
        <p:nvPicPr>
          <p:cNvPr id="4" name="Picture 2" descr="C:\Users\дина\Desktop\0311090433abfoto_1288.jpg">
            <a:hlinkClick r:id="rId2" action="ppaction://hlinkpres?slideindex=1&amp;slidetitle="/>
          </p:cNvPr>
          <p:cNvPicPr/>
          <p:nvPr/>
        </p:nvPicPr>
        <p:blipFill>
          <a:blip r:embed="rId3" cstate="print">
            <a:extLst>
              <a:ext uri="{BEBA8EAE-BF5A-486C-A8C5-ECC9F3942E4B}">
                <a14:imgProps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14:imgLayer r:embed="rId6">
                    <a14:imgEffect>
                      <a14:sharpenSoften amount="1000"/>
                    </a14:imgEffect>
                    <a14:imgEffect>
                      <a14:brightnessContrast contrast="30000"/>
                    </a14:imgEffect>
                  </a14:imgLayer>
                </a14:imgProps>
              </a:ex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r="2473"/>
          <a:stretch>
            <a:fillRect/>
          </a:stretch>
        </p:blipFill>
        <p:spPr bwMode="auto">
          <a:xfrm>
            <a:off x="251520" y="439144"/>
            <a:ext cx="8572560" cy="6418856"/>
          </a:xfrm>
          <a:prstGeom prst="rect">
            <a:avLst/>
          </a:prstGeom>
          <a:noFill/>
        </p:spPr>
      </p:pic>
      <p:sp>
        <p:nvSpPr>
          <p:cNvPr id="13313"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428596" y="2764572"/>
            <a:ext cx="6087620" cy="4093428"/>
          </a:xfrm>
          <a:prstGeom prst="rect">
            <a:avLst/>
          </a:prstGeom>
        </p:spPr>
        <p:txBody>
          <a:bodyPr wrap="square">
            <a:spAutoFit/>
          </a:bodyPr>
          <a:lstStyle/>
          <a:p>
            <a:pPr lvl="0" fontAlgn="base">
              <a:spcBef>
                <a:spcPct val="0"/>
              </a:spcBef>
              <a:spcAft>
                <a:spcPct val="0"/>
              </a:spcAft>
            </a:pP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Татарстан Республикасы 		</a:t>
            </a:r>
            <a:endParaRPr kumimoji="0" lang="ru-RU" sz="2600" b="1" i="0" u="none" strike="noStrike" cap="none" normalizeH="0" baseline="0" dirty="0" smtClean="0">
              <a:ln>
                <a:noFill/>
              </a:ln>
              <a:solidFill>
                <a:srgbClr val="FFFF00"/>
              </a:solidFill>
              <a:effectLst/>
              <a:latin typeface="Arial" pitchFamily="34" charset="0"/>
              <a:cs typeface="Arial" pitchFamily="34" charset="0"/>
            </a:endParaRPr>
          </a:p>
          <a:p>
            <a:pPr lvl="0" eaLnBrk="0" fontAlgn="base" hangingPunct="0">
              <a:spcBef>
                <a:spcPct val="0"/>
              </a:spcBef>
              <a:spcAft>
                <a:spcPct val="0"/>
              </a:spcAft>
            </a:pP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Кукмара муниципаль районы</a:t>
            </a:r>
            <a:endParaRPr kumimoji="0" lang="ru-RU" sz="2600" b="1" i="0" u="none" strike="noStrike" cap="none" normalizeH="0" baseline="0" dirty="0" smtClean="0">
              <a:ln>
                <a:noFill/>
              </a:ln>
              <a:solidFill>
                <a:srgbClr val="FFFF00"/>
              </a:solidFill>
              <a:effectLst/>
              <a:latin typeface="Arial" pitchFamily="34" charset="0"/>
              <a:cs typeface="Arial" pitchFamily="34" charset="0"/>
            </a:endParaRPr>
          </a:p>
          <a:p>
            <a:pPr lvl="0" eaLnBrk="0" fontAlgn="base" hangingPunct="0">
              <a:spcBef>
                <a:spcPct val="0"/>
              </a:spcBef>
              <a:spcAft>
                <a:spcPct val="0"/>
              </a:spcAft>
            </a:pP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муниципаль бюджет белем бирү  учреждениесе “Кукмара</a:t>
            </a:r>
            <a:endParaRPr kumimoji="0" lang="ru-RU" sz="2600" b="1" i="0" u="none" strike="noStrike" cap="none" normalizeH="0" baseline="0" dirty="0" smtClean="0">
              <a:ln>
                <a:noFill/>
              </a:ln>
              <a:solidFill>
                <a:srgbClr val="FFFF00"/>
              </a:solidFill>
              <a:effectLst/>
              <a:latin typeface="Arial" pitchFamily="34" charset="0"/>
              <a:cs typeface="Arial" pitchFamily="34" charset="0"/>
            </a:endParaRPr>
          </a:p>
          <a:p>
            <a:pPr lvl="0" eaLnBrk="0" fontAlgn="base" hangingPunct="0">
              <a:spcBef>
                <a:spcPct val="0"/>
              </a:spcBef>
              <a:spcAft>
                <a:spcPct val="0"/>
              </a:spcAft>
            </a:pP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4 нче номерлы урта гомуми </a:t>
            </a:r>
            <a:endParaRPr lang="ru-RU" sz="2600" b="1" dirty="0" smtClean="0">
              <a:solidFill>
                <a:srgbClr val="FFFF0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белем бирү мәктәбе”нең</a:t>
            </a:r>
            <a:r>
              <a:rPr kumimoji="0" lang="en-US"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 </a:t>
            </a:r>
            <a:endPar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lang="tt-RU" sz="2600" b="1" i="1" dirty="0" smtClean="0">
                <a:solidFill>
                  <a:srgbClr val="FFFF00"/>
                </a:solidFill>
                <a:latin typeface="Times New Roman" pitchFamily="18" charset="0"/>
                <a:ea typeface="Times New Roman" pitchFamily="18" charset="0"/>
                <a:cs typeface="Times New Roman" pitchFamily="18" charset="0"/>
              </a:rPr>
              <a:t>югары</a:t>
            </a:r>
            <a:r>
              <a:rPr kumimoji="0" lang="ru-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 </a:t>
            </a:r>
            <a:r>
              <a:rPr kumimoji="0" lang="ru-RU" sz="2600" b="1" i="1" u="none" strike="noStrike" cap="none" normalizeH="0" baseline="0" dirty="0" err="1" smtClean="0">
                <a:ln>
                  <a:noFill/>
                </a:ln>
                <a:solidFill>
                  <a:srgbClr val="FFFF00"/>
                </a:solidFill>
                <a:effectLst/>
                <a:latin typeface="Times New Roman" pitchFamily="18" charset="0"/>
                <a:ea typeface="Times New Roman" pitchFamily="18" charset="0"/>
                <a:cs typeface="Times New Roman" pitchFamily="18" charset="0"/>
              </a:rPr>
              <a:t>квалификацион</a:t>
            </a:r>
            <a:r>
              <a:rPr kumimoji="0" lang="ru-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 </a:t>
            </a:r>
            <a:r>
              <a:rPr kumimoji="0" lang="ru-RU" sz="2600" b="1" i="1" u="none" strike="noStrike" cap="none" normalizeH="0" baseline="0" dirty="0" err="1" smtClean="0">
                <a:ln>
                  <a:noFill/>
                </a:ln>
                <a:solidFill>
                  <a:srgbClr val="FFFF00"/>
                </a:solidFill>
                <a:effectLst/>
                <a:latin typeface="Times New Roman" pitchFamily="18" charset="0"/>
                <a:ea typeface="Times New Roman" pitchFamily="18" charset="0"/>
                <a:cs typeface="Times New Roman" pitchFamily="18" charset="0"/>
              </a:rPr>
              <a:t>категорияле</a:t>
            </a:r>
            <a:endParaRPr kumimoji="0" lang="ru-RU" sz="2600" b="1" i="0" u="none" strike="noStrike" cap="none" normalizeH="0" baseline="0" dirty="0" smtClean="0">
              <a:ln>
                <a:noFill/>
              </a:ln>
              <a:solidFill>
                <a:srgbClr val="FFFF00"/>
              </a:solidFill>
              <a:effectLst/>
              <a:latin typeface="Arial" pitchFamily="34" charset="0"/>
              <a:cs typeface="Arial" pitchFamily="34" charset="0"/>
            </a:endParaRPr>
          </a:p>
          <a:p>
            <a:pPr lvl="0" eaLnBrk="0" fontAlgn="base" hangingPunct="0">
              <a:spcBef>
                <a:spcPct val="0"/>
              </a:spcBef>
              <a:spcAft>
                <a:spcPct val="0"/>
              </a:spcAft>
            </a:pP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татар теле һәм әдәбияты укытучысы</a:t>
            </a:r>
            <a:endParaRPr kumimoji="0" lang="ru-RU" sz="2600" b="1" i="0" u="none" strike="noStrike" cap="none" normalizeH="0" baseline="0" dirty="0" smtClean="0">
              <a:ln>
                <a:noFill/>
              </a:ln>
              <a:solidFill>
                <a:srgbClr val="FFFF00"/>
              </a:solidFill>
              <a:effectLst/>
              <a:latin typeface="Arial" pitchFamily="34" charset="0"/>
              <a:cs typeface="Arial" pitchFamily="34" charset="0"/>
            </a:endParaRPr>
          </a:p>
          <a:p>
            <a:pPr lvl="0" eaLnBrk="0" fontAlgn="base" hangingPunct="0">
              <a:spcBef>
                <a:spcPct val="0"/>
              </a:spcBef>
              <a:spcAft>
                <a:spcPct val="0"/>
              </a:spcAft>
            </a:pP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Платонова Дамира Даниял</a:t>
            </a:r>
            <a:r>
              <a:rPr kumimoji="0" lang="tt-RU" sz="2600" b="1" i="1" u="none" strike="noStrike" cap="none" normalizeH="0" dirty="0" smtClean="0">
                <a:ln>
                  <a:noFill/>
                </a:ln>
                <a:solidFill>
                  <a:srgbClr val="FFFF00"/>
                </a:solidFill>
                <a:effectLst/>
                <a:latin typeface="Times New Roman" pitchFamily="18" charset="0"/>
                <a:ea typeface="Times New Roman" pitchFamily="18" charset="0"/>
                <a:cs typeface="Times New Roman" pitchFamily="18" charset="0"/>
              </a:rPr>
              <a:t> </a:t>
            </a:r>
            <a:r>
              <a:rPr kumimoji="0" lang="tt-RU" sz="2600" b="1"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кызы</a:t>
            </a:r>
            <a:endParaRPr kumimoji="0" lang="tt-RU" sz="2600" b="1" i="1"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ru-RU" sz="2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8" name="TextBox 7"/>
          <p:cNvSpPr txBox="1"/>
          <p:nvPr/>
        </p:nvSpPr>
        <p:spPr bwMode="auto">
          <a:xfrm>
            <a:off x="395536" y="404664"/>
            <a:ext cx="5184576" cy="2062103"/>
          </a:xfrm>
          <a:prstGeom prst="rect">
            <a:avLst/>
          </a:prstGeom>
          <a:noFill/>
        </p:spPr>
        <p:txBody>
          <a:bodyPr wrap="square" rtlCol="0">
            <a:spAutoFit/>
          </a:bodyPr>
          <a:lstStyle/>
          <a:p>
            <a:pPr algn="ctr"/>
            <a:r>
              <a:rPr lang="tt-RU" sz="3200" b="1" i="1" dirty="0" smtClean="0">
                <a:solidFill>
                  <a:schemeClr val="accent2"/>
                </a:solidFill>
                <a:latin typeface="Times New Roman" pitchFamily="18" charset="0"/>
                <a:cs typeface="Times New Roman" pitchFamily="18" charset="0"/>
              </a:rPr>
              <a:t>Мастер-класс</a:t>
            </a:r>
          </a:p>
          <a:p>
            <a:pPr algn="ctr"/>
            <a:r>
              <a:rPr lang="tt-RU" sz="3200" b="1" i="1" dirty="0" smtClean="0">
                <a:solidFill>
                  <a:schemeClr val="accent2"/>
                </a:solidFill>
                <a:latin typeface="Times New Roman" pitchFamily="18" charset="0"/>
                <a:cs typeface="Times New Roman" pitchFamily="18" charset="0"/>
              </a:rPr>
              <a:t>“</a:t>
            </a:r>
            <a:r>
              <a:rPr lang="tt-RU" sz="3200" b="1" i="1" dirty="0" smtClean="0">
                <a:solidFill>
                  <a:srgbClr val="C00000"/>
                </a:solidFill>
                <a:latin typeface="Times New Roman" pitchFamily="18" charset="0"/>
                <a:cs typeface="Times New Roman" pitchFamily="18" charset="0"/>
              </a:rPr>
              <a:t>Әхлаклы җәмгыять төзүдә ана тәрбиясенең роле</a:t>
            </a:r>
            <a:r>
              <a:rPr lang="tt-RU" sz="3200" b="1" i="1" dirty="0" smtClean="0">
                <a:solidFill>
                  <a:schemeClr val="accent2"/>
                </a:solidFill>
                <a:latin typeface="Times New Roman" pitchFamily="18" charset="0"/>
                <a:cs typeface="Times New Roman" pitchFamily="18" charset="0"/>
              </a:rPr>
              <a:t>”</a:t>
            </a:r>
            <a:endParaRPr lang="ru-RU" sz="3200" b="1" i="1" dirty="0">
              <a:solidFill>
                <a:schemeClr val="accent2"/>
              </a:solidFill>
              <a:latin typeface="Times New Roman" pitchFamily="18" charset="0"/>
              <a:cs typeface="Times New Roman" pitchFamily="18" charset="0"/>
            </a:endParaRPr>
          </a:p>
        </p:txBody>
      </p:sp>
      <p:pic>
        <p:nvPicPr>
          <p:cNvPr id="1026" name="Picture 2" descr="E:\DCIM\100KM893\100_8715.JPG"/>
          <p:cNvPicPr>
            <a:picLocks noChangeAspect="1" noChangeArrowheads="1"/>
          </p:cNvPicPr>
          <p:nvPr/>
        </p:nvPicPr>
        <p:blipFill>
          <a:blip r:embed="rId7" cstate="print"/>
          <a:srcRect/>
          <a:stretch>
            <a:fillRect/>
          </a:stretch>
        </p:blipFill>
        <p:spPr bwMode="auto">
          <a:xfrm>
            <a:off x="6228183" y="404664"/>
            <a:ext cx="2433489" cy="324036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эш алымнары</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643050"/>
            <a:ext cx="8686800" cy="4437075"/>
          </a:xfrm>
        </p:spPr>
        <p:txBody>
          <a:bodyPr/>
          <a:lstStyle/>
          <a:p>
            <a:pPr lvl="0"/>
            <a:r>
              <a:rPr lang="tt-RU" sz="3600" b="1" i="1" dirty="0" smtClean="0">
                <a:solidFill>
                  <a:srgbClr val="C00000"/>
                </a:solidFill>
                <a:latin typeface="Times New Roman" pitchFamily="18" charset="0"/>
                <a:cs typeface="Times New Roman" pitchFamily="18" charset="0"/>
              </a:rPr>
              <a:t>Интернет-ресурслардан файдалану;</a:t>
            </a:r>
            <a:endParaRPr lang="ru-RU" sz="3600" b="1" i="1" dirty="0" smtClean="0">
              <a:solidFill>
                <a:srgbClr val="C00000"/>
              </a:solidFill>
              <a:latin typeface="Times New Roman" pitchFamily="18" charset="0"/>
              <a:cs typeface="Times New Roman" pitchFamily="18" charset="0"/>
            </a:endParaRPr>
          </a:p>
          <a:p>
            <a:pPr lvl="0"/>
            <a:r>
              <a:rPr lang="tt-RU" sz="3600" b="1" i="1" dirty="0" smtClean="0">
                <a:solidFill>
                  <a:srgbClr val="C00000"/>
                </a:solidFill>
                <a:latin typeface="Times New Roman" pitchFamily="18" charset="0"/>
                <a:cs typeface="Times New Roman" pitchFamily="18" charset="0"/>
              </a:rPr>
              <a:t>дискуссия;</a:t>
            </a:r>
            <a:endParaRPr lang="ru-RU" sz="3600" b="1" i="1" dirty="0" smtClean="0">
              <a:solidFill>
                <a:srgbClr val="C00000"/>
              </a:solidFill>
              <a:latin typeface="Times New Roman" pitchFamily="18" charset="0"/>
              <a:cs typeface="Times New Roman" pitchFamily="18" charset="0"/>
            </a:endParaRPr>
          </a:p>
          <a:p>
            <a:pPr lvl="0"/>
            <a:r>
              <a:rPr lang="tt-RU" sz="3600" b="1" i="1" dirty="0" smtClean="0">
                <a:solidFill>
                  <a:srgbClr val="C00000"/>
                </a:solidFill>
                <a:latin typeface="Times New Roman" pitchFamily="18" charset="0"/>
                <a:cs typeface="Times New Roman" pitchFamily="18" charset="0"/>
              </a:rPr>
              <a:t>аңлатмалар бирү, сорау кую, нәтиҗәләр чыгару, алгоритм төзү.</a:t>
            </a:r>
            <a:endParaRPr lang="ru-RU" sz="3600" b="1" i="1" dirty="0" smtClean="0">
              <a:solidFill>
                <a:srgbClr val="C00000"/>
              </a:solidFill>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b="1" i="1" dirty="0" smtClean="0">
                <a:solidFill>
                  <a:srgbClr val="7030A0"/>
                </a:solidFill>
                <a:latin typeface="Times New Roman" pitchFamily="18" charset="0"/>
                <a:cs typeface="Times New Roman" pitchFamily="18" charset="0"/>
              </a:rPr>
              <a:t>Форум эшчәнлеге</a:t>
            </a:r>
            <a:endParaRPr lang="ru-RU" b="1" i="1" dirty="0">
              <a:solidFill>
                <a:srgbClr val="7030A0"/>
              </a:solidFill>
              <a:latin typeface="Times New Roman" pitchFamily="18" charset="0"/>
              <a:cs typeface="Times New Roman" pitchFamily="18" charset="0"/>
            </a:endParaRPr>
          </a:p>
        </p:txBody>
      </p:sp>
      <p:pic>
        <p:nvPicPr>
          <p:cNvPr id="4" name="Рисунок 3" descr="Снимок.JPG">
            <a:hlinkClick r:id="rId2"/>
          </p:cNvPr>
          <p:cNvPicPr>
            <a:picLocks noChangeAspect="1"/>
          </p:cNvPicPr>
          <p:nvPr/>
        </p:nvPicPr>
        <p:blipFill>
          <a:blip r:embed="rId3" cstate="print"/>
          <a:srcRect t="1901" r="-1" b="5508"/>
          <a:stretch>
            <a:fillRect/>
          </a:stretch>
        </p:blipFill>
        <p:spPr>
          <a:xfrm>
            <a:off x="289505" y="1374939"/>
            <a:ext cx="8564990" cy="5483061"/>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7088" y="2205038"/>
            <a:ext cx="7772400" cy="1470025"/>
          </a:xfrm>
        </p:spPr>
        <p:txBody>
          <a:bodyPr/>
          <a:lstStyle/>
          <a:p>
            <a:pPr algn="ctr" eaLnBrk="1" hangingPunct="1"/>
            <a:r>
              <a:rPr lang="ru-RU" b="1" dirty="0" smtClean="0">
                <a:solidFill>
                  <a:srgbClr val="7030A0"/>
                </a:solidFill>
                <a:latin typeface="Times New Roman" pitchFamily="18" charset="0"/>
                <a:cs typeface="Times New Roman" pitchFamily="18" charset="0"/>
              </a:rPr>
              <a:t> ЭССЕ </a:t>
            </a:r>
            <a:r>
              <a:rPr lang="ru-RU" b="1" dirty="0" err="1" smtClean="0">
                <a:solidFill>
                  <a:srgbClr val="7030A0"/>
                </a:solidFill>
                <a:latin typeface="Times New Roman" pitchFamily="18" charset="0"/>
                <a:cs typeface="Times New Roman" pitchFamily="18" charset="0"/>
              </a:rPr>
              <a:t>ничек</a:t>
            </a:r>
            <a:r>
              <a:rPr lang="ru-RU" b="1" dirty="0" smtClean="0">
                <a:solidFill>
                  <a:srgbClr val="7030A0"/>
                </a:solidFill>
                <a:latin typeface="Times New Roman" pitchFamily="18" charset="0"/>
                <a:cs typeface="Times New Roman" pitchFamily="18" charset="0"/>
              </a:rPr>
              <a:t> </a:t>
            </a:r>
            <a:r>
              <a:rPr lang="ru-RU" b="1" dirty="0" err="1" smtClean="0">
                <a:solidFill>
                  <a:srgbClr val="7030A0"/>
                </a:solidFill>
                <a:latin typeface="Times New Roman" pitchFamily="18" charset="0"/>
                <a:cs typeface="Times New Roman" pitchFamily="18" charset="0"/>
              </a:rPr>
              <a:t>языла</a:t>
            </a:r>
            <a:r>
              <a:rPr lang="ru-RU" b="1" dirty="0" smtClean="0">
                <a:solidFill>
                  <a:srgbClr val="7030A0"/>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68313" y="836613"/>
            <a:ext cx="8229600" cy="4679950"/>
          </a:xfrm>
        </p:spPr>
        <p:txBody>
          <a:bodyPr>
            <a:normAutofit fontScale="92500" lnSpcReduction="10000"/>
          </a:bodyPr>
          <a:lstStyle/>
          <a:p>
            <a:pPr algn="ctr" eaLnBrk="1" hangingPunct="1">
              <a:lnSpc>
                <a:spcPct val="150000"/>
              </a:lnSpc>
              <a:buFont typeface="Wingdings" pitchFamily="2" charset="2"/>
              <a:buNone/>
            </a:pPr>
            <a:r>
              <a:rPr lang="ru-RU" sz="3600" dirty="0" smtClean="0">
                <a:solidFill>
                  <a:srgbClr val="C00000"/>
                </a:solidFill>
                <a:latin typeface="Times New Roman" pitchFamily="18" charset="0"/>
                <a:cs typeface="Times New Roman" pitchFamily="18" charset="0"/>
              </a:rPr>
              <a:t>Эссе –  </a:t>
            </a:r>
            <a:r>
              <a:rPr lang="ru-RU" sz="3600" dirty="0" err="1" smtClean="0">
                <a:solidFill>
                  <a:srgbClr val="C00000"/>
                </a:solidFill>
                <a:latin typeface="Times New Roman" pitchFamily="18" charset="0"/>
                <a:cs typeface="Times New Roman" pitchFamily="18" charset="0"/>
              </a:rPr>
              <a:t>очеркны</a:t>
            </a:r>
            <a:r>
              <a:rPr lang="tt-RU" sz="3600" dirty="0" smtClean="0">
                <a:solidFill>
                  <a:srgbClr val="C00000"/>
                </a:solidFill>
                <a:latin typeface="Times New Roman" pitchFamily="18" charset="0"/>
                <a:cs typeface="Times New Roman" pitchFamily="18" charset="0"/>
              </a:rPr>
              <a:t>ң бер төре</a:t>
            </a:r>
            <a:r>
              <a:rPr lang="ru-RU" sz="3600" dirty="0" smtClean="0">
                <a:solidFill>
                  <a:srgbClr val="C00000"/>
                </a:solidFill>
                <a:latin typeface="Times New Roman" pitchFamily="18" charset="0"/>
                <a:cs typeface="Times New Roman" pitchFamily="18" charset="0"/>
              </a:rPr>
              <a:t>, </a:t>
            </a:r>
          </a:p>
          <a:p>
            <a:pPr algn="ctr" eaLnBrk="1" hangingPunct="1">
              <a:lnSpc>
                <a:spcPct val="150000"/>
              </a:lnSpc>
              <a:buFont typeface="Wingdings" pitchFamily="2" charset="2"/>
              <a:buNone/>
            </a:pPr>
            <a:r>
              <a:rPr lang="tt-RU" sz="3600" dirty="0" smtClean="0">
                <a:solidFill>
                  <a:srgbClr val="C00000"/>
                </a:solidFill>
                <a:latin typeface="Times New Roman" pitchFamily="18" charset="0"/>
                <a:cs typeface="Times New Roman" pitchFamily="18" charset="0"/>
              </a:rPr>
              <a:t>ниндидер төгәл сорау яки хәл буенча </a:t>
            </a:r>
            <a:endParaRPr lang="ru-RU" sz="3600" dirty="0" smtClean="0">
              <a:solidFill>
                <a:srgbClr val="C00000"/>
              </a:solidFill>
              <a:latin typeface="Times New Roman" pitchFamily="18" charset="0"/>
              <a:cs typeface="Times New Roman" pitchFamily="18" charset="0"/>
            </a:endParaRPr>
          </a:p>
          <a:p>
            <a:pPr algn="ctr">
              <a:lnSpc>
                <a:spcPct val="150000"/>
              </a:lnSpc>
              <a:buNone/>
            </a:pPr>
            <a:r>
              <a:rPr lang="ru-RU" sz="3600" dirty="0" err="1" smtClean="0">
                <a:solidFill>
                  <a:srgbClr val="C00000"/>
                </a:solidFill>
                <a:latin typeface="Times New Roman" pitchFamily="18" charset="0"/>
                <a:cs typeface="Times New Roman" pitchFamily="18" charset="0"/>
              </a:rPr>
              <a:t>туган</a:t>
            </a:r>
            <a:r>
              <a:rPr lang="ru-RU" sz="3600" dirty="0" smtClean="0">
                <a:solidFill>
                  <a:srgbClr val="C00000"/>
                </a:solidFill>
                <a:latin typeface="Times New Roman" pitchFamily="18" charset="0"/>
                <a:cs typeface="Times New Roman" pitchFamily="18" charset="0"/>
              </a:rPr>
              <a:t> </a:t>
            </a:r>
            <a:r>
              <a:rPr lang="ru-RU" sz="3600" dirty="0" err="1" smtClean="0">
                <a:solidFill>
                  <a:srgbClr val="C00000"/>
                </a:solidFill>
                <a:latin typeface="Times New Roman" pitchFamily="18" charset="0"/>
                <a:cs typeface="Times New Roman" pitchFamily="18" charset="0"/>
              </a:rPr>
              <a:t>хисләрне тасвирлаучы</a:t>
            </a:r>
            <a:r>
              <a:rPr lang="ru-RU" sz="3600" dirty="0" smtClean="0">
                <a:solidFill>
                  <a:srgbClr val="C00000"/>
                </a:solidFill>
                <a:latin typeface="Times New Roman" pitchFamily="18" charset="0"/>
                <a:cs typeface="Times New Roman" pitchFamily="18" charset="0"/>
              </a:rPr>
              <a:t> </a:t>
            </a:r>
            <a:r>
              <a:rPr lang="ru-RU" sz="3600" dirty="0" err="1" smtClean="0">
                <a:solidFill>
                  <a:srgbClr val="C00000"/>
                </a:solidFill>
                <a:latin typeface="Times New Roman" pitchFamily="18" charset="0"/>
                <a:cs typeface="Times New Roman" pitchFamily="18" charset="0"/>
              </a:rPr>
              <a:t>кечкенә күләмле  һәм ирекле</a:t>
            </a:r>
            <a:r>
              <a:rPr lang="ru-RU" sz="3600" dirty="0" smtClean="0">
                <a:solidFill>
                  <a:srgbClr val="C00000"/>
                </a:solidFill>
                <a:latin typeface="Times New Roman" pitchFamily="18" charset="0"/>
                <a:cs typeface="Times New Roman" pitchFamily="18" charset="0"/>
              </a:rPr>
              <a:t> </a:t>
            </a:r>
            <a:r>
              <a:rPr lang="ru-RU" sz="3600" dirty="0" err="1" smtClean="0">
                <a:solidFill>
                  <a:srgbClr val="C00000"/>
                </a:solidFill>
                <a:latin typeface="Times New Roman" pitchFamily="18" charset="0"/>
                <a:cs typeface="Times New Roman" pitchFamily="18" charset="0"/>
              </a:rPr>
              <a:t>композицияле</a:t>
            </a:r>
            <a:r>
              <a:rPr lang="ru-RU" sz="3600" dirty="0" smtClean="0">
                <a:solidFill>
                  <a:srgbClr val="C00000"/>
                </a:solidFill>
                <a:latin typeface="Times New Roman" pitchFamily="18" charset="0"/>
                <a:cs typeface="Times New Roman" pitchFamily="18" charset="0"/>
              </a:rPr>
              <a:t> проза </a:t>
            </a:r>
            <a:r>
              <a:rPr lang="ru-RU" sz="3600" dirty="0" err="1" smtClean="0">
                <a:solidFill>
                  <a:srgbClr val="C00000"/>
                </a:solidFill>
                <a:latin typeface="Times New Roman" pitchFamily="18" charset="0"/>
                <a:cs typeface="Times New Roman" pitchFamily="18" charset="0"/>
              </a:rPr>
              <a:t>әсәре</a:t>
            </a:r>
            <a:endParaRPr lang="ru-RU" sz="3600" dirty="0" smtClean="0">
              <a:solidFill>
                <a:srgbClr val="C00000"/>
              </a:solidFill>
              <a:latin typeface="Times New Roman" pitchFamily="18" charset="0"/>
              <a:cs typeface="Times New Roman" pitchFamily="18" charset="0"/>
            </a:endParaRPr>
          </a:p>
          <a:p>
            <a:pPr algn="ctr" eaLnBrk="1" hangingPunct="1">
              <a:lnSpc>
                <a:spcPct val="150000"/>
              </a:lnSpc>
              <a:buFont typeface="Wingdings" pitchFamily="2" charset="2"/>
              <a:buNone/>
            </a:pPr>
            <a:r>
              <a:rPr lang="ru-RU" sz="3600" dirty="0" smtClean="0">
                <a:solidFill>
                  <a:srgbClr val="C0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8313" y="1989138"/>
            <a:ext cx="8229600" cy="2549525"/>
          </a:xfrm>
        </p:spPr>
        <p:txBody>
          <a:bodyPr>
            <a:normAutofit/>
          </a:bodyPr>
          <a:lstStyle/>
          <a:p>
            <a:pPr algn="ctr" eaLnBrk="1" hangingPunct="1">
              <a:lnSpc>
                <a:spcPct val="150000"/>
              </a:lnSpc>
              <a:buFont typeface="Wingdings" pitchFamily="2" charset="2"/>
              <a:buNone/>
            </a:pPr>
            <a:r>
              <a:rPr lang="tt-RU" sz="3900" dirty="0" smtClean="0">
                <a:solidFill>
                  <a:srgbClr val="C00000"/>
                </a:solidFill>
                <a:latin typeface="Times New Roman" pitchFamily="18" charset="0"/>
                <a:cs typeface="Times New Roman" pitchFamily="18" charset="0"/>
              </a:rPr>
              <a:t>Эсседа с</a:t>
            </a:r>
            <a:r>
              <a:rPr lang="ru-RU" sz="3900" dirty="0" err="1" smtClean="0">
                <a:solidFill>
                  <a:srgbClr val="C00000"/>
                </a:solidFill>
                <a:latin typeface="Times New Roman" pitchFamily="18" charset="0"/>
                <a:cs typeface="Times New Roman" pitchFamily="18" charset="0"/>
              </a:rPr>
              <a:t>өйләм предметына</a:t>
            </a:r>
            <a:r>
              <a:rPr lang="ru-RU" sz="3900" dirty="0" smtClean="0">
                <a:solidFill>
                  <a:srgbClr val="C00000"/>
                </a:solidFill>
                <a:latin typeface="Times New Roman" pitchFamily="18" charset="0"/>
                <a:cs typeface="Times New Roman" pitchFamily="18" charset="0"/>
              </a:rPr>
              <a:t> </a:t>
            </a:r>
            <a:r>
              <a:rPr lang="ru-RU" sz="3900" dirty="0" err="1" smtClean="0">
                <a:solidFill>
                  <a:srgbClr val="C00000"/>
                </a:solidFill>
                <a:latin typeface="Times New Roman" pitchFamily="18" charset="0"/>
                <a:cs typeface="Times New Roman" pitchFamily="18" charset="0"/>
              </a:rPr>
              <a:t>үзенчәлекле караш</a:t>
            </a:r>
            <a:r>
              <a:rPr lang="ru-RU" sz="3900" dirty="0" smtClean="0">
                <a:solidFill>
                  <a:srgbClr val="C00000"/>
                </a:solidFill>
                <a:latin typeface="Times New Roman" pitchFamily="18" charset="0"/>
                <a:cs typeface="Times New Roman" pitchFamily="18" charset="0"/>
              </a:rPr>
              <a:t> </a:t>
            </a:r>
            <a:r>
              <a:rPr lang="ru-RU" sz="3900" dirty="0" err="1" smtClean="0">
                <a:solidFill>
                  <a:srgbClr val="C00000"/>
                </a:solidFill>
                <a:latin typeface="Times New Roman" pitchFamily="18" charset="0"/>
                <a:cs typeface="Times New Roman" pitchFamily="18" charset="0"/>
              </a:rPr>
              <a:t>чагылырга</a:t>
            </a:r>
            <a:r>
              <a:rPr lang="ru-RU" sz="3900" dirty="0" smtClean="0">
                <a:solidFill>
                  <a:srgbClr val="C00000"/>
                </a:solidFill>
                <a:latin typeface="Times New Roman" pitchFamily="18" charset="0"/>
                <a:cs typeface="Times New Roman" pitchFamily="18" charset="0"/>
              </a:rPr>
              <a:t> </a:t>
            </a:r>
            <a:r>
              <a:rPr lang="ru-RU" sz="3900" dirty="0" err="1" smtClean="0">
                <a:solidFill>
                  <a:srgbClr val="C00000"/>
                </a:solidFill>
                <a:latin typeface="Times New Roman" pitchFamily="18" charset="0"/>
                <a:cs typeface="Times New Roman" pitchFamily="18" charset="0"/>
              </a:rPr>
              <a:t>тиеш</a:t>
            </a:r>
            <a:endParaRPr lang="ru-RU" sz="3900" dirty="0" smtClean="0">
              <a:solidFill>
                <a:srgbClr val="C00000"/>
              </a:solidFill>
              <a:latin typeface="Times New Roman" pitchFamily="18" charset="0"/>
              <a:cs typeface="Times New Roman" pitchFamily="18" charset="0"/>
            </a:endParaRPr>
          </a:p>
          <a:p>
            <a:pPr algn="ctr" eaLnBrk="1" hangingPunct="1">
              <a:buFont typeface="Wingdings" pitchFamily="2" charset="2"/>
              <a:buNone/>
            </a:pPr>
            <a:endParaRPr lang="ru-RU" sz="39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620713"/>
            <a:ext cx="8229600" cy="5505450"/>
          </a:xfrm>
        </p:spPr>
        <p:txBody>
          <a:bodyPr>
            <a:normAutofit/>
          </a:bodyPr>
          <a:lstStyle/>
          <a:p>
            <a:pPr algn="ctr" eaLnBrk="1" hangingPunct="1">
              <a:buFont typeface="Wingdings" pitchFamily="2" charset="2"/>
              <a:buNone/>
            </a:pPr>
            <a:endParaRPr lang="tt-RU" sz="2000" dirty="0" smtClean="0"/>
          </a:p>
          <a:p>
            <a:pPr algn="ctr" eaLnBrk="1" hangingPunct="1">
              <a:lnSpc>
                <a:spcPct val="150000"/>
              </a:lnSpc>
              <a:buFont typeface="Wingdings" pitchFamily="2" charset="2"/>
              <a:buNone/>
            </a:pPr>
            <a:r>
              <a:rPr lang="tt-RU" sz="3600" dirty="0" smtClean="0">
                <a:solidFill>
                  <a:srgbClr val="C00000"/>
                </a:solidFill>
                <a:latin typeface="Times New Roman" pitchFamily="18" charset="0"/>
                <a:cs typeface="Times New Roman" pitchFamily="18" charset="0"/>
              </a:rPr>
              <a:t>Формасы буенча эссе – сочинение-фикер йөртү; шунлыктан анда сорау-җавап формасы, сорау җөмләләр, тиңдәш кисәкләр, кереш сүзләр, җөмләләрнең үзара параллель бәйләнелеше киң кулланыла.</a:t>
            </a:r>
            <a:endParaRPr lang="ru-RU" sz="3600"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трелка вправо 5"/>
          <p:cNvSpPr/>
          <p:nvPr/>
        </p:nvSpPr>
        <p:spPr>
          <a:xfrm>
            <a:off x="1763713" y="3357563"/>
            <a:ext cx="1728787"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194" name="Заголовок 1"/>
          <p:cNvSpPr>
            <a:spLocks noGrp="1"/>
          </p:cNvSpPr>
          <p:nvPr>
            <p:ph type="title"/>
          </p:nvPr>
        </p:nvSpPr>
        <p:spPr>
          <a:xfrm>
            <a:off x="251520" y="548680"/>
            <a:ext cx="8686800" cy="838200"/>
          </a:xfrm>
        </p:spPr>
        <p:txBody>
          <a:bodyPr/>
          <a:lstStyle/>
          <a:p>
            <a:pPr algn="ctr"/>
            <a:r>
              <a:rPr lang="ru-RU" b="1" dirty="0" err="1" smtClean="0">
                <a:latin typeface="Times New Roman" pitchFamily="18" charset="0"/>
                <a:cs typeface="Times New Roman" pitchFamily="18" charset="0"/>
              </a:rPr>
              <a:t>Фикер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йөртү схемасы</a:t>
            </a:r>
            <a:endParaRPr lang="ru-RU" b="1" dirty="0">
              <a:latin typeface="Times New Roman" pitchFamily="18" charset="0"/>
              <a:cs typeface="Times New Roman" pitchFamily="18" charset="0"/>
            </a:endParaRPr>
          </a:p>
        </p:txBody>
      </p:sp>
      <p:sp>
        <p:nvSpPr>
          <p:cNvPr id="8195" name="Содержимое 2"/>
          <p:cNvSpPr>
            <a:spLocks noGrp="1"/>
          </p:cNvSpPr>
          <p:nvPr>
            <p:ph idx="1"/>
          </p:nvPr>
        </p:nvSpPr>
        <p:spPr/>
        <p:txBody>
          <a:bodyPr/>
          <a:lstStyle/>
          <a:p>
            <a:r>
              <a:rPr lang="tt-RU" dirty="0" smtClean="0">
                <a:latin typeface="Times New Roman" pitchFamily="18" charset="0"/>
                <a:cs typeface="Times New Roman" pitchFamily="18" charset="0"/>
              </a:rPr>
              <a:t>Истә калдырыгыз!</a:t>
            </a:r>
            <a:endParaRPr lang="ru-RU" dirty="0" smtClean="0">
              <a:latin typeface="Times New Roman" pitchFamily="18" charset="0"/>
              <a:cs typeface="Times New Roman" pitchFamily="18" charset="0"/>
            </a:endParaRPr>
          </a:p>
        </p:txBody>
      </p:sp>
      <p:sp>
        <p:nvSpPr>
          <p:cNvPr id="4" name="Прямоугольник 3"/>
          <p:cNvSpPr/>
          <p:nvPr/>
        </p:nvSpPr>
        <p:spPr>
          <a:xfrm>
            <a:off x="179512" y="2924944"/>
            <a:ext cx="1656184" cy="2377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t-RU" sz="2800" dirty="0">
                <a:latin typeface="Times New Roman" pitchFamily="18" charset="0"/>
                <a:cs typeface="Times New Roman" pitchFamily="18" charset="0"/>
              </a:rPr>
              <a:t>Тезис </a:t>
            </a:r>
            <a:r>
              <a:rPr lang="tt-RU" sz="2800" dirty="0" smtClean="0">
                <a:latin typeface="Times New Roman" pitchFamily="18" charset="0"/>
                <a:cs typeface="Times New Roman" pitchFamily="18" charset="0"/>
              </a:rPr>
              <a:t>(раслау</a:t>
            </a:r>
            <a:r>
              <a:rPr lang="tt-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8197" name="TextBox 4"/>
          <p:cNvSpPr txBox="1">
            <a:spLocks noChangeArrowheads="1"/>
          </p:cNvSpPr>
          <p:nvPr/>
        </p:nvSpPr>
        <p:spPr bwMode="auto">
          <a:xfrm>
            <a:off x="2123728" y="2781300"/>
            <a:ext cx="1511647" cy="707886"/>
          </a:xfrm>
          <a:prstGeom prst="rect">
            <a:avLst/>
          </a:prstGeom>
          <a:noFill/>
          <a:ln w="9525">
            <a:noFill/>
            <a:miter lim="800000"/>
            <a:headEnd/>
            <a:tailEnd/>
          </a:ln>
        </p:spPr>
        <p:txBody>
          <a:bodyPr wrap="square">
            <a:spAutoFit/>
          </a:bodyPr>
          <a:lstStyle/>
          <a:p>
            <a:r>
              <a:rPr lang="tt-RU" sz="2000" dirty="0">
                <a:latin typeface="Times New Roman" pitchFamily="18" charset="0"/>
                <a:cs typeface="Times New Roman" pitchFamily="18" charset="0"/>
              </a:rPr>
              <a:t>Ник? </a:t>
            </a:r>
            <a:endParaRPr lang="tt-RU" sz="2000" dirty="0" smtClean="0">
              <a:latin typeface="Times New Roman" pitchFamily="18" charset="0"/>
              <a:cs typeface="Times New Roman" pitchFamily="18" charset="0"/>
            </a:endParaRPr>
          </a:p>
          <a:p>
            <a:r>
              <a:rPr lang="tt-RU" sz="2000" dirty="0" smtClean="0">
                <a:latin typeface="Times New Roman" pitchFamily="18" charset="0"/>
                <a:cs typeface="Times New Roman" pitchFamily="18" charset="0"/>
              </a:rPr>
              <a:t>Ни </a:t>
            </a:r>
            <a:r>
              <a:rPr lang="tt-RU" sz="2000" dirty="0">
                <a:latin typeface="Times New Roman" pitchFamily="18" charset="0"/>
                <a:cs typeface="Times New Roman" pitchFamily="18" charset="0"/>
              </a:rPr>
              <a:t>өчен? </a:t>
            </a:r>
            <a:endParaRPr lang="ru-RU" sz="2000" dirty="0">
              <a:latin typeface="Times New Roman" pitchFamily="18" charset="0"/>
              <a:cs typeface="Times New Roman" pitchFamily="18" charset="0"/>
            </a:endParaRPr>
          </a:p>
        </p:txBody>
      </p:sp>
      <p:sp>
        <p:nvSpPr>
          <p:cNvPr id="7" name="Прямоугольник 6"/>
          <p:cNvSpPr/>
          <p:nvPr/>
        </p:nvSpPr>
        <p:spPr>
          <a:xfrm>
            <a:off x="3419475" y="3068638"/>
            <a:ext cx="1728589" cy="2305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t-RU" sz="2800" dirty="0" smtClean="0">
                <a:latin typeface="Times New Roman" pitchFamily="18" charset="0"/>
                <a:cs typeface="Times New Roman" pitchFamily="18" charset="0"/>
              </a:rPr>
              <a:t>Нигезләү</a:t>
            </a:r>
          </a:p>
          <a:p>
            <a:pPr algn="ctr">
              <a:defRPr/>
            </a:pPr>
            <a:r>
              <a:rPr lang="tt-RU" sz="2800" dirty="0" smtClean="0">
                <a:latin typeface="Times New Roman" pitchFamily="18" charset="0"/>
                <a:cs typeface="Times New Roman" pitchFamily="18" charset="0"/>
              </a:rPr>
              <a:t>Аргумент</a:t>
            </a:r>
          </a:p>
          <a:p>
            <a:pPr algn="ctr">
              <a:defRPr/>
            </a:pPr>
            <a:r>
              <a:rPr lang="tt-RU" sz="2800" dirty="0" smtClean="0">
                <a:latin typeface="Times New Roman" pitchFamily="18" charset="0"/>
                <a:cs typeface="Times New Roman" pitchFamily="18" charset="0"/>
              </a:rPr>
              <a:t>Мисаллар</a:t>
            </a:r>
            <a:endParaRPr lang="ru-RU" sz="2800" dirty="0">
              <a:latin typeface="Times New Roman" pitchFamily="18" charset="0"/>
              <a:cs typeface="Times New Roman" pitchFamily="18" charset="0"/>
            </a:endParaRPr>
          </a:p>
        </p:txBody>
      </p:sp>
      <p:sp>
        <p:nvSpPr>
          <p:cNvPr id="8" name="Стрелка вправо 7"/>
          <p:cNvSpPr/>
          <p:nvPr/>
        </p:nvSpPr>
        <p:spPr>
          <a:xfrm>
            <a:off x="5220072" y="3789040"/>
            <a:ext cx="17272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Прямоугольник 8"/>
          <p:cNvSpPr/>
          <p:nvPr/>
        </p:nvSpPr>
        <p:spPr>
          <a:xfrm>
            <a:off x="6948264" y="2780928"/>
            <a:ext cx="1852042"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t-RU" sz="3200" dirty="0">
                <a:latin typeface="Times New Roman" pitchFamily="18" charset="0"/>
                <a:cs typeface="Times New Roman" pitchFamily="18" charset="0"/>
              </a:rPr>
              <a:t>Н</a:t>
            </a:r>
            <a:r>
              <a:rPr lang="tt-RU" sz="3200" dirty="0" smtClean="0">
                <a:latin typeface="Times New Roman" pitchFamily="18" charset="0"/>
                <a:cs typeface="Times New Roman" pitchFamily="18" charset="0"/>
              </a:rPr>
              <a:t>әтиҗә</a:t>
            </a:r>
            <a:endParaRPr lang="ru-RU" sz="3200" dirty="0">
              <a:latin typeface="Times New Roman" pitchFamily="18" charset="0"/>
              <a:cs typeface="Times New Roman" pitchFamily="18" charset="0"/>
            </a:endParaRPr>
          </a:p>
        </p:txBody>
      </p:sp>
      <p:sp>
        <p:nvSpPr>
          <p:cNvPr id="8202" name="TextBox 9"/>
          <p:cNvSpPr txBox="1">
            <a:spLocks noChangeArrowheads="1"/>
          </p:cNvSpPr>
          <p:nvPr/>
        </p:nvSpPr>
        <p:spPr bwMode="auto">
          <a:xfrm>
            <a:off x="1907704" y="4076700"/>
            <a:ext cx="1512168" cy="1015663"/>
          </a:xfrm>
          <a:prstGeom prst="rect">
            <a:avLst/>
          </a:prstGeom>
          <a:noFill/>
          <a:ln w="9525">
            <a:noFill/>
            <a:miter lim="800000"/>
            <a:headEnd/>
            <a:tailEnd/>
          </a:ln>
        </p:spPr>
        <p:txBody>
          <a:bodyPr wrap="square">
            <a:spAutoFit/>
          </a:bodyPr>
          <a:lstStyle/>
          <a:p>
            <a:r>
              <a:rPr lang="tt-RU" sz="2000" dirty="0">
                <a:latin typeface="Times New Roman" pitchFamily="18" charset="0"/>
                <a:cs typeface="Times New Roman" pitchFamily="18" charset="0"/>
              </a:rPr>
              <a:t>ч</a:t>
            </a:r>
            <a:r>
              <a:rPr lang="tt-RU" sz="2000" dirty="0" smtClean="0">
                <a:latin typeface="Times New Roman" pitchFamily="18" charset="0"/>
                <a:cs typeface="Times New Roman" pitchFamily="18" charset="0"/>
              </a:rPr>
              <a:t>өнки</a:t>
            </a:r>
            <a:r>
              <a:rPr lang="tt-RU" sz="2000" dirty="0">
                <a:latin typeface="Times New Roman" pitchFamily="18" charset="0"/>
                <a:cs typeface="Times New Roman" pitchFamily="18" charset="0"/>
              </a:rPr>
              <a:t>, шунлыктан, шуңа күрә</a:t>
            </a:r>
            <a:endParaRPr lang="ru-RU" sz="2000" dirty="0">
              <a:latin typeface="Times New Roman" pitchFamily="18" charset="0"/>
              <a:cs typeface="Times New Roman" pitchFamily="18" charset="0"/>
            </a:endParaRPr>
          </a:p>
        </p:txBody>
      </p:sp>
      <p:sp>
        <p:nvSpPr>
          <p:cNvPr id="11" name="TextBox 10"/>
          <p:cNvSpPr txBox="1"/>
          <p:nvPr/>
        </p:nvSpPr>
        <p:spPr>
          <a:xfrm>
            <a:off x="5292080" y="2924944"/>
            <a:ext cx="1368152" cy="400110"/>
          </a:xfrm>
          <a:prstGeom prst="rect">
            <a:avLst/>
          </a:prstGeom>
          <a:noFill/>
        </p:spPr>
        <p:txBody>
          <a:bodyPr wrap="square" rtlCol="0">
            <a:spAutoFit/>
          </a:bodyPr>
          <a:lstStyle/>
          <a:p>
            <a:r>
              <a:rPr lang="tt-RU" sz="2000" dirty="0" smtClean="0">
                <a:latin typeface="Times New Roman" pitchFamily="18" charset="0"/>
                <a:cs typeface="Times New Roman" pitchFamily="18" charset="0"/>
              </a:rPr>
              <a:t>Шуннан?</a:t>
            </a:r>
            <a:endParaRPr lang="ru-RU" sz="2000" dirty="0">
              <a:latin typeface="Times New Roman" pitchFamily="18" charset="0"/>
              <a:cs typeface="Times New Roman" pitchFamily="18" charset="0"/>
            </a:endParaRPr>
          </a:p>
        </p:txBody>
      </p:sp>
      <p:sp>
        <p:nvSpPr>
          <p:cNvPr id="12" name="TextBox 11"/>
          <p:cNvSpPr txBox="1"/>
          <p:nvPr/>
        </p:nvSpPr>
        <p:spPr>
          <a:xfrm>
            <a:off x="5364088" y="4293096"/>
            <a:ext cx="1368152" cy="1015663"/>
          </a:xfrm>
          <a:prstGeom prst="rect">
            <a:avLst/>
          </a:prstGeom>
          <a:noFill/>
        </p:spPr>
        <p:txBody>
          <a:bodyPr wrap="square" rtlCol="0">
            <a:spAutoFit/>
          </a:bodyPr>
          <a:lstStyle/>
          <a:p>
            <a:r>
              <a:rPr lang="tt-RU" sz="2000" dirty="0" smtClean="0">
                <a:latin typeface="Times New Roman" pitchFamily="18" charset="0"/>
                <a:cs typeface="Times New Roman" pitchFamily="18" charset="0"/>
              </a:rPr>
              <a:t>Димәк</a:t>
            </a:r>
          </a:p>
          <a:p>
            <a:r>
              <a:rPr lang="tt-RU" sz="2000" dirty="0" smtClean="0">
                <a:latin typeface="Times New Roman" pitchFamily="18" charset="0"/>
                <a:cs typeface="Times New Roman" pitchFamily="18" charset="0"/>
              </a:rPr>
              <a:t>Гомумән</a:t>
            </a:r>
          </a:p>
          <a:p>
            <a:r>
              <a:rPr lang="tt-RU" sz="2000" dirty="0" smtClean="0">
                <a:latin typeface="Times New Roman" pitchFamily="18" charset="0"/>
                <a:cs typeface="Times New Roman" pitchFamily="18" charset="0"/>
              </a:rPr>
              <a:t>Нәтиҗәдә</a:t>
            </a:r>
            <a:endParaRPr lang="ru-RU"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919162"/>
          </a:xfrm>
        </p:spPr>
        <p:txBody>
          <a:bodyPr/>
          <a:lstStyle/>
          <a:p>
            <a:pPr algn="ctr"/>
            <a:r>
              <a:rPr lang="ru-RU" dirty="0" err="1" smtClean="0">
                <a:latin typeface="Times New Roman" pitchFamily="18" charset="0"/>
                <a:cs typeface="Times New Roman" pitchFamily="18" charset="0"/>
              </a:rPr>
              <a:t>ЭССЕның КОМПОЗИЦИЯсе</a:t>
            </a:r>
            <a:endParaRPr lang="ru-RU" dirty="0" smtClean="0"/>
          </a:p>
        </p:txBody>
      </p:sp>
      <p:sp>
        <p:nvSpPr>
          <p:cNvPr id="9219" name="Rectangle 3"/>
          <p:cNvSpPr>
            <a:spLocks noGrp="1" noChangeArrowheads="1"/>
          </p:cNvSpPr>
          <p:nvPr>
            <p:ph type="body" idx="1"/>
          </p:nvPr>
        </p:nvSpPr>
        <p:spPr>
          <a:xfrm>
            <a:off x="457200" y="1196975"/>
            <a:ext cx="8229600" cy="5184775"/>
          </a:xfrm>
        </p:spPr>
        <p:txBody>
          <a:bodyPr>
            <a:normAutofit fontScale="92500" lnSpcReduction="20000"/>
          </a:bodyPr>
          <a:lstStyle/>
          <a:p>
            <a:pPr eaLnBrk="1" hangingPunct="1">
              <a:lnSpc>
                <a:spcPct val="90000"/>
              </a:lnSpc>
              <a:buFont typeface="Wingdings" pitchFamily="2" charset="2"/>
              <a:buNone/>
            </a:pPr>
            <a:r>
              <a:rPr lang="ru-RU" sz="2100" i="1" dirty="0" smtClean="0">
                <a:latin typeface="Times New Roman" pitchFamily="18" charset="0"/>
                <a:cs typeface="Times New Roman" pitchFamily="18" charset="0"/>
              </a:rPr>
              <a:t>      </a:t>
            </a:r>
            <a:r>
              <a:rPr lang="ru-RU" sz="3500" dirty="0" smtClean="0">
                <a:latin typeface="Times New Roman" pitchFamily="18" charset="0"/>
                <a:cs typeface="Times New Roman" pitchFamily="18" charset="0"/>
              </a:rPr>
              <a:t>1.  </a:t>
            </a:r>
            <a:r>
              <a:rPr lang="ru-RU" sz="3500" u="sng" dirty="0" err="1" smtClean="0">
                <a:latin typeface="Times New Roman" pitchFamily="18" charset="0"/>
                <a:cs typeface="Times New Roman" pitchFamily="18" charset="0"/>
              </a:rPr>
              <a:t>Кереш</a:t>
            </a:r>
            <a:r>
              <a:rPr lang="ru-RU" sz="3500" u="sng" dirty="0" smtClean="0">
                <a:latin typeface="Times New Roman" pitchFamily="18" charset="0"/>
                <a:cs typeface="Times New Roman" pitchFamily="18" charset="0"/>
              </a:rPr>
              <a:t> </a:t>
            </a:r>
            <a:r>
              <a:rPr lang="ru-RU" sz="3500" dirty="0" smtClean="0">
                <a:latin typeface="Times New Roman" pitchFamily="18" charset="0"/>
                <a:cs typeface="Times New Roman" pitchFamily="18" charset="0"/>
              </a:rPr>
              <a:t>(</a:t>
            </a:r>
            <a:r>
              <a:rPr lang="ru-RU" sz="3500" dirty="0" err="1" smtClean="0">
                <a:latin typeface="Times New Roman" pitchFamily="18" charset="0"/>
                <a:cs typeface="Times New Roman" pitchFamily="18" charset="0"/>
              </a:rPr>
              <a:t>чыганак</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тексттагы</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теманы</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проблемаларны</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билгеләү, шуның аша</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әлеге проблемаларга</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аларның җәмгыяви әһәмиятенә мөнәсәбәт белдерү</a:t>
            </a:r>
            <a:r>
              <a:rPr lang="ru-RU" sz="3500" dirty="0" smtClean="0">
                <a:latin typeface="Times New Roman" pitchFamily="18" charset="0"/>
                <a:cs typeface="Times New Roman" pitchFamily="18" charset="0"/>
              </a:rPr>
              <a:t>) </a:t>
            </a:r>
          </a:p>
          <a:p>
            <a:pPr>
              <a:lnSpc>
                <a:spcPct val="90000"/>
              </a:lnSpc>
              <a:buNone/>
            </a:pP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2.</a:t>
            </a:r>
            <a:r>
              <a:rPr lang="ru-RU" sz="3500" u="sng" dirty="0" err="1" smtClean="0">
                <a:latin typeface="Times New Roman" pitchFamily="18" charset="0"/>
                <a:cs typeface="Times New Roman" pitchFamily="18" charset="0"/>
              </a:rPr>
              <a:t>Төп өлеш </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чыганак</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текстта</a:t>
            </a:r>
            <a:r>
              <a:rPr lang="ru-RU" sz="3500" dirty="0" smtClean="0">
                <a:latin typeface="Times New Roman" pitchFamily="18" charset="0"/>
                <a:cs typeface="Times New Roman" pitchFamily="18" charset="0"/>
              </a:rPr>
              <a:t> автор </a:t>
            </a:r>
            <a:r>
              <a:rPr lang="ru-RU" sz="3500" dirty="0" err="1" smtClean="0">
                <a:latin typeface="Times New Roman" pitchFamily="18" charset="0"/>
                <a:cs typeface="Times New Roman" pitchFamily="18" charset="0"/>
              </a:rPr>
              <a:t>фикерләренең чагылышын</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аңлату</a:t>
            </a:r>
            <a:r>
              <a:rPr lang="ru-RU" sz="3500" dirty="0" smtClean="0">
                <a:latin typeface="Times New Roman" pitchFamily="18" charset="0"/>
                <a:cs typeface="Times New Roman" pitchFamily="18" charset="0"/>
              </a:rPr>
              <a:t>, эссе </a:t>
            </a:r>
            <a:r>
              <a:rPr lang="ru-RU" sz="3500" dirty="0" err="1" smtClean="0">
                <a:latin typeface="Times New Roman" pitchFamily="18" charset="0"/>
                <a:cs typeface="Times New Roman" pitchFamily="18" charset="0"/>
              </a:rPr>
              <a:t>язучының үз дәлил</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аргументлары</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аша</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шуларга</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мөнәсәбәтен белдерүе </a:t>
            </a:r>
            <a:r>
              <a:rPr lang="ru-RU" sz="3500" dirty="0" smtClean="0">
                <a:latin typeface="Times New Roman" pitchFamily="18" charset="0"/>
                <a:cs typeface="Times New Roman" pitchFamily="18" charset="0"/>
              </a:rPr>
              <a:t>).</a:t>
            </a:r>
          </a:p>
          <a:p>
            <a:pPr eaLnBrk="1" hangingPunct="1">
              <a:lnSpc>
                <a:spcPct val="90000"/>
              </a:lnSpc>
              <a:buFont typeface="Wingdings" pitchFamily="2" charset="2"/>
              <a:buNone/>
            </a:pPr>
            <a:endParaRPr lang="ru-RU" sz="3500" dirty="0" smtClean="0">
              <a:latin typeface="Times New Roman" pitchFamily="18" charset="0"/>
              <a:cs typeface="Times New Roman" pitchFamily="18" charset="0"/>
            </a:endParaRPr>
          </a:p>
          <a:p>
            <a:pPr eaLnBrk="1" hangingPunct="1">
              <a:lnSpc>
                <a:spcPct val="90000"/>
              </a:lnSpc>
              <a:buFont typeface="Wingdings" pitchFamily="2" charset="2"/>
              <a:buNone/>
            </a:pPr>
            <a:r>
              <a:rPr lang="ru-RU" sz="3500" dirty="0" smtClean="0">
                <a:latin typeface="Times New Roman" pitchFamily="18" charset="0"/>
                <a:cs typeface="Times New Roman" pitchFamily="18" charset="0"/>
              </a:rPr>
              <a:t>    3. </a:t>
            </a:r>
            <a:r>
              <a:rPr lang="ru-RU" sz="3500" u="sng" dirty="0" err="1" smtClean="0">
                <a:latin typeface="Times New Roman" pitchFamily="18" charset="0"/>
                <a:cs typeface="Times New Roman" pitchFamily="18" charset="0"/>
              </a:rPr>
              <a:t>Йомгаклау</a:t>
            </a:r>
            <a:r>
              <a:rPr lang="ru-RU" sz="3500" dirty="0" smtClean="0">
                <a:latin typeface="Times New Roman" pitchFamily="18" charset="0"/>
                <a:cs typeface="Times New Roman" pitchFamily="18" charset="0"/>
              </a:rPr>
              <a:t> ( текст, </a:t>
            </a:r>
            <a:r>
              <a:rPr lang="ru-RU" sz="3500" dirty="0" err="1" smtClean="0">
                <a:latin typeface="Times New Roman" pitchFamily="18" charset="0"/>
                <a:cs typeface="Times New Roman" pitchFamily="18" charset="0"/>
              </a:rPr>
              <a:t>геройлар</a:t>
            </a:r>
            <a:r>
              <a:rPr lang="ru-RU" sz="3500" dirty="0" smtClean="0">
                <a:latin typeface="Times New Roman" pitchFamily="18" charset="0"/>
                <a:cs typeface="Times New Roman" pitchFamily="18" charset="0"/>
              </a:rPr>
              <a:t>, проблема </a:t>
            </a:r>
            <a:r>
              <a:rPr lang="ru-RU" sz="3500" dirty="0" err="1" smtClean="0">
                <a:latin typeface="Times New Roman" pitchFamily="18" charset="0"/>
                <a:cs typeface="Times New Roman" pitchFamily="18" charset="0"/>
              </a:rPr>
              <a:t>турында</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шәхси фикерне</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белдереп</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йомгак</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ясау</a:t>
            </a:r>
            <a:r>
              <a:rPr lang="ru-RU" sz="35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919162"/>
          </a:xfrm>
        </p:spPr>
        <p:txBody>
          <a:bodyPr/>
          <a:lstStyle/>
          <a:p>
            <a:pPr algn="ctr"/>
            <a:r>
              <a:rPr lang="ru-RU" dirty="0" smtClean="0">
                <a:solidFill>
                  <a:srgbClr val="7030A0"/>
                </a:solidFill>
                <a:latin typeface="Times New Roman" pitchFamily="18" charset="0"/>
                <a:cs typeface="Times New Roman" pitchFamily="18" charset="0"/>
              </a:rPr>
              <a:t>План т</a:t>
            </a:r>
            <a:r>
              <a:rPr lang="tt-RU" dirty="0" smtClean="0">
                <a:solidFill>
                  <a:srgbClr val="7030A0"/>
                </a:solidFill>
                <a:latin typeface="Times New Roman" pitchFamily="18" charset="0"/>
                <a:cs typeface="Times New Roman" pitchFamily="18" charset="0"/>
              </a:rPr>
              <a:t>өзү</a:t>
            </a:r>
            <a:endParaRPr lang="ru-RU" dirty="0" smtClean="0">
              <a:solidFill>
                <a:srgbClr val="7030A0"/>
              </a:solidFill>
            </a:endParaRPr>
          </a:p>
        </p:txBody>
      </p:sp>
      <p:sp>
        <p:nvSpPr>
          <p:cNvPr id="9219" name="Rectangle 3"/>
          <p:cNvSpPr>
            <a:spLocks noGrp="1" noChangeArrowheads="1"/>
          </p:cNvSpPr>
          <p:nvPr>
            <p:ph type="body" idx="1"/>
          </p:nvPr>
        </p:nvSpPr>
        <p:spPr>
          <a:xfrm>
            <a:off x="457200" y="1196975"/>
            <a:ext cx="8229600" cy="5184775"/>
          </a:xfrm>
        </p:spPr>
        <p:txBody>
          <a:bodyPr>
            <a:normAutofit fontScale="25000" lnSpcReduction="20000"/>
          </a:bodyPr>
          <a:lstStyle/>
          <a:p>
            <a:pPr>
              <a:lnSpc>
                <a:spcPct val="90000"/>
              </a:lnSpc>
              <a:buNone/>
            </a:pPr>
            <a:r>
              <a:rPr lang="ru-RU" sz="11200" i="1" dirty="0" smtClean="0">
                <a:latin typeface="Times New Roman" pitchFamily="18" charset="0"/>
                <a:cs typeface="Times New Roman" pitchFamily="18" charset="0"/>
              </a:rPr>
              <a:t>      </a:t>
            </a:r>
            <a:r>
              <a:rPr lang="ru-RU" sz="11200" dirty="0" smtClean="0">
                <a:latin typeface="Times New Roman" pitchFamily="18" charset="0"/>
                <a:cs typeface="Times New Roman" pitchFamily="18" charset="0"/>
              </a:rPr>
              <a:t>1.  </a:t>
            </a:r>
            <a:r>
              <a:rPr lang="ru-RU" sz="11200" u="sng" dirty="0" err="1" smtClean="0">
                <a:latin typeface="Times New Roman" pitchFamily="18" charset="0"/>
                <a:cs typeface="Times New Roman" pitchFamily="18" charset="0"/>
              </a:rPr>
              <a:t>Кереш</a:t>
            </a:r>
            <a:r>
              <a:rPr lang="ru-RU" sz="11200" u="sng" dirty="0" smtClean="0">
                <a:latin typeface="Times New Roman" pitchFamily="18" charset="0"/>
                <a:cs typeface="Times New Roman" pitchFamily="18" charset="0"/>
              </a:rPr>
              <a:t> </a:t>
            </a:r>
            <a:r>
              <a:rPr lang="ru-RU" sz="11200" dirty="0" smtClean="0">
                <a:latin typeface="Times New Roman" pitchFamily="18" charset="0"/>
                <a:cs typeface="Times New Roman" pitchFamily="18" charset="0"/>
              </a:rPr>
              <a:t>(</a:t>
            </a:r>
            <a:r>
              <a:rPr lang="ru-RU" sz="11200" dirty="0" err="1" smtClean="0">
                <a:latin typeface="Times New Roman" pitchFamily="18" charset="0"/>
                <a:cs typeface="Times New Roman" pitchFamily="18" charset="0"/>
              </a:rPr>
              <a:t>чыганак</a:t>
            </a:r>
            <a:r>
              <a:rPr lang="ru-RU" sz="11200" dirty="0" smtClean="0">
                <a:latin typeface="Times New Roman" pitchFamily="18" charset="0"/>
                <a:cs typeface="Times New Roman" pitchFamily="18" charset="0"/>
              </a:rPr>
              <a:t> </a:t>
            </a:r>
            <a:r>
              <a:rPr lang="ru-RU" sz="11200" dirty="0" err="1" smtClean="0">
                <a:latin typeface="Times New Roman" pitchFamily="18" charset="0"/>
                <a:cs typeface="Times New Roman" pitchFamily="18" charset="0"/>
              </a:rPr>
              <a:t>тексттагы</a:t>
            </a:r>
            <a:r>
              <a:rPr lang="ru-RU" sz="11200" dirty="0" smtClean="0">
                <a:latin typeface="Times New Roman" pitchFamily="18" charset="0"/>
                <a:cs typeface="Times New Roman" pitchFamily="18" charset="0"/>
              </a:rPr>
              <a:t> </a:t>
            </a:r>
            <a:r>
              <a:rPr lang="ru-RU" sz="11200" dirty="0" err="1" smtClean="0">
                <a:latin typeface="Times New Roman" pitchFamily="18" charset="0"/>
                <a:cs typeface="Times New Roman" pitchFamily="18" charset="0"/>
              </a:rPr>
              <a:t>теманы</a:t>
            </a:r>
            <a:r>
              <a:rPr lang="ru-RU" sz="11200" dirty="0" smtClean="0">
                <a:latin typeface="Times New Roman" pitchFamily="18" charset="0"/>
                <a:cs typeface="Times New Roman" pitchFamily="18" charset="0"/>
              </a:rPr>
              <a:t>, </a:t>
            </a:r>
            <a:r>
              <a:rPr lang="ru-RU" sz="11200" dirty="0" err="1" smtClean="0">
                <a:latin typeface="Times New Roman" pitchFamily="18" charset="0"/>
                <a:cs typeface="Times New Roman" pitchFamily="18" charset="0"/>
              </a:rPr>
              <a:t>проблемаларны</a:t>
            </a:r>
            <a:r>
              <a:rPr lang="ru-RU" sz="11200" dirty="0" smtClean="0">
                <a:latin typeface="Times New Roman" pitchFamily="18" charset="0"/>
                <a:cs typeface="Times New Roman" pitchFamily="18" charset="0"/>
              </a:rPr>
              <a:t> </a:t>
            </a:r>
            <a:r>
              <a:rPr lang="ru-RU" sz="11200" dirty="0" err="1" smtClean="0">
                <a:latin typeface="Times New Roman" pitchFamily="18" charset="0"/>
                <a:cs typeface="Times New Roman" pitchFamily="18" charset="0"/>
              </a:rPr>
              <a:t>билгеләү, шуның аша</a:t>
            </a:r>
            <a:r>
              <a:rPr lang="ru-RU" sz="11200" dirty="0" smtClean="0">
                <a:latin typeface="Times New Roman" pitchFamily="18" charset="0"/>
                <a:cs typeface="Times New Roman" pitchFamily="18" charset="0"/>
              </a:rPr>
              <a:t> </a:t>
            </a:r>
            <a:r>
              <a:rPr lang="ru-RU" sz="11200" dirty="0" err="1" smtClean="0">
                <a:latin typeface="Times New Roman" pitchFamily="18" charset="0"/>
                <a:cs typeface="Times New Roman" pitchFamily="18" charset="0"/>
              </a:rPr>
              <a:t>әлеге проблемаларга</a:t>
            </a:r>
            <a:r>
              <a:rPr lang="ru-RU" sz="11200" dirty="0" smtClean="0">
                <a:latin typeface="Times New Roman" pitchFamily="18" charset="0"/>
                <a:cs typeface="Times New Roman" pitchFamily="18" charset="0"/>
              </a:rPr>
              <a:t>, </a:t>
            </a:r>
            <a:r>
              <a:rPr lang="ru-RU" sz="11200" dirty="0" err="1" smtClean="0">
                <a:latin typeface="Times New Roman" pitchFamily="18" charset="0"/>
                <a:cs typeface="Times New Roman" pitchFamily="18" charset="0"/>
              </a:rPr>
              <a:t>аларның җәмгыяви әһәмиятенә мөнәсәбәт белдерү</a:t>
            </a:r>
            <a:r>
              <a:rPr lang="ru-RU" sz="11200" dirty="0" smtClean="0">
                <a:latin typeface="Times New Roman" pitchFamily="18" charset="0"/>
                <a:cs typeface="Times New Roman" pitchFamily="18" charset="0"/>
              </a:rPr>
              <a:t>)</a:t>
            </a:r>
          </a:p>
          <a:p>
            <a:pPr>
              <a:lnSpc>
                <a:spcPct val="90000"/>
              </a:lnSpc>
              <a:buNone/>
            </a:pPr>
            <a:r>
              <a:rPr lang="ru-RU" sz="11200" dirty="0" smtClean="0">
                <a:latin typeface="Times New Roman" pitchFamily="18" charset="0"/>
                <a:cs typeface="Times New Roman" pitchFamily="18" charset="0"/>
              </a:rPr>
              <a:t> </a:t>
            </a:r>
          </a:p>
          <a:p>
            <a:pPr marL="742950" indent="-742950">
              <a:lnSpc>
                <a:spcPct val="90000"/>
              </a:lnSpc>
              <a:buAutoNum type="arabicPeriod"/>
            </a:pPr>
            <a:r>
              <a:rPr lang="tt-RU" sz="11200" b="1" i="1" dirty="0" smtClean="0">
                <a:solidFill>
                  <a:srgbClr val="7030A0"/>
                </a:solidFill>
                <a:latin typeface="Times New Roman" pitchFamily="18" charset="0"/>
                <a:cs typeface="Times New Roman" pitchFamily="18" charset="0"/>
              </a:rPr>
              <a:t>Әхлаксыз җәмгыятьнең киләчәге юк.</a:t>
            </a:r>
            <a:r>
              <a:rPr lang="tt-RU" sz="11200" dirty="0" smtClean="0">
                <a:latin typeface="Times New Roman" pitchFamily="18" charset="0"/>
                <a:cs typeface="Times New Roman" pitchFamily="18" charset="0"/>
              </a:rPr>
              <a:t> </a:t>
            </a:r>
          </a:p>
          <a:p>
            <a:pPr marL="742950" indent="-742950">
              <a:lnSpc>
                <a:spcPct val="90000"/>
              </a:lnSpc>
              <a:buAutoNum type="arabicPeriod"/>
            </a:pPr>
            <a:endParaRPr lang="tt-RU" sz="11200" dirty="0" smtClean="0">
              <a:latin typeface="Times New Roman" pitchFamily="18" charset="0"/>
              <a:cs typeface="Times New Roman" pitchFamily="18" charset="0"/>
            </a:endParaRPr>
          </a:p>
          <a:p>
            <a:pPr marL="742950" indent="-742950" algn="just">
              <a:lnSpc>
                <a:spcPct val="90000"/>
              </a:lnSpc>
              <a:buNone/>
            </a:pPr>
            <a:r>
              <a:rPr lang="tt-RU" sz="11200" dirty="0" smtClean="0">
                <a:latin typeface="Times New Roman" pitchFamily="18" charset="0"/>
                <a:cs typeface="Times New Roman" pitchFamily="18" charset="0"/>
              </a:rPr>
              <a:t>	Җәмгыятьнең нигезен халык тәшкил итә. </a:t>
            </a:r>
          </a:p>
          <a:p>
            <a:pPr marL="742950" indent="-742950" algn="just">
              <a:lnSpc>
                <a:spcPct val="90000"/>
              </a:lnSpc>
              <a:buNone/>
            </a:pPr>
            <a:r>
              <a:rPr lang="tt-RU" sz="11200" dirty="0" smtClean="0">
                <a:latin typeface="Times New Roman" pitchFamily="18" charset="0"/>
                <a:cs typeface="Times New Roman" pitchFamily="18" charset="0"/>
              </a:rPr>
              <a:t>Халык нинди –  җәмгыять тә шундый. Аның нигезе </a:t>
            </a:r>
          </a:p>
          <a:p>
            <a:pPr marL="742950" indent="-742950" algn="just">
              <a:lnSpc>
                <a:spcPct val="90000"/>
              </a:lnSpc>
              <a:buNone/>
            </a:pPr>
            <a:r>
              <a:rPr lang="tt-RU" sz="11200" dirty="0" smtClean="0">
                <a:latin typeface="Times New Roman" pitchFamily="18" charset="0"/>
                <a:cs typeface="Times New Roman" pitchFamily="18" charset="0"/>
              </a:rPr>
              <a:t>булган гаилә, андагы әхлаклылык, ата-ана һәм бала </a:t>
            </a:r>
          </a:p>
          <a:p>
            <a:pPr marL="742950" indent="-742950" algn="just">
              <a:lnSpc>
                <a:spcPct val="90000"/>
              </a:lnSpc>
              <a:buNone/>
            </a:pPr>
            <a:r>
              <a:rPr lang="tt-RU" sz="11200" dirty="0" smtClean="0">
                <a:latin typeface="Times New Roman" pitchFamily="18" charset="0"/>
                <a:cs typeface="Times New Roman" pitchFamily="18" charset="0"/>
              </a:rPr>
              <a:t>мөнәсәбәте – болар барысы да бербөтен. Шуларның </a:t>
            </a:r>
          </a:p>
          <a:p>
            <a:pPr marL="742950" indent="-742950" algn="just">
              <a:lnSpc>
                <a:spcPct val="90000"/>
              </a:lnSpc>
              <a:buNone/>
            </a:pPr>
            <a:r>
              <a:rPr lang="tt-RU" sz="11200" dirty="0" smtClean="0">
                <a:latin typeface="Times New Roman" pitchFamily="18" charset="0"/>
                <a:cs typeface="Times New Roman" pitchFamily="18" charset="0"/>
              </a:rPr>
              <a:t>берсе генә дә тиешенчә булмаса, җәмгыять камил </a:t>
            </a:r>
          </a:p>
          <a:p>
            <a:pPr marL="742950" indent="-742950" algn="just">
              <a:lnSpc>
                <a:spcPct val="90000"/>
              </a:lnSpc>
              <a:buNone/>
            </a:pPr>
            <a:r>
              <a:rPr lang="tt-RU" sz="11200" dirty="0" smtClean="0">
                <a:latin typeface="Times New Roman" pitchFamily="18" charset="0"/>
                <a:cs typeface="Times New Roman" pitchFamily="18" charset="0"/>
              </a:rPr>
              <a:t>булмый. Бигрәк тә әхлаксыз җәмгыятьтә куркыныч, </a:t>
            </a:r>
          </a:p>
          <a:p>
            <a:pPr marL="742950" indent="-742950" algn="just">
              <a:lnSpc>
                <a:spcPct val="90000"/>
              </a:lnSpc>
              <a:buNone/>
            </a:pPr>
            <a:r>
              <a:rPr lang="tt-RU" sz="11200" dirty="0" smtClean="0">
                <a:latin typeface="Times New Roman" pitchFamily="18" charset="0"/>
                <a:cs typeface="Times New Roman" pitchFamily="18" charset="0"/>
              </a:rPr>
              <a:t>чөнки аның киләчәге юк. </a:t>
            </a:r>
            <a:endParaRPr lang="ru-RU" sz="11200" dirty="0" smtClean="0">
              <a:latin typeface="Times New Roman" pitchFamily="18" charset="0"/>
              <a:cs typeface="Times New Roman" pitchFamily="18" charset="0"/>
            </a:endParaRPr>
          </a:p>
          <a:p>
            <a:pPr>
              <a:lnSpc>
                <a:spcPct val="90000"/>
              </a:lnSpc>
              <a:buNone/>
            </a:pPr>
            <a:endParaRPr lang="tt-RU" sz="3600" b="1" i="1" dirty="0" smtClean="0">
              <a:solidFill>
                <a:srgbClr val="7030A0"/>
              </a:solidFill>
              <a:latin typeface="Times New Roman" pitchFamily="18" charset="0"/>
              <a:cs typeface="Times New Roman" pitchFamily="18" charset="0"/>
            </a:endParaRPr>
          </a:p>
          <a:p>
            <a:pPr eaLnBrk="1" hangingPunct="1">
              <a:lnSpc>
                <a:spcPct val="90000"/>
              </a:lnSpc>
              <a:buFont typeface="Wingdings" pitchFamily="2" charset="2"/>
              <a:buNone/>
            </a:pPr>
            <a:endParaRPr lang="ru-RU" sz="3500" dirty="0" smtClean="0">
              <a:latin typeface="Times New Roman" pitchFamily="18" charset="0"/>
              <a:cs typeface="Times New Roman" pitchFamily="18" charset="0"/>
            </a:endParaRPr>
          </a:p>
          <a:p>
            <a:pPr eaLnBrk="1" hangingPunct="1">
              <a:lnSpc>
                <a:spcPct val="90000"/>
              </a:lnSpc>
              <a:buFont typeface="Wingdings" pitchFamily="2" charset="2"/>
              <a:buNone/>
            </a:pPr>
            <a:endParaRPr lang="ru-RU" sz="3500" dirty="0" smtClean="0">
              <a:latin typeface="Times New Roman" pitchFamily="18" charset="0"/>
              <a:cs typeface="Times New Roman" pitchFamily="18" charset="0"/>
            </a:endParaRPr>
          </a:p>
          <a:p>
            <a:pPr>
              <a:lnSpc>
                <a:spcPct val="90000"/>
              </a:lnSpc>
              <a:buNone/>
            </a:pPr>
            <a:r>
              <a:rPr lang="ru-RU" sz="35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wipe(up)">
                                      <p:cBhvr>
                                        <p:cTn id="7" dur="500"/>
                                        <p:tgtEl>
                                          <p:spTgt spid="921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219">
                                            <p:txEl>
                                              <p:pRg st="5" end="5"/>
                                            </p:txEl>
                                          </p:spTgt>
                                        </p:tgtEl>
                                        <p:attrNameLst>
                                          <p:attrName>style.visibility</p:attrName>
                                        </p:attrNameLst>
                                      </p:cBhvr>
                                      <p:to>
                                        <p:strVal val="visible"/>
                                      </p:to>
                                    </p:set>
                                    <p:animEffect transition="in" filter="wipe(up)">
                                      <p:cBhvr>
                                        <p:cTn id="12" dur="500"/>
                                        <p:tgtEl>
                                          <p:spTgt spid="9219">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219">
                                            <p:txEl>
                                              <p:pRg st="6" end="6"/>
                                            </p:txEl>
                                          </p:spTgt>
                                        </p:tgtEl>
                                        <p:attrNameLst>
                                          <p:attrName>style.visibility</p:attrName>
                                        </p:attrNameLst>
                                      </p:cBhvr>
                                      <p:to>
                                        <p:strVal val="visible"/>
                                      </p:to>
                                    </p:set>
                                    <p:animEffect transition="in" filter="wipe(up)">
                                      <p:cBhvr>
                                        <p:cTn id="17" dur="500"/>
                                        <p:tgtEl>
                                          <p:spTgt spid="921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219">
                                            <p:txEl>
                                              <p:pRg st="7" end="7"/>
                                            </p:txEl>
                                          </p:spTgt>
                                        </p:tgtEl>
                                        <p:attrNameLst>
                                          <p:attrName>style.visibility</p:attrName>
                                        </p:attrNameLst>
                                      </p:cBhvr>
                                      <p:to>
                                        <p:strVal val="visible"/>
                                      </p:to>
                                    </p:set>
                                    <p:animEffect transition="in" filter="wipe(up)">
                                      <p:cBhvr>
                                        <p:cTn id="22" dur="500"/>
                                        <p:tgtEl>
                                          <p:spTgt spid="9219">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9219">
                                            <p:txEl>
                                              <p:pRg st="8" end="8"/>
                                            </p:txEl>
                                          </p:spTgt>
                                        </p:tgtEl>
                                        <p:attrNameLst>
                                          <p:attrName>style.visibility</p:attrName>
                                        </p:attrNameLst>
                                      </p:cBhvr>
                                      <p:to>
                                        <p:strVal val="visible"/>
                                      </p:to>
                                    </p:set>
                                    <p:animEffect transition="in" filter="wipe(up)">
                                      <p:cBhvr>
                                        <p:cTn id="27" dur="500"/>
                                        <p:tgtEl>
                                          <p:spTgt spid="921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9219">
                                            <p:txEl>
                                              <p:pRg st="9" end="9"/>
                                            </p:txEl>
                                          </p:spTgt>
                                        </p:tgtEl>
                                        <p:attrNameLst>
                                          <p:attrName>style.visibility</p:attrName>
                                        </p:attrNameLst>
                                      </p:cBhvr>
                                      <p:to>
                                        <p:strVal val="visible"/>
                                      </p:to>
                                    </p:set>
                                    <p:animEffect transition="in" filter="wipe(up)">
                                      <p:cBhvr>
                                        <p:cTn id="32" dur="500"/>
                                        <p:tgtEl>
                                          <p:spTgt spid="9219">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9219">
                                            <p:txEl>
                                              <p:pRg st="10" end="10"/>
                                            </p:txEl>
                                          </p:spTgt>
                                        </p:tgtEl>
                                        <p:attrNameLst>
                                          <p:attrName>style.visibility</p:attrName>
                                        </p:attrNameLst>
                                      </p:cBhvr>
                                      <p:to>
                                        <p:strVal val="visible"/>
                                      </p:to>
                                    </p:set>
                                    <p:animEffect transition="in" filter="wipe(up)">
                                      <p:cBhvr>
                                        <p:cTn id="37" dur="500"/>
                                        <p:tgtEl>
                                          <p:spTgt spid="92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919162"/>
          </a:xfrm>
        </p:spPr>
        <p:txBody>
          <a:bodyPr/>
          <a:lstStyle/>
          <a:p>
            <a:pPr algn="ctr"/>
            <a:r>
              <a:rPr lang="ru-RU" dirty="0" smtClean="0">
                <a:solidFill>
                  <a:srgbClr val="7030A0"/>
                </a:solidFill>
                <a:latin typeface="Times New Roman" pitchFamily="18" charset="0"/>
                <a:cs typeface="Times New Roman" pitchFamily="18" charset="0"/>
              </a:rPr>
              <a:t>План т</a:t>
            </a:r>
            <a:r>
              <a:rPr lang="tt-RU" dirty="0" smtClean="0">
                <a:solidFill>
                  <a:srgbClr val="7030A0"/>
                </a:solidFill>
                <a:latin typeface="Times New Roman" pitchFamily="18" charset="0"/>
                <a:cs typeface="Times New Roman" pitchFamily="18" charset="0"/>
              </a:rPr>
              <a:t>өзү</a:t>
            </a:r>
            <a:endParaRPr lang="ru-RU" dirty="0" smtClean="0"/>
          </a:p>
        </p:txBody>
      </p:sp>
      <p:sp>
        <p:nvSpPr>
          <p:cNvPr id="9219" name="Rectangle 3"/>
          <p:cNvSpPr>
            <a:spLocks noGrp="1" noChangeArrowheads="1"/>
          </p:cNvSpPr>
          <p:nvPr>
            <p:ph type="body" idx="1"/>
          </p:nvPr>
        </p:nvSpPr>
        <p:spPr>
          <a:xfrm>
            <a:off x="457200" y="1196975"/>
            <a:ext cx="8435280" cy="5184775"/>
          </a:xfrm>
        </p:spPr>
        <p:txBody>
          <a:bodyPr>
            <a:normAutofit fontScale="25000" lnSpcReduction="20000"/>
          </a:bodyPr>
          <a:lstStyle/>
          <a:p>
            <a:pPr>
              <a:lnSpc>
                <a:spcPct val="90000"/>
              </a:lnSpc>
              <a:buNone/>
            </a:pPr>
            <a:r>
              <a:rPr lang="ru-RU" sz="28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2.</a:t>
            </a:r>
            <a:r>
              <a:rPr lang="ru-RU" sz="8000" u="sng" dirty="0" err="1" smtClean="0">
                <a:latin typeface="Times New Roman" pitchFamily="18" charset="0"/>
                <a:cs typeface="Times New Roman" pitchFamily="18" charset="0"/>
              </a:rPr>
              <a:t>Төп өлеш </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чыганак</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текстта</a:t>
            </a:r>
            <a:r>
              <a:rPr lang="ru-RU" sz="8000" dirty="0" smtClean="0">
                <a:latin typeface="Times New Roman" pitchFamily="18" charset="0"/>
                <a:cs typeface="Times New Roman" pitchFamily="18" charset="0"/>
              </a:rPr>
              <a:t> автор </a:t>
            </a:r>
            <a:r>
              <a:rPr lang="ru-RU" sz="8000" dirty="0" err="1" smtClean="0">
                <a:latin typeface="Times New Roman" pitchFamily="18" charset="0"/>
                <a:cs typeface="Times New Roman" pitchFamily="18" charset="0"/>
              </a:rPr>
              <a:t>фикерләренең чагылышын</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аңлату</a:t>
            </a:r>
            <a:r>
              <a:rPr lang="ru-RU" sz="8000" dirty="0" smtClean="0">
                <a:latin typeface="Times New Roman" pitchFamily="18" charset="0"/>
                <a:cs typeface="Times New Roman" pitchFamily="18" charset="0"/>
              </a:rPr>
              <a:t>, эссе </a:t>
            </a:r>
            <a:r>
              <a:rPr lang="ru-RU" sz="8000" dirty="0" err="1" smtClean="0">
                <a:latin typeface="Times New Roman" pitchFamily="18" charset="0"/>
                <a:cs typeface="Times New Roman" pitchFamily="18" charset="0"/>
              </a:rPr>
              <a:t>язучының үз дәлил</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аргументлары</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аша</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шуларга</a:t>
            </a:r>
            <a:r>
              <a:rPr lang="ru-RU" sz="8000" dirty="0" smtClean="0">
                <a:latin typeface="Times New Roman" pitchFamily="18" charset="0"/>
                <a:cs typeface="Times New Roman" pitchFamily="18" charset="0"/>
              </a:rPr>
              <a:t> </a:t>
            </a:r>
            <a:r>
              <a:rPr lang="ru-RU" sz="8000" dirty="0" err="1" smtClean="0">
                <a:latin typeface="Times New Roman" pitchFamily="18" charset="0"/>
                <a:cs typeface="Times New Roman" pitchFamily="18" charset="0"/>
              </a:rPr>
              <a:t>мөнәсәбәтен белдерүе </a:t>
            </a:r>
            <a:r>
              <a:rPr lang="ru-RU" sz="8000" dirty="0" smtClean="0">
                <a:latin typeface="Times New Roman" pitchFamily="18" charset="0"/>
                <a:cs typeface="Times New Roman" pitchFamily="18" charset="0"/>
              </a:rPr>
              <a:t>).</a:t>
            </a:r>
            <a:r>
              <a:rPr lang="tt-RU" sz="8000" b="1" i="1" dirty="0" smtClean="0">
                <a:solidFill>
                  <a:srgbClr val="7030A0"/>
                </a:solidFill>
                <a:latin typeface="Times New Roman" pitchFamily="18" charset="0"/>
                <a:cs typeface="Times New Roman" pitchFamily="18" charset="0"/>
              </a:rPr>
              <a:t> </a:t>
            </a:r>
          </a:p>
          <a:p>
            <a:pPr>
              <a:lnSpc>
                <a:spcPct val="90000"/>
              </a:lnSpc>
              <a:buNone/>
            </a:pPr>
            <a:endParaRPr lang="tt-RU" sz="8000" b="1" i="1" dirty="0" smtClean="0">
              <a:solidFill>
                <a:srgbClr val="7030A0"/>
              </a:solidFill>
              <a:latin typeface="Times New Roman" pitchFamily="18" charset="0"/>
              <a:cs typeface="Times New Roman" pitchFamily="18" charset="0"/>
            </a:endParaRPr>
          </a:p>
          <a:p>
            <a:pPr>
              <a:lnSpc>
                <a:spcPct val="90000"/>
              </a:lnSpc>
              <a:buNone/>
            </a:pPr>
            <a:r>
              <a:rPr lang="tt-RU" sz="8000" b="1" i="1" dirty="0" smtClean="0">
                <a:solidFill>
                  <a:srgbClr val="7030A0"/>
                </a:solidFill>
                <a:latin typeface="Times New Roman" pitchFamily="18" charset="0"/>
                <a:cs typeface="Times New Roman" pitchFamily="18" charset="0"/>
              </a:rPr>
              <a:t>2. “...Тәрбия иң кирәкле бер эш булачактыр”.</a:t>
            </a:r>
          </a:p>
          <a:p>
            <a:pPr>
              <a:lnSpc>
                <a:spcPct val="90000"/>
              </a:lnSpc>
              <a:buNone/>
            </a:pPr>
            <a:endParaRPr lang="tt-RU" sz="8000" b="1" i="1" dirty="0" smtClean="0">
              <a:solidFill>
                <a:srgbClr val="7030A0"/>
              </a:solidFill>
              <a:latin typeface="Times New Roman" pitchFamily="18" charset="0"/>
              <a:cs typeface="Times New Roman" pitchFamily="18" charset="0"/>
            </a:endParaRPr>
          </a:p>
          <a:p>
            <a:pPr>
              <a:lnSpc>
                <a:spcPct val="90000"/>
              </a:lnSpc>
              <a:buNone/>
            </a:pPr>
            <a:r>
              <a:rPr lang="tt-RU" sz="8000" dirty="0" smtClean="0">
                <a:latin typeface="Times New Roman" pitchFamily="18" charset="0"/>
                <a:cs typeface="Times New Roman" pitchFamily="18" charset="0"/>
              </a:rPr>
              <a:t>	Зур-зур шәһәрләр салып, бихисап байлыклар туплап та җәмгыятьтә </a:t>
            </a:r>
          </a:p>
          <a:p>
            <a:pPr>
              <a:lnSpc>
                <a:spcPct val="90000"/>
              </a:lnSpc>
              <a:buNone/>
            </a:pPr>
            <a:r>
              <a:rPr lang="tt-RU" sz="8000" dirty="0" smtClean="0">
                <a:latin typeface="Times New Roman" pitchFamily="18" charset="0"/>
                <a:cs typeface="Times New Roman" pitchFamily="18" charset="0"/>
              </a:rPr>
              <a:t>тәртип булмаса, боларның кирәге булмаячак. Ана кызны, ата улны </a:t>
            </a:r>
          </a:p>
          <a:p>
            <a:pPr>
              <a:lnSpc>
                <a:spcPct val="90000"/>
              </a:lnSpc>
              <a:buNone/>
            </a:pPr>
            <a:r>
              <a:rPr lang="tt-RU" sz="8000" dirty="0" smtClean="0">
                <a:latin typeface="Times New Roman" pitchFamily="18" charset="0"/>
                <a:cs typeface="Times New Roman" pitchFamily="18" charset="0"/>
              </a:rPr>
              <a:t>санламаган җирдә байлыкның бәһасе түбән була. Әхлаксыз җәмгыятьне </a:t>
            </a:r>
          </a:p>
          <a:p>
            <a:pPr>
              <a:lnSpc>
                <a:spcPct val="90000"/>
              </a:lnSpc>
              <a:buNone/>
            </a:pPr>
            <a:r>
              <a:rPr lang="tt-RU" sz="8000" dirty="0" smtClean="0">
                <a:latin typeface="Times New Roman" pitchFamily="18" charset="0"/>
                <a:cs typeface="Times New Roman" pitchFamily="18" charset="0"/>
              </a:rPr>
              <a:t>мин чыга алмаслык чытырманнарга тиңләр идем. Җәмгыятьне </a:t>
            </a:r>
          </a:p>
          <a:p>
            <a:pPr>
              <a:lnSpc>
                <a:spcPct val="90000"/>
              </a:lnSpc>
              <a:buNone/>
            </a:pPr>
            <a:r>
              <a:rPr lang="tt-RU" sz="8000" dirty="0" smtClean="0">
                <a:latin typeface="Times New Roman" pitchFamily="18" charset="0"/>
                <a:cs typeface="Times New Roman" pitchFamily="18" charset="0"/>
              </a:rPr>
              <a:t>әхлаксызлыктан саклап калу өчен нишләргә? Моннан чыгу юллары </a:t>
            </a:r>
          </a:p>
          <a:p>
            <a:pPr>
              <a:lnSpc>
                <a:spcPct val="90000"/>
              </a:lnSpc>
              <a:buNone/>
            </a:pPr>
            <a:r>
              <a:rPr lang="tt-RU" sz="8000" dirty="0" smtClean="0">
                <a:latin typeface="Times New Roman" pitchFamily="18" charset="0"/>
                <a:cs typeface="Times New Roman" pitchFamily="18" charset="0"/>
              </a:rPr>
              <a:t>нинди? Минемчә, адәм баласы туган көннән башлап, ана тәрбиясе алырга </a:t>
            </a:r>
          </a:p>
          <a:p>
            <a:pPr>
              <a:lnSpc>
                <a:spcPct val="90000"/>
              </a:lnSpc>
              <a:buNone/>
            </a:pPr>
            <a:r>
              <a:rPr lang="tt-RU" sz="8000" dirty="0" smtClean="0">
                <a:latin typeface="Times New Roman" pitchFamily="18" charset="0"/>
                <a:cs typeface="Times New Roman" pitchFamily="18" charset="0"/>
              </a:rPr>
              <a:t>тиеш. Ризаэддин Фәхреддин дә үзенең “Тәрбияле хатын” хезмәтендә: </a:t>
            </a:r>
          </a:p>
          <a:p>
            <a:pPr>
              <a:lnSpc>
                <a:spcPct val="90000"/>
              </a:lnSpc>
              <a:buNone/>
            </a:pPr>
            <a:r>
              <a:rPr lang="tt-RU" sz="8000" dirty="0" smtClean="0">
                <a:latin typeface="Times New Roman" pitchFamily="18" charset="0"/>
                <a:cs typeface="Times New Roman" pitchFamily="18" charset="0"/>
              </a:rPr>
              <a:t>“Дөньяга килгән сәгать белән балалар – тәрбиягә мохтаҗлардыр”, - ди. </a:t>
            </a:r>
          </a:p>
          <a:p>
            <a:pPr>
              <a:lnSpc>
                <a:spcPct val="90000"/>
              </a:lnSpc>
              <a:buNone/>
            </a:pPr>
            <a:r>
              <a:rPr lang="tt-RU" sz="8000" dirty="0" smtClean="0">
                <a:latin typeface="Times New Roman" pitchFamily="18" charset="0"/>
                <a:cs typeface="Times New Roman" pitchFamily="18" charset="0"/>
              </a:rPr>
              <a:t>Шулай ук: “Бала чакта алынган тәрбияне соңыннан  бөтен дөнья халкы да </a:t>
            </a:r>
          </a:p>
          <a:p>
            <a:pPr>
              <a:lnSpc>
                <a:spcPct val="90000"/>
              </a:lnSpc>
              <a:buNone/>
            </a:pPr>
            <a:r>
              <a:rPr lang="tt-RU" sz="8000" dirty="0" smtClean="0">
                <a:latin typeface="Times New Roman" pitchFamily="18" charset="0"/>
                <a:cs typeface="Times New Roman" pitchFamily="18" charset="0"/>
              </a:rPr>
              <a:t>үзгәртә алмас”, - дип бик дөрес әйткән. Бала чагында алган тәрбияне </a:t>
            </a:r>
          </a:p>
          <a:p>
            <a:pPr>
              <a:lnSpc>
                <a:spcPct val="90000"/>
              </a:lnSpc>
              <a:buNone/>
            </a:pPr>
            <a:r>
              <a:rPr lang="tt-RU" sz="8000" dirty="0" smtClean="0">
                <a:latin typeface="Times New Roman" pitchFamily="18" charset="0"/>
                <a:cs typeface="Times New Roman" pitchFamily="18" charset="0"/>
              </a:rPr>
              <a:t>балалар күп вакытта чәчләре агарганчы саклыйлар. Шулай булгач, </a:t>
            </a:r>
          </a:p>
          <a:p>
            <a:pPr>
              <a:lnSpc>
                <a:spcPct val="90000"/>
              </a:lnSpc>
              <a:buNone/>
            </a:pPr>
            <a:r>
              <a:rPr lang="tt-RU" sz="8000" dirty="0" smtClean="0">
                <a:latin typeface="Times New Roman" pitchFamily="18" charset="0"/>
                <a:cs typeface="Times New Roman" pitchFamily="18" charset="0"/>
              </a:rPr>
              <a:t>тәрбияле бала үстерү өчен ана үзе тәрбияле булырга тиеш. Чиста-пөхтә, </a:t>
            </a:r>
          </a:p>
          <a:p>
            <a:pPr>
              <a:lnSpc>
                <a:spcPct val="90000"/>
              </a:lnSpc>
              <a:buNone/>
            </a:pPr>
            <a:r>
              <a:rPr lang="tt-RU" sz="8000" dirty="0" smtClean="0">
                <a:latin typeface="Times New Roman" pitchFamily="18" charset="0"/>
                <a:cs typeface="Times New Roman" pitchFamily="18" charset="0"/>
              </a:rPr>
              <a:t>белемле, сабыр ана баласын үз үрнәгендә тәрбияли. Һичшиксез, мондый </a:t>
            </a:r>
          </a:p>
          <a:p>
            <a:pPr>
              <a:lnSpc>
                <a:spcPct val="90000"/>
              </a:lnSpc>
              <a:buNone/>
            </a:pPr>
            <a:r>
              <a:rPr lang="tt-RU" sz="8000" dirty="0" smtClean="0">
                <a:latin typeface="Times New Roman" pitchFamily="18" charset="0"/>
                <a:cs typeface="Times New Roman" pitchFamily="18" charset="0"/>
              </a:rPr>
              <a:t>тәрбиянең җимеше татлы булачак. </a:t>
            </a:r>
            <a:endParaRPr lang="ru-RU" sz="8000" dirty="0" smtClean="0">
              <a:latin typeface="Times New Roman" pitchFamily="18" charset="0"/>
              <a:cs typeface="Times New Roman" pitchFamily="18" charset="0"/>
            </a:endParaRPr>
          </a:p>
          <a:p>
            <a:pPr>
              <a:lnSpc>
                <a:spcPct val="90000"/>
              </a:lnSpc>
              <a:buNone/>
            </a:pPr>
            <a:endParaRPr lang="tt-RU" sz="4900" b="1" i="1" dirty="0" smtClean="0">
              <a:solidFill>
                <a:srgbClr val="7030A0"/>
              </a:solidFill>
              <a:latin typeface="Times New Roman" pitchFamily="18" charset="0"/>
              <a:cs typeface="Times New Roman" pitchFamily="18" charset="0"/>
            </a:endParaRPr>
          </a:p>
          <a:p>
            <a:pPr eaLnBrk="1" hangingPunct="1">
              <a:lnSpc>
                <a:spcPct val="90000"/>
              </a:lnSpc>
              <a:buFont typeface="Wingdings" pitchFamily="2" charset="2"/>
              <a:buNone/>
            </a:pPr>
            <a:endParaRPr lang="ru-RU" sz="3500" dirty="0" smtClean="0">
              <a:latin typeface="Times New Roman" pitchFamily="18" charset="0"/>
              <a:cs typeface="Times New Roman" pitchFamily="18" charset="0"/>
            </a:endParaRPr>
          </a:p>
          <a:p>
            <a:pPr eaLnBrk="1" hangingPunct="1">
              <a:lnSpc>
                <a:spcPct val="90000"/>
              </a:lnSpc>
              <a:buFont typeface="Wingdings" pitchFamily="2" charset="2"/>
              <a:buNone/>
            </a:pPr>
            <a:endParaRPr lang="ru-RU" sz="3500" dirty="0" smtClean="0">
              <a:latin typeface="Times New Roman" pitchFamily="18" charset="0"/>
              <a:cs typeface="Times New Roman" pitchFamily="18" charset="0"/>
            </a:endParaRPr>
          </a:p>
          <a:p>
            <a:pPr eaLnBrk="1" hangingPunct="1">
              <a:lnSpc>
                <a:spcPct val="90000"/>
              </a:lnSpc>
              <a:buFont typeface="Wingdings" pitchFamily="2" charset="2"/>
              <a:buNone/>
            </a:pPr>
            <a:endParaRPr lang="ru-RU" sz="3500" dirty="0" smtClean="0">
              <a:latin typeface="Times New Roman" pitchFamily="18" charset="0"/>
              <a:cs typeface="Times New Roman" pitchFamily="18" charset="0"/>
            </a:endParaRPr>
          </a:p>
          <a:p>
            <a:pPr eaLnBrk="1" hangingPunct="1">
              <a:lnSpc>
                <a:spcPct val="90000"/>
              </a:lnSpc>
              <a:buFont typeface="Wingdings" pitchFamily="2" charset="2"/>
              <a:buNone/>
            </a:pPr>
            <a:r>
              <a:rPr lang="ru-RU" sz="35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wipe(left)">
                                      <p:cBhvr>
                                        <p:cTn id="7" dur="2000"/>
                                        <p:tgtEl>
                                          <p:spTgt spid="92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219">
                                            <p:txEl>
                                              <p:pRg st="4" end="4"/>
                                            </p:txEl>
                                          </p:spTgt>
                                        </p:tgtEl>
                                        <p:attrNameLst>
                                          <p:attrName>style.visibility</p:attrName>
                                        </p:attrNameLst>
                                      </p:cBhvr>
                                      <p:to>
                                        <p:strVal val="visible"/>
                                      </p:to>
                                    </p:set>
                                    <p:animEffect transition="in" filter="wipe(up)">
                                      <p:cBhvr>
                                        <p:cTn id="12" dur="500"/>
                                        <p:tgtEl>
                                          <p:spTgt spid="921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219">
                                            <p:txEl>
                                              <p:pRg st="5" end="5"/>
                                            </p:txEl>
                                          </p:spTgt>
                                        </p:tgtEl>
                                        <p:attrNameLst>
                                          <p:attrName>style.visibility</p:attrName>
                                        </p:attrNameLst>
                                      </p:cBhvr>
                                      <p:to>
                                        <p:strVal val="visible"/>
                                      </p:to>
                                    </p:set>
                                    <p:animEffect transition="in" filter="wipe(up)">
                                      <p:cBhvr>
                                        <p:cTn id="17" dur="500"/>
                                        <p:tgtEl>
                                          <p:spTgt spid="921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219">
                                            <p:txEl>
                                              <p:pRg st="6" end="6"/>
                                            </p:txEl>
                                          </p:spTgt>
                                        </p:tgtEl>
                                        <p:attrNameLst>
                                          <p:attrName>style.visibility</p:attrName>
                                        </p:attrNameLst>
                                      </p:cBhvr>
                                      <p:to>
                                        <p:strVal val="visible"/>
                                      </p:to>
                                    </p:set>
                                    <p:animEffect transition="in" filter="wipe(up)">
                                      <p:cBhvr>
                                        <p:cTn id="22" dur="500"/>
                                        <p:tgtEl>
                                          <p:spTgt spid="921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9219">
                                            <p:txEl>
                                              <p:pRg st="7" end="7"/>
                                            </p:txEl>
                                          </p:spTgt>
                                        </p:tgtEl>
                                        <p:attrNameLst>
                                          <p:attrName>style.visibility</p:attrName>
                                        </p:attrNameLst>
                                      </p:cBhvr>
                                      <p:to>
                                        <p:strVal val="visible"/>
                                      </p:to>
                                    </p:set>
                                    <p:animEffect transition="in" filter="wipe(up)">
                                      <p:cBhvr>
                                        <p:cTn id="27" dur="500"/>
                                        <p:tgtEl>
                                          <p:spTgt spid="921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9219">
                                            <p:txEl>
                                              <p:pRg st="8" end="8"/>
                                            </p:txEl>
                                          </p:spTgt>
                                        </p:tgtEl>
                                        <p:attrNameLst>
                                          <p:attrName>style.visibility</p:attrName>
                                        </p:attrNameLst>
                                      </p:cBhvr>
                                      <p:to>
                                        <p:strVal val="visible"/>
                                      </p:to>
                                    </p:set>
                                    <p:animEffect transition="in" filter="wipe(up)">
                                      <p:cBhvr>
                                        <p:cTn id="32" dur="500"/>
                                        <p:tgtEl>
                                          <p:spTgt spid="921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9219">
                                            <p:txEl>
                                              <p:pRg st="9" end="9"/>
                                            </p:txEl>
                                          </p:spTgt>
                                        </p:tgtEl>
                                        <p:attrNameLst>
                                          <p:attrName>style.visibility</p:attrName>
                                        </p:attrNameLst>
                                      </p:cBhvr>
                                      <p:to>
                                        <p:strVal val="visible"/>
                                      </p:to>
                                    </p:set>
                                    <p:animEffect transition="in" filter="wipe(up)">
                                      <p:cBhvr>
                                        <p:cTn id="37" dur="500"/>
                                        <p:tgtEl>
                                          <p:spTgt spid="9219">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9219">
                                            <p:txEl>
                                              <p:pRg st="10" end="10"/>
                                            </p:txEl>
                                          </p:spTgt>
                                        </p:tgtEl>
                                        <p:attrNameLst>
                                          <p:attrName>style.visibility</p:attrName>
                                        </p:attrNameLst>
                                      </p:cBhvr>
                                      <p:to>
                                        <p:strVal val="visible"/>
                                      </p:to>
                                    </p:set>
                                    <p:animEffect transition="in" filter="wipe(up)">
                                      <p:cBhvr>
                                        <p:cTn id="42" dur="500"/>
                                        <p:tgtEl>
                                          <p:spTgt spid="9219">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9219">
                                            <p:txEl>
                                              <p:pRg st="11" end="11"/>
                                            </p:txEl>
                                          </p:spTgt>
                                        </p:tgtEl>
                                        <p:attrNameLst>
                                          <p:attrName>style.visibility</p:attrName>
                                        </p:attrNameLst>
                                      </p:cBhvr>
                                      <p:to>
                                        <p:strVal val="visible"/>
                                      </p:to>
                                    </p:set>
                                    <p:animEffect transition="in" filter="wipe(up)">
                                      <p:cBhvr>
                                        <p:cTn id="47" dur="500"/>
                                        <p:tgtEl>
                                          <p:spTgt spid="9219">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9219">
                                            <p:txEl>
                                              <p:pRg st="12" end="12"/>
                                            </p:txEl>
                                          </p:spTgt>
                                        </p:tgtEl>
                                        <p:attrNameLst>
                                          <p:attrName>style.visibility</p:attrName>
                                        </p:attrNameLst>
                                      </p:cBhvr>
                                      <p:to>
                                        <p:strVal val="visible"/>
                                      </p:to>
                                    </p:set>
                                    <p:animEffect transition="in" filter="wipe(up)">
                                      <p:cBhvr>
                                        <p:cTn id="52" dur="500"/>
                                        <p:tgtEl>
                                          <p:spTgt spid="9219">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9219">
                                            <p:txEl>
                                              <p:pRg st="13" end="13"/>
                                            </p:txEl>
                                          </p:spTgt>
                                        </p:tgtEl>
                                        <p:attrNameLst>
                                          <p:attrName>style.visibility</p:attrName>
                                        </p:attrNameLst>
                                      </p:cBhvr>
                                      <p:to>
                                        <p:strVal val="visible"/>
                                      </p:to>
                                    </p:set>
                                    <p:animEffect transition="in" filter="wipe(up)">
                                      <p:cBhvr>
                                        <p:cTn id="57" dur="500"/>
                                        <p:tgtEl>
                                          <p:spTgt spid="9219">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9219">
                                            <p:txEl>
                                              <p:pRg st="14" end="14"/>
                                            </p:txEl>
                                          </p:spTgt>
                                        </p:tgtEl>
                                        <p:attrNameLst>
                                          <p:attrName>style.visibility</p:attrName>
                                        </p:attrNameLst>
                                      </p:cBhvr>
                                      <p:to>
                                        <p:strVal val="visible"/>
                                      </p:to>
                                    </p:set>
                                    <p:animEffect transition="in" filter="wipe(up)">
                                      <p:cBhvr>
                                        <p:cTn id="62" dur="500"/>
                                        <p:tgtEl>
                                          <p:spTgt spid="9219">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9219">
                                            <p:txEl>
                                              <p:pRg st="15" end="15"/>
                                            </p:txEl>
                                          </p:spTgt>
                                        </p:tgtEl>
                                        <p:attrNameLst>
                                          <p:attrName>style.visibility</p:attrName>
                                        </p:attrNameLst>
                                      </p:cBhvr>
                                      <p:to>
                                        <p:strVal val="visible"/>
                                      </p:to>
                                    </p:set>
                                    <p:animEffect transition="in" filter="wipe(up)">
                                      <p:cBhvr>
                                        <p:cTn id="67" dur="500"/>
                                        <p:tgtEl>
                                          <p:spTgt spid="9219">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9219">
                                            <p:txEl>
                                              <p:pRg st="16" end="16"/>
                                            </p:txEl>
                                          </p:spTgt>
                                        </p:tgtEl>
                                        <p:attrNameLst>
                                          <p:attrName>style.visibility</p:attrName>
                                        </p:attrNameLst>
                                      </p:cBhvr>
                                      <p:to>
                                        <p:strVal val="visible"/>
                                      </p:to>
                                    </p:set>
                                    <p:animEffect transition="in" filter="wipe(up)">
                                      <p:cBhvr>
                                        <p:cTn id="72" dur="500"/>
                                        <p:tgtEl>
                                          <p:spTgt spid="9219">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9219">
                                            <p:txEl>
                                              <p:pRg st="17" end="17"/>
                                            </p:txEl>
                                          </p:spTgt>
                                        </p:tgtEl>
                                        <p:attrNameLst>
                                          <p:attrName>style.visibility</p:attrName>
                                        </p:attrNameLst>
                                      </p:cBhvr>
                                      <p:to>
                                        <p:strVal val="visible"/>
                                      </p:to>
                                    </p:set>
                                    <p:animEffect transition="in" filter="wipe(up)">
                                      <p:cBhvr>
                                        <p:cTn id="77" dur="500"/>
                                        <p:tgtEl>
                                          <p:spTgt spid="921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tt-RU" dirty="0" smtClean="0">
                <a:solidFill>
                  <a:srgbClr val="7030A0"/>
                </a:solidFill>
                <a:latin typeface="Times New Roman" pitchFamily="18" charset="0"/>
                <a:cs typeface="Times New Roman" pitchFamily="18" charset="0"/>
              </a:rPr>
              <a:t>мАстер-классның структурасы</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285860"/>
            <a:ext cx="8686800" cy="5000660"/>
          </a:xfrm>
        </p:spPr>
        <p:txBody>
          <a:bodyPr>
            <a:normAutofit fontScale="85000" lnSpcReduction="10000"/>
          </a:bodyPr>
          <a:lstStyle/>
          <a:p>
            <a:pPr lvl="0"/>
            <a:r>
              <a:rPr lang="tt-RU" sz="3900" b="1" i="1" dirty="0" smtClean="0">
                <a:latin typeface="Times New Roman" pitchFamily="18" charset="0"/>
                <a:cs typeface="Times New Roman" pitchFamily="18" charset="0"/>
              </a:rPr>
              <a:t>Кереш</a:t>
            </a:r>
            <a:r>
              <a:rPr lang="tt-RU" sz="3500" b="1" i="1" dirty="0" smtClean="0">
                <a:latin typeface="Times New Roman" pitchFamily="18" charset="0"/>
                <a:cs typeface="Times New Roman" pitchFamily="18" charset="0"/>
              </a:rPr>
              <a:t> </a:t>
            </a:r>
            <a:endParaRPr lang="ru-RU" sz="3500" b="1" i="1" dirty="0" smtClean="0">
              <a:latin typeface="Times New Roman" pitchFamily="18" charset="0"/>
              <a:cs typeface="Times New Roman" pitchFamily="18" charset="0"/>
            </a:endParaRPr>
          </a:p>
          <a:p>
            <a:pPr>
              <a:buNone/>
            </a:pPr>
            <a:r>
              <a:rPr lang="tt-RU" b="1" i="1" dirty="0" smtClean="0">
                <a:latin typeface="Times New Roman" pitchFamily="18" charset="0"/>
                <a:cs typeface="Times New Roman" pitchFamily="18" charset="0"/>
              </a:rPr>
              <a:t>- </a:t>
            </a:r>
            <a:r>
              <a:rPr lang="tt-RU" sz="3500" b="1" i="1" dirty="0" smtClean="0">
                <a:latin typeface="Times New Roman" pitchFamily="18" charset="0"/>
                <a:cs typeface="Times New Roman" pitchFamily="18" charset="0"/>
              </a:rPr>
              <a:t>максат һәм бурычларны билгеләү.</a:t>
            </a:r>
            <a:endParaRPr lang="ru-RU" sz="3500" b="1" i="1" dirty="0" smtClean="0">
              <a:latin typeface="Times New Roman" pitchFamily="18" charset="0"/>
              <a:cs typeface="Times New Roman" pitchFamily="18" charset="0"/>
            </a:endParaRPr>
          </a:p>
          <a:p>
            <a:pPr lvl="0"/>
            <a:r>
              <a:rPr lang="tt-RU" sz="3900" b="1" i="1" dirty="0" smtClean="0">
                <a:latin typeface="Times New Roman" pitchFamily="18" charset="0"/>
                <a:cs typeface="Times New Roman" pitchFamily="18" charset="0"/>
              </a:rPr>
              <a:t>Эчтәлекне ачу </a:t>
            </a:r>
            <a:endParaRPr lang="ru-RU" sz="3900" b="1" i="1" dirty="0" smtClean="0">
              <a:latin typeface="Times New Roman" pitchFamily="18" charset="0"/>
              <a:cs typeface="Times New Roman" pitchFamily="18" charset="0"/>
            </a:endParaRPr>
          </a:p>
          <a:p>
            <a:pPr>
              <a:buNone/>
            </a:pPr>
            <a:r>
              <a:rPr lang="tt-RU" b="1" i="1" dirty="0" smtClean="0">
                <a:latin typeface="Times New Roman" pitchFamily="18" charset="0"/>
                <a:cs typeface="Times New Roman" pitchFamily="18" charset="0"/>
              </a:rPr>
              <a:t>- </a:t>
            </a:r>
            <a:r>
              <a:rPr lang="tt-RU" sz="3500" b="1" i="1" dirty="0" smtClean="0">
                <a:latin typeface="Times New Roman" pitchFamily="18" charset="0"/>
                <a:cs typeface="Times New Roman" pitchFamily="18" charset="0"/>
              </a:rPr>
              <a:t>дәрестә катнашучы контингентны билгеләү;</a:t>
            </a:r>
            <a:endParaRPr lang="ru-RU" sz="3500" b="1" i="1" dirty="0" smtClean="0">
              <a:latin typeface="Times New Roman" pitchFamily="18" charset="0"/>
              <a:cs typeface="Times New Roman" pitchFamily="18" charset="0"/>
            </a:endParaRPr>
          </a:p>
          <a:p>
            <a:pPr>
              <a:buNone/>
            </a:pPr>
            <a:r>
              <a:rPr lang="tt-RU" sz="3500" b="1" i="1" dirty="0" smtClean="0">
                <a:latin typeface="Times New Roman" pitchFamily="18" charset="0"/>
                <a:cs typeface="Times New Roman" pitchFamily="18" charset="0"/>
              </a:rPr>
              <a:t>- кулланылган эш алымнары һәм технологияләрнең өстенлеген дәлилләү;</a:t>
            </a:r>
            <a:endParaRPr lang="ru-RU" sz="3500" b="1" i="1" dirty="0" smtClean="0">
              <a:latin typeface="Times New Roman" pitchFamily="18" charset="0"/>
              <a:cs typeface="Times New Roman" pitchFamily="18" charset="0"/>
            </a:endParaRPr>
          </a:p>
          <a:p>
            <a:pPr>
              <a:buNone/>
            </a:pPr>
            <a:r>
              <a:rPr lang="tt-RU" sz="3500" b="1" i="1" dirty="0" smtClean="0">
                <a:solidFill>
                  <a:schemeClr val="tx1"/>
                </a:solidFill>
                <a:latin typeface="Times New Roman" pitchFamily="18" charset="0"/>
                <a:cs typeface="Times New Roman" pitchFamily="18" charset="0"/>
              </a:rPr>
              <a:t>- проблемалы эзләнү һәм компьютер технологияләренә нигезләнеп үткәрелгән дәресләр сист</a:t>
            </a:r>
            <a:r>
              <a:rPr lang="tt-RU" sz="3500" b="1" i="1" dirty="0" smtClean="0">
                <a:latin typeface="Times New Roman" pitchFamily="18" charset="0"/>
                <a:cs typeface="Times New Roman" pitchFamily="18" charset="0"/>
              </a:rPr>
              <a:t>емасы.</a:t>
            </a:r>
            <a:endParaRPr lang="ru-RU" sz="3500" b="1" i="1" dirty="0" smtClean="0">
              <a:latin typeface="Times New Roman" pitchFamily="18" charset="0"/>
              <a:cs typeface="Times New Roman" pitchFamily="18" charset="0"/>
            </a:endParaRPr>
          </a:p>
          <a:p>
            <a:pPr lvl="0"/>
            <a:r>
              <a:rPr lang="tt-RU" sz="3900" b="1" i="1" dirty="0" smtClean="0">
                <a:latin typeface="Times New Roman" pitchFamily="18" charset="0"/>
                <a:cs typeface="Times New Roman" pitchFamily="18" charset="0"/>
              </a:rPr>
              <a:t>Практик эш</a:t>
            </a:r>
            <a:endParaRPr lang="ru-RU" sz="3900" b="1" i="1"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919162"/>
          </a:xfrm>
        </p:spPr>
        <p:txBody>
          <a:bodyPr/>
          <a:lstStyle/>
          <a:p>
            <a:pPr algn="ctr"/>
            <a:r>
              <a:rPr lang="ru-RU" dirty="0" smtClean="0">
                <a:solidFill>
                  <a:srgbClr val="7030A0"/>
                </a:solidFill>
                <a:latin typeface="Times New Roman" pitchFamily="18" charset="0"/>
                <a:cs typeface="Times New Roman" pitchFamily="18" charset="0"/>
              </a:rPr>
              <a:t>План т</a:t>
            </a:r>
            <a:r>
              <a:rPr lang="tt-RU" dirty="0" smtClean="0">
                <a:solidFill>
                  <a:srgbClr val="7030A0"/>
                </a:solidFill>
                <a:latin typeface="Times New Roman" pitchFamily="18" charset="0"/>
                <a:cs typeface="Times New Roman" pitchFamily="18" charset="0"/>
              </a:rPr>
              <a:t>өзү</a:t>
            </a:r>
            <a:endParaRPr lang="ru-RU" dirty="0" smtClean="0"/>
          </a:p>
        </p:txBody>
      </p:sp>
      <p:sp>
        <p:nvSpPr>
          <p:cNvPr id="9219" name="Rectangle 3"/>
          <p:cNvSpPr>
            <a:spLocks noGrp="1" noChangeArrowheads="1"/>
          </p:cNvSpPr>
          <p:nvPr>
            <p:ph type="body" idx="1"/>
          </p:nvPr>
        </p:nvSpPr>
        <p:spPr>
          <a:xfrm>
            <a:off x="457200" y="1196975"/>
            <a:ext cx="8229600" cy="5184775"/>
          </a:xfrm>
        </p:spPr>
        <p:txBody>
          <a:bodyPr>
            <a:normAutofit fontScale="55000" lnSpcReduction="20000"/>
          </a:bodyPr>
          <a:lstStyle/>
          <a:p>
            <a:pPr>
              <a:lnSpc>
                <a:spcPct val="120000"/>
              </a:lnSpc>
              <a:spcBef>
                <a:spcPts val="0"/>
              </a:spcBef>
              <a:buNone/>
            </a:pPr>
            <a:r>
              <a:rPr lang="ru-RU" sz="4500" i="1" dirty="0" smtClean="0">
                <a:latin typeface="Times New Roman" pitchFamily="18" charset="0"/>
                <a:cs typeface="Times New Roman" pitchFamily="18" charset="0"/>
              </a:rPr>
              <a:t>      </a:t>
            </a:r>
            <a:r>
              <a:rPr lang="ru-RU" sz="4500" dirty="0" smtClean="0">
                <a:latin typeface="Times New Roman" pitchFamily="18" charset="0"/>
                <a:cs typeface="Times New Roman" pitchFamily="18" charset="0"/>
              </a:rPr>
              <a:t>     3. </a:t>
            </a:r>
            <a:r>
              <a:rPr lang="ru-RU" sz="4500" u="sng" dirty="0" err="1" smtClean="0">
                <a:latin typeface="Times New Roman" pitchFamily="18" charset="0"/>
                <a:cs typeface="Times New Roman" pitchFamily="18" charset="0"/>
              </a:rPr>
              <a:t>Йомгаклау</a:t>
            </a:r>
            <a:r>
              <a:rPr lang="ru-RU" sz="4500" dirty="0" smtClean="0">
                <a:latin typeface="Times New Roman" pitchFamily="18" charset="0"/>
                <a:cs typeface="Times New Roman" pitchFamily="18" charset="0"/>
              </a:rPr>
              <a:t> ( текст, </a:t>
            </a:r>
            <a:r>
              <a:rPr lang="ru-RU" sz="4500" dirty="0" err="1" smtClean="0">
                <a:latin typeface="Times New Roman" pitchFamily="18" charset="0"/>
                <a:cs typeface="Times New Roman" pitchFamily="18" charset="0"/>
              </a:rPr>
              <a:t>геройлар</a:t>
            </a:r>
            <a:r>
              <a:rPr lang="ru-RU" sz="4500" dirty="0" smtClean="0">
                <a:latin typeface="Times New Roman" pitchFamily="18" charset="0"/>
                <a:cs typeface="Times New Roman" pitchFamily="18" charset="0"/>
              </a:rPr>
              <a:t>, проблема </a:t>
            </a:r>
            <a:r>
              <a:rPr lang="ru-RU" sz="4500" dirty="0" err="1" smtClean="0">
                <a:latin typeface="Times New Roman" pitchFamily="18" charset="0"/>
                <a:cs typeface="Times New Roman" pitchFamily="18" charset="0"/>
              </a:rPr>
              <a:t>турында</a:t>
            </a:r>
            <a:r>
              <a:rPr lang="ru-RU" sz="4500" dirty="0" smtClean="0">
                <a:latin typeface="Times New Roman" pitchFamily="18" charset="0"/>
                <a:cs typeface="Times New Roman" pitchFamily="18" charset="0"/>
              </a:rPr>
              <a:t> </a:t>
            </a:r>
            <a:r>
              <a:rPr lang="ru-RU" sz="4500" dirty="0" err="1" smtClean="0">
                <a:latin typeface="Times New Roman" pitchFamily="18" charset="0"/>
                <a:cs typeface="Times New Roman" pitchFamily="18" charset="0"/>
              </a:rPr>
              <a:t>шәхси фикерне</a:t>
            </a:r>
            <a:r>
              <a:rPr lang="ru-RU" sz="4500" dirty="0" smtClean="0">
                <a:latin typeface="Times New Roman" pitchFamily="18" charset="0"/>
                <a:cs typeface="Times New Roman" pitchFamily="18" charset="0"/>
              </a:rPr>
              <a:t> </a:t>
            </a:r>
            <a:r>
              <a:rPr lang="ru-RU" sz="4500" dirty="0" err="1" smtClean="0">
                <a:latin typeface="Times New Roman" pitchFamily="18" charset="0"/>
                <a:cs typeface="Times New Roman" pitchFamily="18" charset="0"/>
              </a:rPr>
              <a:t>белдереп</a:t>
            </a:r>
            <a:r>
              <a:rPr lang="ru-RU" sz="4500" dirty="0" smtClean="0">
                <a:latin typeface="Times New Roman" pitchFamily="18" charset="0"/>
                <a:cs typeface="Times New Roman" pitchFamily="18" charset="0"/>
              </a:rPr>
              <a:t> </a:t>
            </a:r>
            <a:r>
              <a:rPr lang="ru-RU" sz="4500" dirty="0" err="1" smtClean="0">
                <a:latin typeface="Times New Roman" pitchFamily="18" charset="0"/>
                <a:cs typeface="Times New Roman" pitchFamily="18" charset="0"/>
              </a:rPr>
              <a:t>йомгак</a:t>
            </a:r>
            <a:r>
              <a:rPr lang="ru-RU" sz="4500" dirty="0" smtClean="0">
                <a:latin typeface="Times New Roman" pitchFamily="18" charset="0"/>
                <a:cs typeface="Times New Roman" pitchFamily="18" charset="0"/>
              </a:rPr>
              <a:t> </a:t>
            </a:r>
            <a:r>
              <a:rPr lang="ru-RU" sz="4500" dirty="0" err="1" smtClean="0">
                <a:latin typeface="Times New Roman" pitchFamily="18" charset="0"/>
                <a:cs typeface="Times New Roman" pitchFamily="18" charset="0"/>
              </a:rPr>
              <a:t>ясау</a:t>
            </a:r>
            <a:r>
              <a:rPr lang="ru-RU" sz="4500" dirty="0" smtClean="0">
                <a:latin typeface="Times New Roman" pitchFamily="18" charset="0"/>
                <a:cs typeface="Times New Roman" pitchFamily="18" charset="0"/>
              </a:rPr>
              <a:t>).</a:t>
            </a:r>
            <a:r>
              <a:rPr lang="tt-RU" sz="4500" b="1" i="1" dirty="0" smtClean="0">
                <a:solidFill>
                  <a:srgbClr val="7030A0"/>
                </a:solidFill>
                <a:latin typeface="Times New Roman" pitchFamily="18" charset="0"/>
                <a:cs typeface="Times New Roman" pitchFamily="18" charset="0"/>
              </a:rPr>
              <a:t> </a:t>
            </a:r>
          </a:p>
          <a:p>
            <a:pPr>
              <a:lnSpc>
                <a:spcPct val="120000"/>
              </a:lnSpc>
              <a:spcBef>
                <a:spcPts val="0"/>
              </a:spcBef>
              <a:buNone/>
            </a:pPr>
            <a:endParaRPr lang="tt-RU" sz="4500" b="1" i="1" dirty="0" smtClean="0">
              <a:solidFill>
                <a:srgbClr val="7030A0"/>
              </a:solidFill>
              <a:latin typeface="Times New Roman" pitchFamily="18" charset="0"/>
              <a:cs typeface="Times New Roman" pitchFamily="18" charset="0"/>
            </a:endParaRPr>
          </a:p>
          <a:p>
            <a:pPr>
              <a:lnSpc>
                <a:spcPct val="120000"/>
              </a:lnSpc>
              <a:spcBef>
                <a:spcPts val="0"/>
              </a:spcBef>
              <a:buNone/>
            </a:pPr>
            <a:r>
              <a:rPr lang="tt-RU" sz="4500" b="1" i="1" dirty="0" smtClean="0">
                <a:solidFill>
                  <a:srgbClr val="7030A0"/>
                </a:solidFill>
                <a:latin typeface="Times New Roman" pitchFamily="18" charset="0"/>
                <a:cs typeface="Times New Roman" pitchFamily="18" charset="0"/>
              </a:rPr>
              <a:t>3. “...Гаиләнең нигез терәге – хатын-кыз” .</a:t>
            </a:r>
            <a:r>
              <a:rPr lang="tt-RU" sz="4500" dirty="0" smtClean="0">
                <a:latin typeface="Times New Roman" pitchFamily="18" charset="0"/>
                <a:cs typeface="Times New Roman" pitchFamily="18" charset="0"/>
              </a:rPr>
              <a:t> 	</a:t>
            </a:r>
          </a:p>
          <a:p>
            <a:pPr>
              <a:lnSpc>
                <a:spcPct val="120000"/>
              </a:lnSpc>
              <a:spcBef>
                <a:spcPts val="0"/>
              </a:spcBef>
              <a:buNone/>
            </a:pPr>
            <a:endParaRPr lang="tt-RU" sz="4500" dirty="0" smtClean="0">
              <a:latin typeface="Times New Roman" pitchFamily="18" charset="0"/>
              <a:cs typeface="Times New Roman" pitchFamily="18" charset="0"/>
            </a:endParaRPr>
          </a:p>
          <a:p>
            <a:pPr>
              <a:lnSpc>
                <a:spcPct val="120000"/>
              </a:lnSpc>
              <a:spcBef>
                <a:spcPts val="0"/>
              </a:spcBef>
              <a:buNone/>
            </a:pPr>
            <a:r>
              <a:rPr lang="tt-RU" sz="4500" dirty="0" smtClean="0">
                <a:latin typeface="Times New Roman" pitchFamily="18" charset="0"/>
                <a:cs typeface="Times New Roman" pitchFamily="18" charset="0"/>
              </a:rPr>
              <a:t>       Тәрбияле ананың гына баласы тәрбияле була.Димәк, </a:t>
            </a:r>
          </a:p>
          <a:p>
            <a:pPr>
              <a:lnSpc>
                <a:spcPct val="120000"/>
              </a:lnSpc>
              <a:spcBef>
                <a:spcPts val="0"/>
              </a:spcBef>
              <a:buNone/>
            </a:pPr>
            <a:r>
              <a:rPr lang="tt-RU" sz="4500" dirty="0" smtClean="0">
                <a:latin typeface="Times New Roman" pitchFamily="18" charset="0"/>
                <a:cs typeface="Times New Roman" pitchFamily="18" charset="0"/>
              </a:rPr>
              <a:t>хатын-кыз – гаиләнең нигез терәге. Алай гына да түгел, </a:t>
            </a:r>
          </a:p>
          <a:p>
            <a:pPr>
              <a:lnSpc>
                <a:spcPct val="120000"/>
              </a:lnSpc>
              <a:spcBef>
                <a:spcPts val="0"/>
              </a:spcBef>
              <a:buNone/>
            </a:pPr>
            <a:r>
              <a:rPr lang="tt-RU" sz="4500" dirty="0" smtClean="0">
                <a:latin typeface="Times New Roman" pitchFamily="18" charset="0"/>
                <a:cs typeface="Times New Roman" pitchFamily="18" charset="0"/>
              </a:rPr>
              <a:t>хатын-кыз – бөтен бер милләтне тәрбияле итеп саклап </a:t>
            </a:r>
          </a:p>
          <a:p>
            <a:pPr>
              <a:lnSpc>
                <a:spcPct val="120000"/>
              </a:lnSpc>
              <a:spcBef>
                <a:spcPts val="0"/>
              </a:spcBef>
              <a:buNone/>
            </a:pPr>
            <a:r>
              <a:rPr lang="tt-RU" sz="4500" dirty="0" smtClean="0">
                <a:latin typeface="Times New Roman" pitchFamily="18" charset="0"/>
                <a:cs typeface="Times New Roman" pitchFamily="18" charset="0"/>
              </a:rPr>
              <a:t>калучы. Хатын-кыз үзенең килеш-килбәтенә, эш-</a:t>
            </a:r>
          </a:p>
          <a:p>
            <a:pPr>
              <a:lnSpc>
                <a:spcPct val="120000"/>
              </a:lnSpc>
              <a:spcBef>
                <a:spcPts val="0"/>
              </a:spcBef>
              <a:buNone/>
            </a:pPr>
            <a:r>
              <a:rPr lang="tt-RU" sz="4500" dirty="0" smtClean="0">
                <a:latin typeface="Times New Roman" pitchFamily="18" charset="0"/>
                <a:cs typeface="Times New Roman" pitchFamily="18" charset="0"/>
              </a:rPr>
              <a:t>гамәлләренә, кешеләр белән мөнәсәбәтенә игътибар иткән </a:t>
            </a:r>
          </a:p>
          <a:p>
            <a:pPr>
              <a:lnSpc>
                <a:spcPct val="120000"/>
              </a:lnSpc>
              <a:spcBef>
                <a:spcPts val="0"/>
              </a:spcBef>
              <a:buNone/>
            </a:pPr>
            <a:r>
              <a:rPr lang="tt-RU" sz="4500" dirty="0" smtClean="0">
                <a:latin typeface="Times New Roman" pitchFamily="18" charset="0"/>
                <a:cs typeface="Times New Roman" pitchFamily="18" charset="0"/>
              </a:rPr>
              <a:t>кебек, бала тәрбиясенә җитди карарга тиеш. Шулай </a:t>
            </a:r>
          </a:p>
          <a:p>
            <a:pPr>
              <a:lnSpc>
                <a:spcPct val="120000"/>
              </a:lnSpc>
              <a:spcBef>
                <a:spcPts val="0"/>
              </a:spcBef>
              <a:buNone/>
            </a:pPr>
            <a:r>
              <a:rPr lang="tt-RU" sz="4500" dirty="0" smtClean="0">
                <a:latin typeface="Times New Roman" pitchFamily="18" charset="0"/>
                <a:cs typeface="Times New Roman" pitchFamily="18" charset="0"/>
              </a:rPr>
              <a:t>булганда бер гаилә генә түгел, ә җәмгыять тә сау-сәләмәт, </a:t>
            </a:r>
          </a:p>
          <a:p>
            <a:pPr>
              <a:lnSpc>
                <a:spcPct val="120000"/>
              </a:lnSpc>
              <a:spcBef>
                <a:spcPts val="0"/>
              </a:spcBef>
              <a:buNone/>
            </a:pPr>
            <a:r>
              <a:rPr lang="tt-RU" sz="4500" dirty="0" smtClean="0">
                <a:latin typeface="Times New Roman" pitchFamily="18" charset="0"/>
                <a:cs typeface="Times New Roman" pitchFamily="18" charset="0"/>
              </a:rPr>
              <a:t>әхлаклы, төзек булачак.</a:t>
            </a:r>
            <a:endParaRPr lang="ru-RU" sz="4500" dirty="0" smtClean="0">
              <a:latin typeface="Times New Roman" pitchFamily="18" charset="0"/>
              <a:cs typeface="Times New Roman" pitchFamily="18" charset="0"/>
            </a:endParaRPr>
          </a:p>
          <a:p>
            <a:pPr>
              <a:lnSpc>
                <a:spcPct val="120000"/>
              </a:lnSpc>
              <a:spcBef>
                <a:spcPts val="0"/>
              </a:spcBef>
              <a:buNone/>
            </a:pPr>
            <a:endParaRPr lang="tt-RU" sz="4500" b="1" i="1" dirty="0" smtClean="0">
              <a:solidFill>
                <a:srgbClr val="7030A0"/>
              </a:solidFill>
              <a:latin typeface="Times New Roman" pitchFamily="18" charset="0"/>
              <a:cs typeface="Times New Roman" pitchFamily="18" charset="0"/>
            </a:endParaRPr>
          </a:p>
          <a:p>
            <a:pPr>
              <a:lnSpc>
                <a:spcPct val="120000"/>
              </a:lnSpc>
              <a:spcBef>
                <a:spcPts val="0"/>
              </a:spcBef>
              <a:buNone/>
            </a:pPr>
            <a:endParaRPr lang="tt-RU" sz="4500" b="1" i="1" dirty="0" smtClean="0">
              <a:solidFill>
                <a:srgbClr val="7030A0"/>
              </a:solidFill>
              <a:latin typeface="Times New Roman" pitchFamily="18" charset="0"/>
              <a:cs typeface="Times New Roman" pitchFamily="18" charset="0"/>
            </a:endParaRPr>
          </a:p>
          <a:p>
            <a:pPr eaLnBrk="1" hangingPunct="1">
              <a:lnSpc>
                <a:spcPct val="90000"/>
              </a:lnSpc>
              <a:buFont typeface="Wingdings" pitchFamily="2" charset="2"/>
              <a:buNone/>
            </a:pPr>
            <a:endParaRPr lang="ru-RU" sz="35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wipe(left)">
                                      <p:cBhvr>
                                        <p:cTn id="7" dur="2000"/>
                                        <p:tgtEl>
                                          <p:spTgt spid="92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9">
                                            <p:txEl>
                                              <p:pRg st="4" end="4"/>
                                            </p:txEl>
                                          </p:spTgt>
                                        </p:tgtEl>
                                        <p:attrNameLst>
                                          <p:attrName>style.visibility</p:attrName>
                                        </p:attrNameLst>
                                      </p:cBhvr>
                                      <p:to>
                                        <p:strVal val="visible"/>
                                      </p:to>
                                    </p:set>
                                    <p:animEffect transition="in" filter="wipe(left)">
                                      <p:cBhvr>
                                        <p:cTn id="12" dur="2000"/>
                                        <p:tgtEl>
                                          <p:spTgt spid="921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9">
                                            <p:txEl>
                                              <p:pRg st="5" end="5"/>
                                            </p:txEl>
                                          </p:spTgt>
                                        </p:tgtEl>
                                        <p:attrNameLst>
                                          <p:attrName>style.visibility</p:attrName>
                                        </p:attrNameLst>
                                      </p:cBhvr>
                                      <p:to>
                                        <p:strVal val="visible"/>
                                      </p:to>
                                    </p:set>
                                    <p:animEffect transition="in" filter="wipe(left)">
                                      <p:cBhvr>
                                        <p:cTn id="17" dur="2000"/>
                                        <p:tgtEl>
                                          <p:spTgt spid="921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219">
                                            <p:txEl>
                                              <p:pRg st="6" end="6"/>
                                            </p:txEl>
                                          </p:spTgt>
                                        </p:tgtEl>
                                        <p:attrNameLst>
                                          <p:attrName>style.visibility</p:attrName>
                                        </p:attrNameLst>
                                      </p:cBhvr>
                                      <p:to>
                                        <p:strVal val="visible"/>
                                      </p:to>
                                    </p:set>
                                    <p:animEffect transition="in" filter="wipe(left)">
                                      <p:cBhvr>
                                        <p:cTn id="22" dur="2000"/>
                                        <p:tgtEl>
                                          <p:spTgt spid="921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19">
                                            <p:txEl>
                                              <p:pRg st="7" end="7"/>
                                            </p:txEl>
                                          </p:spTgt>
                                        </p:tgtEl>
                                        <p:attrNameLst>
                                          <p:attrName>style.visibility</p:attrName>
                                        </p:attrNameLst>
                                      </p:cBhvr>
                                      <p:to>
                                        <p:strVal val="visible"/>
                                      </p:to>
                                    </p:set>
                                    <p:animEffect transition="in" filter="wipe(left)">
                                      <p:cBhvr>
                                        <p:cTn id="27" dur="2000"/>
                                        <p:tgtEl>
                                          <p:spTgt spid="921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19">
                                            <p:txEl>
                                              <p:pRg st="8" end="8"/>
                                            </p:txEl>
                                          </p:spTgt>
                                        </p:tgtEl>
                                        <p:attrNameLst>
                                          <p:attrName>style.visibility</p:attrName>
                                        </p:attrNameLst>
                                      </p:cBhvr>
                                      <p:to>
                                        <p:strVal val="visible"/>
                                      </p:to>
                                    </p:set>
                                    <p:animEffect transition="in" filter="wipe(left)">
                                      <p:cBhvr>
                                        <p:cTn id="32" dur="2000"/>
                                        <p:tgtEl>
                                          <p:spTgt spid="921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219">
                                            <p:txEl>
                                              <p:pRg st="9" end="9"/>
                                            </p:txEl>
                                          </p:spTgt>
                                        </p:tgtEl>
                                        <p:attrNameLst>
                                          <p:attrName>style.visibility</p:attrName>
                                        </p:attrNameLst>
                                      </p:cBhvr>
                                      <p:to>
                                        <p:strVal val="visible"/>
                                      </p:to>
                                    </p:set>
                                    <p:animEffect transition="in" filter="wipe(left)">
                                      <p:cBhvr>
                                        <p:cTn id="37" dur="2000"/>
                                        <p:tgtEl>
                                          <p:spTgt spid="9219">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219">
                                            <p:txEl>
                                              <p:pRg st="10" end="10"/>
                                            </p:txEl>
                                          </p:spTgt>
                                        </p:tgtEl>
                                        <p:attrNameLst>
                                          <p:attrName>style.visibility</p:attrName>
                                        </p:attrNameLst>
                                      </p:cBhvr>
                                      <p:to>
                                        <p:strVal val="visible"/>
                                      </p:to>
                                    </p:set>
                                    <p:animEffect transition="in" filter="wipe(left)">
                                      <p:cBhvr>
                                        <p:cTn id="42" dur="2000"/>
                                        <p:tgtEl>
                                          <p:spTgt spid="9219">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219">
                                            <p:txEl>
                                              <p:pRg st="11" end="11"/>
                                            </p:txEl>
                                          </p:spTgt>
                                        </p:tgtEl>
                                        <p:attrNameLst>
                                          <p:attrName>style.visibility</p:attrName>
                                        </p:attrNameLst>
                                      </p:cBhvr>
                                      <p:to>
                                        <p:strVal val="visible"/>
                                      </p:to>
                                    </p:set>
                                    <p:animEffect transition="in" filter="wipe(left)">
                                      <p:cBhvr>
                                        <p:cTn id="47" dur="2000"/>
                                        <p:tgtEl>
                                          <p:spTgt spid="9219">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9219">
                                            <p:txEl>
                                              <p:pRg st="2" end="2"/>
                                            </p:txEl>
                                          </p:spTgt>
                                        </p:tgtEl>
                                        <p:attrNameLst>
                                          <p:attrName>style.visibility</p:attrName>
                                        </p:attrNameLst>
                                      </p:cBhvr>
                                      <p:to>
                                        <p:strVal val="visible"/>
                                      </p:to>
                                    </p:set>
                                    <p:animEffect transition="in" filter="wipe(up)">
                                      <p:cBhvr>
                                        <p:cTn id="52" dur="1000"/>
                                        <p:tgtEl>
                                          <p:spTgt spid="9219">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9219">
                                            <p:txEl>
                                              <p:pRg st="4" end="4"/>
                                            </p:txEl>
                                          </p:spTgt>
                                        </p:tgtEl>
                                        <p:attrNameLst>
                                          <p:attrName>style.visibility</p:attrName>
                                        </p:attrNameLst>
                                      </p:cBhvr>
                                      <p:to>
                                        <p:strVal val="visible"/>
                                      </p:to>
                                    </p:set>
                                    <p:animEffect transition="in" filter="wipe(up)">
                                      <p:cBhvr>
                                        <p:cTn id="57" dur="1000"/>
                                        <p:tgtEl>
                                          <p:spTgt spid="921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9219">
                                            <p:txEl>
                                              <p:pRg st="5" end="5"/>
                                            </p:txEl>
                                          </p:spTgt>
                                        </p:tgtEl>
                                        <p:attrNameLst>
                                          <p:attrName>style.visibility</p:attrName>
                                        </p:attrNameLst>
                                      </p:cBhvr>
                                      <p:to>
                                        <p:strVal val="visible"/>
                                      </p:to>
                                    </p:set>
                                    <p:animEffect transition="in" filter="wipe(up)">
                                      <p:cBhvr>
                                        <p:cTn id="62" dur="1000"/>
                                        <p:tgtEl>
                                          <p:spTgt spid="9219">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9219">
                                            <p:txEl>
                                              <p:pRg st="6" end="6"/>
                                            </p:txEl>
                                          </p:spTgt>
                                        </p:tgtEl>
                                        <p:attrNameLst>
                                          <p:attrName>style.visibility</p:attrName>
                                        </p:attrNameLst>
                                      </p:cBhvr>
                                      <p:to>
                                        <p:strVal val="visible"/>
                                      </p:to>
                                    </p:set>
                                    <p:animEffect transition="in" filter="wipe(up)">
                                      <p:cBhvr>
                                        <p:cTn id="67" dur="1000"/>
                                        <p:tgtEl>
                                          <p:spTgt spid="9219">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9219">
                                            <p:txEl>
                                              <p:pRg st="7" end="7"/>
                                            </p:txEl>
                                          </p:spTgt>
                                        </p:tgtEl>
                                        <p:attrNameLst>
                                          <p:attrName>style.visibility</p:attrName>
                                        </p:attrNameLst>
                                      </p:cBhvr>
                                      <p:to>
                                        <p:strVal val="visible"/>
                                      </p:to>
                                    </p:set>
                                    <p:animEffect transition="in" filter="wipe(up)">
                                      <p:cBhvr>
                                        <p:cTn id="72" dur="1000"/>
                                        <p:tgtEl>
                                          <p:spTgt spid="921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9219">
                                            <p:txEl>
                                              <p:pRg st="8" end="8"/>
                                            </p:txEl>
                                          </p:spTgt>
                                        </p:tgtEl>
                                        <p:attrNameLst>
                                          <p:attrName>style.visibility</p:attrName>
                                        </p:attrNameLst>
                                      </p:cBhvr>
                                      <p:to>
                                        <p:strVal val="visible"/>
                                      </p:to>
                                    </p:set>
                                    <p:animEffect transition="in" filter="wipe(up)">
                                      <p:cBhvr>
                                        <p:cTn id="77" dur="1000"/>
                                        <p:tgtEl>
                                          <p:spTgt spid="9219">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9219">
                                            <p:txEl>
                                              <p:pRg st="9" end="9"/>
                                            </p:txEl>
                                          </p:spTgt>
                                        </p:tgtEl>
                                        <p:attrNameLst>
                                          <p:attrName>style.visibility</p:attrName>
                                        </p:attrNameLst>
                                      </p:cBhvr>
                                      <p:to>
                                        <p:strVal val="visible"/>
                                      </p:to>
                                    </p:set>
                                    <p:animEffect transition="in" filter="wipe(up)">
                                      <p:cBhvr>
                                        <p:cTn id="82" dur="1000"/>
                                        <p:tgtEl>
                                          <p:spTgt spid="9219">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nodeType="clickEffect">
                                  <p:stCondLst>
                                    <p:cond delay="0"/>
                                  </p:stCondLst>
                                  <p:childTnLst>
                                    <p:set>
                                      <p:cBhvr>
                                        <p:cTn id="86" dur="1" fill="hold">
                                          <p:stCondLst>
                                            <p:cond delay="0"/>
                                          </p:stCondLst>
                                        </p:cTn>
                                        <p:tgtEl>
                                          <p:spTgt spid="9219">
                                            <p:txEl>
                                              <p:pRg st="10" end="10"/>
                                            </p:txEl>
                                          </p:spTgt>
                                        </p:tgtEl>
                                        <p:attrNameLst>
                                          <p:attrName>style.visibility</p:attrName>
                                        </p:attrNameLst>
                                      </p:cBhvr>
                                      <p:to>
                                        <p:strVal val="visible"/>
                                      </p:to>
                                    </p:set>
                                    <p:animEffect transition="in" filter="wipe(up)">
                                      <p:cBhvr>
                                        <p:cTn id="87" dur="1000"/>
                                        <p:tgtEl>
                                          <p:spTgt spid="9219">
                                            <p:txEl>
                                              <p:pRg st="10" end="1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9219">
                                            <p:txEl>
                                              <p:pRg st="11" end="11"/>
                                            </p:txEl>
                                          </p:spTgt>
                                        </p:tgtEl>
                                        <p:attrNameLst>
                                          <p:attrName>style.visibility</p:attrName>
                                        </p:attrNameLst>
                                      </p:cBhvr>
                                      <p:to>
                                        <p:strVal val="visible"/>
                                      </p:to>
                                    </p:set>
                                    <p:animEffect transition="in" filter="wipe(up)">
                                      <p:cBhvr>
                                        <p:cTn id="92" dur="1000"/>
                                        <p:tgtEl>
                                          <p:spTgt spid="9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план</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26217" y="1412776"/>
            <a:ext cx="8491566" cy="4651389"/>
          </a:xfrm>
        </p:spPr>
        <p:txBody>
          <a:bodyPr>
            <a:normAutofit/>
          </a:bodyPr>
          <a:lstStyle/>
          <a:p>
            <a:pPr marL="514350" indent="-514350">
              <a:lnSpc>
                <a:spcPct val="150000"/>
              </a:lnSpc>
              <a:buNone/>
            </a:pPr>
            <a:r>
              <a:rPr lang="tt-RU" b="1" i="1" dirty="0" smtClean="0">
                <a:solidFill>
                  <a:srgbClr val="7030A0"/>
                </a:solidFill>
                <a:latin typeface="Times New Roman" pitchFamily="18" charset="0"/>
                <a:cs typeface="Times New Roman" pitchFamily="18" charset="0"/>
              </a:rPr>
              <a:t>1. Әхлаксыз җәмгыятьнең киләчәге юк.</a:t>
            </a:r>
          </a:p>
          <a:p>
            <a:pPr marL="514350" indent="-514350">
              <a:lnSpc>
                <a:spcPct val="150000"/>
              </a:lnSpc>
              <a:buNone/>
            </a:pPr>
            <a:r>
              <a:rPr lang="tt-RU" b="1" i="1" dirty="0" smtClean="0">
                <a:solidFill>
                  <a:srgbClr val="7030A0"/>
                </a:solidFill>
                <a:latin typeface="Times New Roman" pitchFamily="18" charset="0"/>
                <a:cs typeface="Times New Roman" pitchFamily="18" charset="0"/>
              </a:rPr>
              <a:t>2. “...Тәрбия иң кирәкле бер эш булачактыр”.</a:t>
            </a:r>
          </a:p>
          <a:p>
            <a:pPr marL="514350" indent="-514350">
              <a:lnSpc>
                <a:spcPct val="150000"/>
              </a:lnSpc>
              <a:buNone/>
            </a:pPr>
            <a:r>
              <a:rPr lang="tt-RU" b="1" i="1" dirty="0" smtClean="0">
                <a:solidFill>
                  <a:srgbClr val="7030A0"/>
                </a:solidFill>
                <a:latin typeface="Times New Roman" pitchFamily="18" charset="0"/>
                <a:cs typeface="Times New Roman" pitchFamily="18" charset="0"/>
              </a:rPr>
              <a:t>3. “...Гаиләнең нигез терәге – хатын-кыз”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tt-RU" sz="2200" b="1" i="1" dirty="0" smtClean="0">
                <a:solidFill>
                  <a:srgbClr val="C00000"/>
                </a:solidFill>
                <a:latin typeface="Times New Roman" pitchFamily="18" charset="0"/>
                <a:cs typeface="Times New Roman" pitchFamily="18" charset="0"/>
              </a:rPr>
              <a:t>“Әхлаклы җәмгыять төзүдә ана тәрбиясенең роле”</a:t>
            </a:r>
            <a:endParaRPr lang="ru-RU" sz="2200" dirty="0"/>
          </a:p>
        </p:txBody>
      </p:sp>
      <p:sp>
        <p:nvSpPr>
          <p:cNvPr id="3" name="Содержимое 2"/>
          <p:cNvSpPr>
            <a:spLocks noGrp="1"/>
          </p:cNvSpPr>
          <p:nvPr>
            <p:ph idx="1"/>
          </p:nvPr>
        </p:nvSpPr>
        <p:spPr>
          <a:xfrm>
            <a:off x="304800" y="1124744"/>
            <a:ext cx="8686800" cy="5400600"/>
          </a:xfrm>
        </p:spPr>
        <p:txBody>
          <a:bodyPr>
            <a:noAutofit/>
          </a:bodyPr>
          <a:lstStyle/>
          <a:p>
            <a:pPr marL="742950" indent="-742950" algn="just">
              <a:lnSpc>
                <a:spcPct val="110000"/>
              </a:lnSpc>
              <a:spcBef>
                <a:spcPts val="0"/>
              </a:spcBef>
              <a:buNone/>
            </a:pPr>
            <a:r>
              <a:rPr lang="tt-RU" sz="1600" dirty="0" smtClean="0">
                <a:latin typeface="Times New Roman" pitchFamily="18" charset="0"/>
                <a:cs typeface="Times New Roman" pitchFamily="18" charset="0"/>
              </a:rPr>
              <a:t>	... Җәмгыятьнең нигезен халык тәшкил итә. Халык нинди –  җәмгыять тә шундый. Аның </a:t>
            </a:r>
          </a:p>
          <a:p>
            <a:pPr marL="742950" indent="-742950" algn="just">
              <a:lnSpc>
                <a:spcPct val="110000"/>
              </a:lnSpc>
              <a:spcBef>
                <a:spcPts val="0"/>
              </a:spcBef>
              <a:buNone/>
            </a:pPr>
            <a:r>
              <a:rPr lang="tt-RU" sz="1600" dirty="0" smtClean="0">
                <a:latin typeface="Times New Roman" pitchFamily="18" charset="0"/>
                <a:cs typeface="Times New Roman" pitchFamily="18" charset="0"/>
              </a:rPr>
              <a:t>нигезе булган гаилә, андагы әхлаклылык, ата-ана һәм бала мөнәсәбәте – болар барысы да </a:t>
            </a:r>
          </a:p>
          <a:p>
            <a:pPr marL="742950" indent="-742950" algn="just">
              <a:lnSpc>
                <a:spcPct val="110000"/>
              </a:lnSpc>
              <a:spcBef>
                <a:spcPts val="0"/>
              </a:spcBef>
              <a:buNone/>
            </a:pPr>
            <a:r>
              <a:rPr lang="tt-RU" sz="1600" dirty="0" smtClean="0">
                <a:latin typeface="Times New Roman" pitchFamily="18" charset="0"/>
                <a:cs typeface="Times New Roman" pitchFamily="18" charset="0"/>
              </a:rPr>
              <a:t>бербөтен. Шуларның берсе генә дә тиешенчә булмаса, җәмгыять камил булмый. Бигрәк тә </a:t>
            </a:r>
          </a:p>
          <a:p>
            <a:pPr marL="742950" indent="-742950" algn="just">
              <a:lnSpc>
                <a:spcPct val="110000"/>
              </a:lnSpc>
              <a:spcBef>
                <a:spcPts val="0"/>
              </a:spcBef>
              <a:buNone/>
            </a:pPr>
            <a:r>
              <a:rPr lang="tt-RU" sz="1600" dirty="0" smtClean="0">
                <a:latin typeface="Times New Roman" pitchFamily="18" charset="0"/>
                <a:cs typeface="Times New Roman" pitchFamily="18" charset="0"/>
              </a:rPr>
              <a:t>әхлаксыз җәмгыятьтә куркыныч, чөнки аның киләчәге юк...</a:t>
            </a:r>
          </a:p>
          <a:p>
            <a:pPr marL="742950" indent="-742950" algn="just">
              <a:lnSpc>
                <a:spcPct val="110000"/>
              </a:lnSpc>
              <a:spcBef>
                <a:spcPts val="0"/>
              </a:spcBef>
              <a:buNone/>
            </a:pPr>
            <a:r>
              <a:rPr lang="tt-RU" sz="1600" dirty="0" smtClean="0">
                <a:latin typeface="Times New Roman" pitchFamily="18" charset="0"/>
                <a:cs typeface="Times New Roman" pitchFamily="18" charset="0"/>
              </a:rPr>
              <a:t> 		... Зур-зур шәһәрләр салып, бихисап байлыклар туплап та җәмгыятьтә тәртип булмаса, </a:t>
            </a:r>
          </a:p>
          <a:p>
            <a:pPr marL="742950" indent="-742950" algn="just">
              <a:lnSpc>
                <a:spcPct val="110000"/>
              </a:lnSpc>
              <a:spcBef>
                <a:spcPts val="0"/>
              </a:spcBef>
              <a:buNone/>
            </a:pPr>
            <a:r>
              <a:rPr lang="tt-RU" sz="1600" dirty="0" smtClean="0">
                <a:latin typeface="Times New Roman" pitchFamily="18" charset="0"/>
                <a:cs typeface="Times New Roman" pitchFamily="18" charset="0"/>
              </a:rPr>
              <a:t>боларның кирәге булмаячак. Ана кызны, ата улны санламаган җирдә байлыкның бәһасе түбән </a:t>
            </a:r>
          </a:p>
          <a:p>
            <a:pPr marL="742950" indent="-742950" algn="just">
              <a:lnSpc>
                <a:spcPct val="110000"/>
              </a:lnSpc>
              <a:spcBef>
                <a:spcPts val="0"/>
              </a:spcBef>
              <a:buNone/>
            </a:pPr>
            <a:r>
              <a:rPr lang="tt-RU" sz="1600" dirty="0" smtClean="0">
                <a:latin typeface="Times New Roman" pitchFamily="18" charset="0"/>
                <a:cs typeface="Times New Roman" pitchFamily="18" charset="0"/>
              </a:rPr>
              <a:t>була. Әхлаксыз җәмгыятьне мин чыга алмаслык чытырманнарга тиңләр идем. Җәмгыятьне </a:t>
            </a:r>
          </a:p>
          <a:p>
            <a:pPr marL="742950" indent="-742950" algn="just">
              <a:lnSpc>
                <a:spcPct val="110000"/>
              </a:lnSpc>
              <a:spcBef>
                <a:spcPts val="0"/>
              </a:spcBef>
              <a:buNone/>
            </a:pPr>
            <a:r>
              <a:rPr lang="tt-RU" sz="1600" dirty="0" smtClean="0">
                <a:latin typeface="Times New Roman" pitchFamily="18" charset="0"/>
                <a:cs typeface="Times New Roman" pitchFamily="18" charset="0"/>
              </a:rPr>
              <a:t>әхлаксызлыктан саклап калу өчен нишләргә? Моннан чыгу юллары нинди? Минемчә, адәм </a:t>
            </a:r>
          </a:p>
          <a:p>
            <a:pPr marL="742950" indent="-742950" algn="just">
              <a:lnSpc>
                <a:spcPct val="110000"/>
              </a:lnSpc>
              <a:spcBef>
                <a:spcPts val="0"/>
              </a:spcBef>
              <a:buNone/>
            </a:pPr>
            <a:r>
              <a:rPr lang="tt-RU" sz="1600" dirty="0" smtClean="0">
                <a:latin typeface="Times New Roman" pitchFamily="18" charset="0"/>
                <a:cs typeface="Times New Roman" pitchFamily="18" charset="0"/>
              </a:rPr>
              <a:t>баласы туган көннән башлап, ана тәрбиясе алырга тиеш. Ризаэддин Фәхреддин дә үзенең </a:t>
            </a:r>
          </a:p>
          <a:p>
            <a:pPr marL="742950" indent="-742950" algn="just">
              <a:lnSpc>
                <a:spcPct val="110000"/>
              </a:lnSpc>
              <a:spcBef>
                <a:spcPts val="0"/>
              </a:spcBef>
              <a:buNone/>
            </a:pPr>
            <a:r>
              <a:rPr lang="tt-RU" sz="1600" dirty="0" smtClean="0">
                <a:latin typeface="Times New Roman" pitchFamily="18" charset="0"/>
                <a:cs typeface="Times New Roman" pitchFamily="18" charset="0"/>
              </a:rPr>
              <a:t>“Тәрбияле хатын” хезмәтендә: “Дөньяга килгән сәгать белән балалар – тәрбиягә мохтаҗлардыр”, </a:t>
            </a:r>
          </a:p>
          <a:p>
            <a:pPr marL="742950" indent="-742950" algn="just">
              <a:lnSpc>
                <a:spcPct val="110000"/>
              </a:lnSpc>
              <a:spcBef>
                <a:spcPts val="0"/>
              </a:spcBef>
              <a:buNone/>
            </a:pPr>
            <a:r>
              <a:rPr lang="tt-RU" sz="1600" dirty="0" smtClean="0">
                <a:latin typeface="Times New Roman" pitchFamily="18" charset="0"/>
                <a:cs typeface="Times New Roman" pitchFamily="18" charset="0"/>
              </a:rPr>
              <a:t>ди. Шулай ук: “Бала чакта алынган тәрбияне соңыннан  бөтен дөнья халкы да үзгәртә алмас”, </a:t>
            </a:r>
          </a:p>
          <a:p>
            <a:pPr marL="742950" indent="-742950" algn="just">
              <a:lnSpc>
                <a:spcPct val="110000"/>
              </a:lnSpc>
              <a:spcBef>
                <a:spcPts val="0"/>
              </a:spcBef>
              <a:buNone/>
            </a:pPr>
            <a:r>
              <a:rPr lang="tt-RU" sz="1600" dirty="0" smtClean="0">
                <a:latin typeface="Times New Roman" pitchFamily="18" charset="0"/>
                <a:cs typeface="Times New Roman" pitchFamily="18" charset="0"/>
              </a:rPr>
              <a:t>дип бик дөрес әйткән. Бала чагында алган тәрбияне балалар күп вакытта чәчләре агарганчы </a:t>
            </a:r>
          </a:p>
          <a:p>
            <a:pPr marL="742950" indent="-742950" algn="just">
              <a:lnSpc>
                <a:spcPct val="110000"/>
              </a:lnSpc>
              <a:spcBef>
                <a:spcPts val="0"/>
              </a:spcBef>
              <a:buNone/>
            </a:pPr>
            <a:r>
              <a:rPr lang="tt-RU" sz="1600" dirty="0" smtClean="0">
                <a:latin typeface="Times New Roman" pitchFamily="18" charset="0"/>
                <a:cs typeface="Times New Roman" pitchFamily="18" charset="0"/>
              </a:rPr>
              <a:t>саклыйлар. Шулай булгач, тәрбияле бала үстерү өчен ана үзе тәрбияле булырга тиеш. Чиста,</a:t>
            </a:r>
          </a:p>
          <a:p>
            <a:pPr marL="742950" indent="-742950" algn="just">
              <a:lnSpc>
                <a:spcPct val="110000"/>
              </a:lnSpc>
              <a:spcBef>
                <a:spcPts val="0"/>
              </a:spcBef>
              <a:buNone/>
            </a:pPr>
            <a:r>
              <a:rPr lang="tt-RU" sz="1600" dirty="0" smtClean="0">
                <a:latin typeface="Times New Roman" pitchFamily="18" charset="0"/>
                <a:cs typeface="Times New Roman" pitchFamily="18" charset="0"/>
              </a:rPr>
              <a:t>пөхтә, белемле, сабыр ана баласын үз үрнәгендә тәрбияли. Һичшиксез, мондый тәрбиянең </a:t>
            </a:r>
          </a:p>
          <a:p>
            <a:pPr marL="742950" indent="-742950" algn="just">
              <a:lnSpc>
                <a:spcPct val="110000"/>
              </a:lnSpc>
              <a:spcBef>
                <a:spcPts val="0"/>
              </a:spcBef>
              <a:buNone/>
            </a:pPr>
            <a:r>
              <a:rPr lang="tt-RU" sz="1600" dirty="0" smtClean="0">
                <a:latin typeface="Times New Roman" pitchFamily="18" charset="0"/>
                <a:cs typeface="Times New Roman" pitchFamily="18" charset="0"/>
              </a:rPr>
              <a:t>җимеше татлы булачак.</a:t>
            </a:r>
          </a:p>
          <a:p>
            <a:pPr>
              <a:lnSpc>
                <a:spcPct val="120000"/>
              </a:lnSpc>
              <a:spcBef>
                <a:spcPts val="0"/>
              </a:spcBef>
              <a:buNone/>
            </a:pPr>
            <a:r>
              <a:rPr lang="tt-RU" sz="1600" dirty="0" smtClean="0">
                <a:latin typeface="Times New Roman" pitchFamily="18" charset="0"/>
                <a:cs typeface="Times New Roman" pitchFamily="18" charset="0"/>
              </a:rPr>
              <a:t>		Тәрбияле ананың гына баласы тәрбияле була.Димәк, хатын-кыз – гаиләнең нигез </a:t>
            </a:r>
          </a:p>
          <a:p>
            <a:pPr>
              <a:lnSpc>
                <a:spcPct val="120000"/>
              </a:lnSpc>
              <a:spcBef>
                <a:spcPts val="0"/>
              </a:spcBef>
              <a:buNone/>
            </a:pPr>
            <a:r>
              <a:rPr lang="tt-RU" sz="1600" dirty="0" smtClean="0">
                <a:latin typeface="Times New Roman" pitchFamily="18" charset="0"/>
                <a:cs typeface="Times New Roman" pitchFamily="18" charset="0"/>
              </a:rPr>
              <a:t>терәге. Алай гына да түгел, хатын-кыз – бөтен бер милләтне тәрбияле итеп саклап калучы. </a:t>
            </a:r>
          </a:p>
          <a:p>
            <a:pPr>
              <a:lnSpc>
                <a:spcPct val="120000"/>
              </a:lnSpc>
              <a:spcBef>
                <a:spcPts val="0"/>
              </a:spcBef>
              <a:buNone/>
            </a:pPr>
            <a:r>
              <a:rPr lang="tt-RU" sz="1600" dirty="0" smtClean="0">
                <a:latin typeface="Times New Roman" pitchFamily="18" charset="0"/>
                <a:cs typeface="Times New Roman" pitchFamily="18" charset="0"/>
              </a:rPr>
              <a:t>Хатын-кыз үзенең килеш-килбәтенә, эш-гамәлләренә, кешеләр белән мөнәсәбәтенә игътибар </a:t>
            </a:r>
          </a:p>
          <a:p>
            <a:pPr>
              <a:lnSpc>
                <a:spcPct val="120000"/>
              </a:lnSpc>
              <a:spcBef>
                <a:spcPts val="0"/>
              </a:spcBef>
              <a:buNone/>
            </a:pPr>
            <a:r>
              <a:rPr lang="tt-RU" sz="1600" dirty="0" smtClean="0">
                <a:latin typeface="Times New Roman" pitchFamily="18" charset="0"/>
                <a:cs typeface="Times New Roman" pitchFamily="18" charset="0"/>
              </a:rPr>
              <a:t>иткән кебек, бала тәрбиясенә җитди карарга тиеш. Шулай булганда бер гаилә генә түгел, ә </a:t>
            </a:r>
          </a:p>
          <a:p>
            <a:pPr>
              <a:lnSpc>
                <a:spcPct val="120000"/>
              </a:lnSpc>
              <a:spcBef>
                <a:spcPts val="0"/>
              </a:spcBef>
              <a:buNone/>
            </a:pPr>
            <a:r>
              <a:rPr lang="tt-RU" sz="1600" dirty="0" smtClean="0">
                <a:latin typeface="Times New Roman" pitchFamily="18" charset="0"/>
                <a:cs typeface="Times New Roman" pitchFamily="18" charset="0"/>
              </a:rPr>
              <a:t>җәмгыять тә сау-сәләмәт, әхлаклы, төзек булачак.</a:t>
            </a:r>
            <a:endParaRPr lang="ru-RU" sz="1600" dirty="0" smtClean="0">
              <a:latin typeface="Times New Roman" pitchFamily="18" charset="0"/>
              <a:cs typeface="Times New Roman" pitchFamily="18" charset="0"/>
            </a:endParaRPr>
          </a:p>
          <a:p>
            <a:pPr>
              <a:lnSpc>
                <a:spcPct val="90000"/>
              </a:lnSpc>
              <a:buNone/>
            </a:pPr>
            <a:r>
              <a:rPr lang="tt-RU"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buNone/>
            </a:pPr>
            <a:r>
              <a:rPr lang="tt-RU" sz="1600" dirty="0" smtClean="0"/>
              <a:t>\</a:t>
            </a:r>
          </a:p>
          <a:p>
            <a:pPr>
              <a:buNone/>
            </a:pPr>
            <a:endParaRPr lang="ru-RU"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Өйгә эш</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ctr">
              <a:buNone/>
            </a:pPr>
            <a:r>
              <a:rPr lang="tt-RU" sz="4000" dirty="0" smtClean="0">
                <a:latin typeface="Times New Roman" pitchFamily="18" charset="0"/>
                <a:cs typeface="Times New Roman" pitchFamily="18" charset="0"/>
              </a:rPr>
              <a:t>	</a:t>
            </a:r>
            <a:r>
              <a:rPr lang="tt-RU" sz="4000" i="1" dirty="0" smtClean="0">
                <a:solidFill>
                  <a:srgbClr val="C00000"/>
                </a:solidFill>
                <a:latin typeface="Times New Roman" pitchFamily="18" charset="0"/>
                <a:cs typeface="Times New Roman" pitchFamily="18" charset="0"/>
              </a:rPr>
              <a:t>П</a:t>
            </a:r>
            <a:r>
              <a:rPr lang="tt-RU" sz="4000" b="1" i="1" dirty="0" smtClean="0">
                <a:solidFill>
                  <a:srgbClr val="C00000"/>
                </a:solidFill>
                <a:latin typeface="Times New Roman" pitchFamily="18" charset="0"/>
                <a:cs typeface="Times New Roman" pitchFamily="18" charset="0"/>
              </a:rPr>
              <a:t>лан нигезендә “Әхлаклы җәмгыять төзүдә ана тәрбиясенең роле” дигән темага эссе язып килергә</a:t>
            </a:r>
            <a:endParaRPr lang="ru-RU" sz="4000" b="1"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t-RU" sz="3000" b="1" i="1" dirty="0" smtClean="0">
                <a:solidFill>
                  <a:srgbClr val="FF0000"/>
                </a:solidFill>
                <a:latin typeface="Times New Roman" pitchFamily="18" charset="0"/>
                <a:cs typeface="Times New Roman" pitchFamily="18" charset="0"/>
              </a:rPr>
              <a:t>Ризаэддин Фәхреддин нәсыйхәтләре</a:t>
            </a:r>
            <a:endParaRPr lang="ru-RU" sz="3000" b="1" i="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lvl="0"/>
            <a:r>
              <a:rPr lang="tt-RU" dirty="0" smtClean="0">
                <a:latin typeface="Times New Roman" pitchFamily="18" charset="0"/>
                <a:cs typeface="Times New Roman" pitchFamily="18" charset="0"/>
              </a:rPr>
              <a:t>Дөньяга килгән сәгать белән балалар – тәрбиягә мохтаҗлардыр. Боларны тәрбияләүчеләр дә – аналардыр.</a:t>
            </a:r>
            <a:endParaRPr lang="ru-RU"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Һәр гаиләнең төп бурычы – балага тәрбия бирү. Ә баланы тәрбияләү ул җәмгыятьне тәрбияләүгә тиң.</a:t>
            </a:r>
            <a:endParaRPr lang="ru-RU"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Хатыннары тәрбияле булган милләт – тәрбияле;  хатыннары тәрбиясез булган милләт – тәрбиясез; хатыннары тырыш вә идарә итүчән милләт – бай;  хатыннары ялкау вә яки исраф итүчән милләт – фәкыйрь буладыр. </a:t>
            </a:r>
            <a:endParaRPr lang="ru-RU"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Бала тәрбияләгәндә - тел белән тәрбияләү өстенә үзеңнең шәхси үрнәгең белән дә тәрбияләргә, сүзең белән гаиләңне бер төрле алып барырга кирәк.</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tt-RU" sz="2200" b="1" i="1" dirty="0" smtClean="0">
                <a:solidFill>
                  <a:srgbClr val="FF0000"/>
                </a:solidFill>
                <a:latin typeface="Times New Roman" pitchFamily="18" charset="0"/>
                <a:cs typeface="Times New Roman" pitchFamily="18" charset="0"/>
              </a:rPr>
              <a:t/>
            </a:r>
            <a:br>
              <a:rPr lang="tt-RU" sz="2200" b="1" i="1" dirty="0" smtClean="0">
                <a:solidFill>
                  <a:srgbClr val="FF0000"/>
                </a:solidFill>
                <a:latin typeface="Times New Roman" pitchFamily="18" charset="0"/>
                <a:cs typeface="Times New Roman" pitchFamily="18" charset="0"/>
              </a:rPr>
            </a:br>
            <a:r>
              <a:rPr lang="tt-RU" sz="2200" b="1" i="1" dirty="0" smtClean="0">
                <a:solidFill>
                  <a:srgbClr val="FF0000"/>
                </a:solidFill>
                <a:latin typeface="Times New Roman" pitchFamily="18" charset="0"/>
                <a:cs typeface="Times New Roman" pitchFamily="18" charset="0"/>
              </a:rPr>
              <a:t>Ризаэддин Фәхреддиннең “Тәрбияле ана” әсәренә  нигезләнеп төзелгән кагыйдәләр җыелмасы</a:t>
            </a:r>
            <a:r>
              <a:rPr lang="ru-RU" dirty="0" smtClean="0"/>
              <a:t/>
            </a:r>
            <a:br>
              <a:rPr lang="ru-RU" dirty="0" smtClean="0"/>
            </a:br>
            <a:endParaRPr lang="ru-RU" dirty="0"/>
          </a:p>
        </p:txBody>
      </p:sp>
      <p:sp>
        <p:nvSpPr>
          <p:cNvPr id="3" name="Содержимое 2"/>
          <p:cNvSpPr>
            <a:spLocks noGrp="1"/>
          </p:cNvSpPr>
          <p:nvPr>
            <p:ph idx="1"/>
          </p:nvPr>
        </p:nvSpPr>
        <p:spPr>
          <a:xfrm>
            <a:off x="304800" y="1196752"/>
            <a:ext cx="8686800" cy="5544616"/>
          </a:xfrm>
        </p:spPr>
        <p:txBody>
          <a:bodyPr>
            <a:normAutofit fontScale="32500" lnSpcReduction="20000"/>
          </a:bodyPr>
          <a:lstStyle/>
          <a:p>
            <a:r>
              <a:rPr lang="tt-RU" sz="3700" b="1" i="1" dirty="0" smtClean="0">
                <a:latin typeface="Times New Roman" pitchFamily="18" charset="0"/>
                <a:cs typeface="Times New Roman" pitchFamily="18" charset="0"/>
              </a:rPr>
              <a:t>Тәрбияле аналарның балалары күп вакытта яхшы вә тәрбияле буладыр. Бозык вә тәрбиясез аналарның балалары күп вакытта усал вә тәрбиясез булалар. Тәрбияле аналар – бу дөньяда  олуг бәхет вә сәгадәттер.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балаларының һәр эшләрен гадәткә салырлар. Вакытлы имезерләр, вакытлы  йоклатырлар, вакытлы уятырлар.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балаларын үзләре тәрбияләрләр, мөмкин кадәр икенче кешегә тапшырмаслар, чөнки балаларны үз анасы кадәр һичкем тәрбияли алмас. Шулай ук, биш яшь булмастан элек, шәфкатьле аталар да аналар кадәр була алмаслар.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 олуглар алдында эшләргә ярамаган эшләрне балалар алдында эшләмәсләр вә сөйләргә ярамаган сүзләрне  сөйләмәсләр, моннан бик сакланырлар. Шулай ук балаларының хәйләгә, ялган сөйләргә өйрәнүләренә сәбәп булырдай нәрсәләрне кылмаслар.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үзләренең йөрү, тору, кыйланмышлары белән балаларына һәркайчан күчергеч вә үрнәк булып торырлар.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балаларына ялган сүз әйтүдән сакланырлар, әгәр дә әйтергә ярамаган нәрсәләрне сорасалар, ул чагында берәр төрле юл табып оныттырырлар.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балаларына акырып, җикереп кычкырмаслар, әмма һич тә сукмаслар. Чөнки тәрбияле аналарның балалары андый эшләрне кылмаслар, аналары әүвәлдән белеп сакларлар, ничек булса да чарасын табып, орышырга тиеш булырдай эшләрне балаларыннан кылдырмаслар.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балаларга аталарын иң хөрмәтле кеше итеп күрсәтерләр. Аталары никадәр юаш булсалар да, иң зур, иң олуг вә иң гайрәтле кеше итеп танытырлар. Шуның өчен кирәк вакытта, балаларын аталары белән куркытырлар. Ләкин балаларының гаепләрен үзләре алдында һич тә аталарына әйтмәсләр.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үзләренең кызларын сафлыкка, җыйнаклыкка гадәтләндерү өчен бигрәк тә тырышырлар.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җиде яшьтән үткән балаларны көндез йокламаска вә кичен ашаганнары сеңмәстән элек йокламаска гадәтләндерерләр. </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күп сөйләшүдә зарар күп, вә аз сөйләшүдә файда күп икәнлеген белдерерләр.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балаларының сәламәт  вә исән булулары өчен һәркайчан игътибар итеп торырлар. Шуның өчен өй эчләрен пычрак нәрсәләрдән, бозык һавадан, әшәке исләрдән, чүпләрдән, юешлекләрдән сафландырып торырлар.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балаларын үзебездә, күбрәк халык арасында булган – һәр көн дә ике чәй, бер аш гадәтенә акрын-акрын өйрәтерләр. Ләкин ач карынлы балаларга җиләк, алма, әфлисүн, кыяр кебек нәрсәләрне ашатмаслар.  </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Тәрбияле аналар ачыкмастан элек ашамауны, туймастан элек туктауны балаларда гадәтләндерерләр. Ашказанының сәламәт торуы өчен шушы гадәт – беренче сәбәптер.</a:t>
            </a:r>
            <a:endParaRPr lang="ru-RU" sz="3700" dirty="0" smtClean="0">
              <a:latin typeface="Times New Roman" pitchFamily="18" charset="0"/>
              <a:cs typeface="Times New Roman" pitchFamily="18" charset="0"/>
            </a:endParaRPr>
          </a:p>
          <a:p>
            <a:pPr lvl="0"/>
            <a:r>
              <a:rPr lang="tt-RU" sz="3700" b="1" i="1" dirty="0" smtClean="0">
                <a:latin typeface="Times New Roman" pitchFamily="18" charset="0"/>
                <a:cs typeface="Times New Roman" pitchFamily="18" charset="0"/>
              </a:rPr>
              <a:t> Тоташтан утырып яки ятып тору никадәр зарарлы булса, йөрү вә эшләү – адәм баласы өчен шулкадәр файдалыдыр. Тәрбияле аналар балаларын йөртерләр, көчләре җиткән кадәр эшләтерләр</a:t>
            </a:r>
            <a:r>
              <a:rPr lang="tt-RU" sz="3400" b="1" i="1" dirty="0" smtClean="0">
                <a:latin typeface="Times New Roman" pitchFamily="18" charset="0"/>
                <a:cs typeface="Times New Roman" pitchFamily="18" charset="0"/>
              </a:rPr>
              <a:t>.</a:t>
            </a:r>
            <a:endParaRPr lang="ru-RU" sz="3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tt-RU" sz="2000" b="1" i="1" dirty="0" smtClean="0">
                <a:solidFill>
                  <a:srgbClr val="7030A0"/>
                </a:solidFill>
                <a:latin typeface="Times New Roman" pitchFamily="18" charset="0"/>
                <a:cs typeface="Times New Roman" pitchFamily="18" charset="0"/>
              </a:rPr>
              <a:t/>
            </a:r>
            <a:br>
              <a:rPr lang="tt-RU" sz="2000" b="1" i="1" dirty="0" smtClean="0">
                <a:solidFill>
                  <a:srgbClr val="7030A0"/>
                </a:solidFill>
                <a:latin typeface="Times New Roman" pitchFamily="18" charset="0"/>
                <a:cs typeface="Times New Roman" pitchFamily="18" charset="0"/>
              </a:rPr>
            </a:br>
            <a:r>
              <a:rPr lang="tt-RU" sz="2000" b="1" i="1" dirty="0" smtClean="0">
                <a:solidFill>
                  <a:srgbClr val="FF0000"/>
                </a:solidFill>
                <a:latin typeface="Times New Roman" pitchFamily="18" charset="0"/>
                <a:cs typeface="Times New Roman" pitchFamily="18" charset="0"/>
              </a:rPr>
              <a:t>Ризаэддин Фәхреддиннең “Тәрбияле хатын” хезмәтенә нигезләнеп төзелгән кагыйдәләр җыелмасы</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endParaRPr lang="ru-RU" sz="2000" i="1"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484784"/>
            <a:ext cx="8686800" cy="5184576"/>
          </a:xfrm>
        </p:spPr>
        <p:txBody>
          <a:bodyPr>
            <a:normAutofit fontScale="25000" lnSpcReduction="20000"/>
          </a:bodyPr>
          <a:lstStyle/>
          <a:p>
            <a:pPr lvl="0"/>
            <a:r>
              <a:rPr lang="tt-RU" sz="4800" dirty="0" smtClean="0"/>
              <a:t>Гаиләнең бөтен идарәсе хатын кулында булганлыктан, вазифасы да бер дәүләт эшен карау кадәр олыдыр.</a:t>
            </a:r>
            <a:endParaRPr lang="ru-RU" sz="4800" dirty="0" smtClean="0"/>
          </a:p>
          <a:p>
            <a:pPr>
              <a:buNone/>
            </a:pPr>
            <a:r>
              <a:rPr lang="tt-RU" sz="4800" dirty="0" smtClean="0"/>
              <a:t> </a:t>
            </a:r>
            <a:endParaRPr lang="ru-RU" sz="4800" dirty="0" smtClean="0"/>
          </a:p>
          <a:p>
            <a:pPr lvl="0"/>
            <a:r>
              <a:rPr lang="tt-RU" sz="4800" dirty="0" smtClean="0"/>
              <a:t>Гаиләдә булганнарны гүзәл тәрбияләү, гаилә эченә хас булган чыгымнар вә керемнәрне тәртиптә тоту, гаилә әгъзаларының барысына да яраклы хезмәтне билгеләп эшләтү, араларында каршылык килеп чыкканда ике якны да ризалатырлык итеп килештерү, күршеләр вә яки башкалар белән гаилә арасына суыклык төшкәндә йомшак күңел белән дуслаштыру – хатын вазифасыдыр.</a:t>
            </a:r>
            <a:endParaRPr lang="ru-RU" sz="4800" dirty="0" smtClean="0"/>
          </a:p>
          <a:p>
            <a:pPr>
              <a:buNone/>
            </a:pPr>
            <a:r>
              <a:rPr lang="tt-RU" sz="4800" dirty="0" smtClean="0"/>
              <a:t> </a:t>
            </a:r>
            <a:endParaRPr lang="ru-RU" sz="4800" dirty="0" smtClean="0"/>
          </a:p>
          <a:p>
            <a:pPr lvl="0"/>
            <a:r>
              <a:rPr lang="tt-RU" sz="4800" dirty="0" smtClean="0"/>
              <a:t>Гакыллы хатын гаиләнең хәлен гүзәлләндерү мәсьәләсендә тузан кадәр дә җиңеллек күрмәс, һәр эшендә урталыкта булыр, шәригатькә каршы булмаган урында иренең ризалыгын алыр, иренең ата вә анасын, нәсел вә кабиләсен, шулай ук дусларын хөрмәт итәр, дошманнары белән мөнәсәбәттә булмас, кулыннан килгән кадәр тормышында мал тота белер, мал әрәм итүдән сакланыр , иренең малын саклар, мөмкин кадәр мал җыяр.</a:t>
            </a:r>
            <a:endParaRPr lang="ru-RU" sz="4800" dirty="0" smtClean="0"/>
          </a:p>
          <a:p>
            <a:pPr>
              <a:buNone/>
            </a:pPr>
            <a:r>
              <a:rPr lang="tt-RU" sz="4800" dirty="0" smtClean="0"/>
              <a:t> </a:t>
            </a:r>
            <a:endParaRPr lang="ru-RU" sz="4800" dirty="0" smtClean="0"/>
          </a:p>
          <a:p>
            <a:pPr lvl="0"/>
            <a:r>
              <a:rPr lang="tt-RU" sz="4800" dirty="0" smtClean="0"/>
              <a:t>Тәрбияле хатыннар кирәксез бизәнү әйберләре, кеше көлкесе булырлык дәрәҗәдә күрелмәгән, ишетелмәгән киемнәр мәсьәләсендә җиңел үлчәүче хатыннарга иярмәсләр.</a:t>
            </a:r>
            <a:endParaRPr lang="ru-RU" sz="4800" dirty="0" smtClean="0"/>
          </a:p>
          <a:p>
            <a:pPr>
              <a:buNone/>
            </a:pPr>
            <a:r>
              <a:rPr lang="tt-RU" sz="4800" dirty="0" smtClean="0"/>
              <a:t> </a:t>
            </a:r>
            <a:endParaRPr lang="ru-RU" sz="4800" dirty="0" smtClean="0"/>
          </a:p>
          <a:p>
            <a:pPr lvl="0"/>
            <a:r>
              <a:rPr lang="tt-RU" sz="4800" dirty="0" smtClean="0"/>
              <a:t>Хатыннар хезмәте өй эчендә булганлыктан, байлык күтәрмәслек киемнәргә ул кадәр мохтаҗ булмаслар. Хатыннар – өйнең гөлләре, бүлмәләрнең чәчәкләредер. Шундый булса да, кайбер вакытта тышка чыгу кирәк булса, ирләренең рөхсәте белән һәм дә шәригать әдәбе белән (гадәттән тыш гүзәл киенеп түгел) чыгарлар.</a:t>
            </a:r>
            <a:endParaRPr lang="ru-RU" sz="4800" dirty="0" smtClean="0"/>
          </a:p>
          <a:p>
            <a:pPr>
              <a:buNone/>
            </a:pPr>
            <a:r>
              <a:rPr lang="tt-RU" sz="4800" dirty="0" smtClean="0"/>
              <a:t> </a:t>
            </a:r>
            <a:endParaRPr lang="ru-RU" sz="4800" dirty="0" smtClean="0"/>
          </a:p>
          <a:p>
            <a:pPr lvl="0"/>
            <a:r>
              <a:rPr lang="tt-RU" sz="4800" dirty="0" smtClean="0"/>
              <a:t>Ире никадәр сөйсә дә, ачуы килгән вакытта аның күңеленә каршы киләчәк рәвештә сүз сөйләү килешмидер. Гакыллы хатынының эше, көче җитәрлек булса, ягымлылык күрсәтеп, иренең ачу утын сүндерү, болай мөмкин булмаганда, беркадәр сабыр итеп, вакытны күзәтү булыр.</a:t>
            </a:r>
            <a:endParaRPr lang="ru-RU" sz="4800" dirty="0" smtClean="0"/>
          </a:p>
          <a:p>
            <a:pPr>
              <a:buNone/>
            </a:pPr>
            <a:r>
              <a:rPr lang="tt-RU" sz="4800" dirty="0" smtClean="0"/>
              <a:t> </a:t>
            </a:r>
            <a:endParaRPr lang="ru-RU" sz="4800" dirty="0" smtClean="0"/>
          </a:p>
          <a:p>
            <a:pPr lvl="0"/>
            <a:r>
              <a:rPr lang="tt-RU" sz="4800" dirty="0" smtClean="0"/>
              <a:t>Хатыннарның гыйлемле булулары кирәкме? Уйлавымча, бу сорауны кире кагып җавап бирәчәк бер зат та, дөресрәге, бер мөселман да булмас. Хатыннарның тәрбияле булуларының кирәклеген сөйләгән идек, гыйлемле булмаган кеше тәрбия ысулыннан, әлбәттә, мәхрүм булыр.</a:t>
            </a:r>
            <a:endParaRPr lang="ru-RU" sz="4800" dirty="0" smtClean="0"/>
          </a:p>
          <a:p>
            <a:endParaRPr lang="ru-RU" sz="4800" dirty="0" smtClean="0"/>
          </a:p>
          <a:p>
            <a:pPr lvl="0"/>
            <a:r>
              <a:rPr lang="tt-RU" sz="4800" dirty="0" smtClean="0"/>
              <a:t>Хатын һәрвакытта үзенең гакылын тәрбияләү вә арттыру тырышлыгында булыр. Гакыллы булган бер хатын тышкы чибәрлекнең күпләреннән никадәр генә мәхрүм калса да, хөрмәтле вә һәркемнең күз алдында булыр. Гакыл һәртөрле гаепләрне каплар</a:t>
            </a:r>
            <a:r>
              <a:rPr lang="tt-RU" sz="4400" dirty="0" smtClean="0"/>
              <a:t>.</a:t>
            </a:r>
            <a:endParaRPr lang="ru-RU" sz="4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758808" cy="838200"/>
          </a:xfrm>
        </p:spPr>
        <p:txBody>
          <a:bodyPr>
            <a:noAutofit/>
          </a:bodyPr>
          <a:lstStyle/>
          <a:p>
            <a:pPr algn="ctr"/>
            <a:r>
              <a:rPr lang="tt-RU" sz="2000" b="1" i="1" dirty="0" smtClean="0">
                <a:solidFill>
                  <a:srgbClr val="FF0000"/>
                </a:solidFill>
                <a:latin typeface="Times New Roman" pitchFamily="18" charset="0"/>
                <a:cs typeface="Times New Roman" pitchFamily="18" charset="0"/>
              </a:rPr>
              <a:t>Ризаэддин Фәхреддиннең “Кыз бала әдәпләре” хезмәтенә нигезләнеп төзелгән кагыйдәләр җыелмасы</a:t>
            </a:r>
            <a:r>
              <a:rPr lang="ru-RU" sz="2400" dirty="0" smtClean="0"/>
              <a:t/>
            </a:r>
            <a:br>
              <a:rPr lang="ru-RU" sz="2400" dirty="0" smtClean="0"/>
            </a:br>
            <a:endParaRPr lang="tt-RU" sz="2400" b="1" i="1" dirty="0" smtClean="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179512" y="1196752"/>
            <a:ext cx="8740080" cy="5877272"/>
          </a:xfrm>
        </p:spPr>
        <p:txBody>
          <a:bodyPr>
            <a:normAutofit fontScale="32500" lnSpcReduction="20000"/>
          </a:bodyPr>
          <a:lstStyle/>
          <a:p>
            <a:pPr lvl="0"/>
            <a:r>
              <a:rPr lang="tt-RU" sz="4400" dirty="0" smtClean="0"/>
              <a:t>Кыз бала, аз көннәрдән соң, чит кеше кулына китәр, бер өйне идарә итү вә бер гаиләгә ана булу вазифасы үзенә бүләк ителер.</a:t>
            </a:r>
            <a:endParaRPr lang="ru-RU" sz="4400" dirty="0" smtClean="0"/>
          </a:p>
          <a:p>
            <a:pPr>
              <a:buNone/>
            </a:pPr>
            <a:endParaRPr lang="ru-RU" sz="4400" dirty="0" smtClean="0"/>
          </a:p>
          <a:p>
            <a:pPr lvl="0"/>
            <a:r>
              <a:rPr lang="tt-RU" sz="4400" dirty="0" smtClean="0"/>
              <a:t>Кыз балаларның тагын да артык хезмәтләргә вә күп төрле чыгымнарга, дикъкатьле тәрбияләргә мохтаҗ булачагы шөбһәсездер. Ир балалар, күп вакытта ялгыз булулары вә ирләр сафына кергәннәреннән соң, берәр төрле кәсеп вә һөнәр белән ата вә аналарын мәшәкатьләрдән бераз булса да азат итәрләр. Ләкин кыз балалар яшьләре үсү белән ата вә ананың каравына мохтаҗ булалар.</a:t>
            </a:r>
            <a:endParaRPr lang="ru-RU" sz="4400" dirty="0" smtClean="0"/>
          </a:p>
          <a:p>
            <a:pPr>
              <a:buNone/>
            </a:pPr>
            <a:endParaRPr lang="ru-RU" sz="4400" dirty="0" smtClean="0"/>
          </a:p>
          <a:p>
            <a:pPr lvl="0"/>
            <a:r>
              <a:rPr lang="tt-RU" sz="4400" dirty="0" smtClean="0"/>
              <a:t>Кызлар, балигъ булып ирешкәч түгел, хәтта иргә киткәннәреннән соң да ата вә ананың хәтерләреннән чыкмый, ата вә аналары болар өчен һаман кайгыда булалар. Шул сәбәпле,кз балалар – ата вә ананың кадерен тагын да артык белергә вә аларны чиксез яратырга, хөрмәт күрсәтергә тиешләр. </a:t>
            </a:r>
            <a:endParaRPr lang="ru-RU" sz="4400" dirty="0" smtClean="0"/>
          </a:p>
          <a:p>
            <a:pPr>
              <a:buNone/>
            </a:pPr>
            <a:r>
              <a:rPr lang="tt-RU" sz="4400" dirty="0" smtClean="0"/>
              <a:t> </a:t>
            </a:r>
            <a:endParaRPr lang="ru-RU" sz="4400" dirty="0" smtClean="0"/>
          </a:p>
          <a:p>
            <a:pPr lvl="0"/>
            <a:r>
              <a:rPr lang="tt-RU" sz="4400" dirty="0" smtClean="0"/>
              <a:t>Кыз бала, кирәк кыз булсын, кирәк ир булсын, үзенең туганнарын олылаучы вә аларны туры юлга күндерү хакында тырышыр. Шулай ук, ата вә анага карышмау вә кардәшләрен якын күрү мәсьәләсендә, ул барысыннан да артык тырыш булыр. </a:t>
            </a:r>
            <a:endParaRPr lang="ru-RU" sz="4400" dirty="0" smtClean="0"/>
          </a:p>
          <a:p>
            <a:pPr>
              <a:buNone/>
            </a:pPr>
            <a:r>
              <a:rPr lang="tt-RU" sz="4400" dirty="0" smtClean="0"/>
              <a:t> </a:t>
            </a:r>
            <a:endParaRPr lang="ru-RU" sz="4400" dirty="0" smtClean="0"/>
          </a:p>
          <a:p>
            <a:pPr lvl="0"/>
            <a:r>
              <a:rPr lang="tt-RU" sz="4400" dirty="0" smtClean="0"/>
              <a:t>Кызлык гомерләр санаулы көннәр булып, күп вакыт үтмәс, гүя һич булмаган кебек үтәр. Бүген курчакларын киендереп яки намазлык чигеп анасы янында утырган кыз бер өйгә ана буларак, балаларының тезелеп торуларын күрә алыр. Ата вә анага карышмаучан вә аларның хәер догаларына ирешкән балалар шул көндә үз балаларыннан да кадер вә хөрмәт күрерләр. Ата вә анага карышмаучан булу – нинди кадерле бер гамәл икәнлеген шушы көндә тәҗрибә итәрләр.</a:t>
            </a:r>
            <a:endParaRPr lang="ru-RU" sz="4400" dirty="0" smtClean="0"/>
          </a:p>
          <a:p>
            <a:pPr>
              <a:buNone/>
            </a:pPr>
            <a:r>
              <a:rPr lang="tt-RU" sz="4400" dirty="0" smtClean="0"/>
              <a:t> </a:t>
            </a:r>
            <a:endParaRPr lang="ru-RU" sz="4400" dirty="0" smtClean="0"/>
          </a:p>
          <a:p>
            <a:pPr lvl="0"/>
            <a:r>
              <a:rPr lang="tt-RU" sz="4400" dirty="0" smtClean="0"/>
              <a:t>Җыйнаксызлык, пакьсезлек, пычраклык – һәркем өчен гаеп булса да, кызлар өчен бигрәк тә гаептер. Шуның өчен, тәрбияле аналар үзләренең кызларын сафлыкка, җыйнаклыкка гадәтләндерү өчен бигрәк тә тырышырлар.</a:t>
            </a:r>
            <a:endParaRPr lang="ru-RU" sz="4400" dirty="0" smtClean="0"/>
          </a:p>
          <a:p>
            <a:pPr>
              <a:buNone/>
            </a:pPr>
            <a:endParaRPr lang="ru-RU" sz="4400" dirty="0" err="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Дәрес модельләштерү</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142844" y="1285860"/>
            <a:ext cx="8786874" cy="5357850"/>
          </a:xfrm>
        </p:spPr>
        <p:txBody>
          <a:bodyPr>
            <a:normAutofit/>
          </a:bodyPr>
          <a:lstStyle/>
          <a:p>
            <a:pPr>
              <a:buNone/>
            </a:pPr>
            <a:r>
              <a:rPr lang="tt-RU" b="1" i="1" dirty="0" smtClean="0">
                <a:latin typeface="Times New Roman" pitchFamily="18" charset="0"/>
                <a:cs typeface="Times New Roman" pitchFamily="18" charset="0"/>
              </a:rPr>
              <a:t>		</a:t>
            </a:r>
            <a:r>
              <a:rPr lang="tt-RU" b="1" i="1" dirty="0" smtClean="0">
                <a:solidFill>
                  <a:srgbClr val="7030A0"/>
                </a:solidFill>
                <a:latin typeface="Times New Roman" pitchFamily="18" charset="0"/>
                <a:cs typeface="Times New Roman" pitchFamily="18" charset="0"/>
              </a:rPr>
              <a:t>Хөрмәтле коллегалар!</a:t>
            </a:r>
          </a:p>
          <a:p>
            <a:pPr>
              <a:buNone/>
            </a:pPr>
            <a:r>
              <a:rPr lang="tt-RU" b="1" i="1" dirty="0" smtClean="0">
                <a:solidFill>
                  <a:srgbClr val="7030A0"/>
                </a:solidFill>
                <a:latin typeface="Times New Roman" pitchFamily="18" charset="0"/>
                <a:cs typeface="Times New Roman" pitchFamily="18" charset="0"/>
              </a:rPr>
              <a:t>	Проблемалы-эзләнү технологиясен кулланып, түбәндәге темаларга дәрес моделен төзергә тәкъдим итәм. Үзегезгә ошаган түбәндәге бер теманы сайлап ала аласыз:</a:t>
            </a:r>
          </a:p>
          <a:p>
            <a:pPr>
              <a:buNone/>
            </a:pPr>
            <a:endParaRPr lang="ru-RU" sz="2400" b="1" i="1" dirty="0" smtClean="0">
              <a:solidFill>
                <a:srgbClr val="7030A0"/>
              </a:solidFill>
              <a:latin typeface="Times New Roman" pitchFamily="18" charset="0"/>
              <a:cs typeface="Times New Roman" pitchFamily="18" charset="0"/>
            </a:endParaRPr>
          </a:p>
          <a:p>
            <a:r>
              <a:rPr lang="tt-RU" b="1" i="1" dirty="0" smtClean="0">
                <a:solidFill>
                  <a:srgbClr val="C00000"/>
                </a:solidFill>
                <a:latin typeface="Times New Roman" pitchFamily="18" charset="0"/>
                <a:cs typeface="Times New Roman" pitchFamily="18" charset="0"/>
              </a:rPr>
              <a:t>“Тынычлык, сугыш һәм XXI гасыр”;</a:t>
            </a:r>
            <a:endParaRPr lang="ru-RU" b="1" i="1" dirty="0" smtClean="0">
              <a:solidFill>
                <a:srgbClr val="C00000"/>
              </a:solidFill>
              <a:latin typeface="Times New Roman" pitchFamily="18" charset="0"/>
              <a:cs typeface="Times New Roman" pitchFamily="18" charset="0"/>
            </a:endParaRPr>
          </a:p>
          <a:p>
            <a:r>
              <a:rPr lang="tt-RU" b="1" i="1" dirty="0" smtClean="0">
                <a:solidFill>
                  <a:srgbClr val="C00000"/>
                </a:solidFill>
                <a:latin typeface="Times New Roman" pitchFamily="18" charset="0"/>
                <a:cs typeface="Times New Roman" pitchFamily="18" charset="0"/>
              </a:rPr>
              <a:t>“Кеше һәр яктан гүзәл булырга тиеш”;</a:t>
            </a:r>
            <a:endParaRPr lang="ru-RU" b="1" i="1" dirty="0" smtClean="0">
              <a:solidFill>
                <a:srgbClr val="C00000"/>
              </a:solidFill>
              <a:latin typeface="Times New Roman" pitchFamily="18" charset="0"/>
              <a:cs typeface="Times New Roman" pitchFamily="18" charset="0"/>
            </a:endParaRPr>
          </a:p>
          <a:p>
            <a:r>
              <a:rPr lang="tt-RU" b="1" i="1" dirty="0" smtClean="0">
                <a:solidFill>
                  <a:srgbClr val="C00000"/>
                </a:solidFill>
                <a:latin typeface="Times New Roman" pitchFamily="18" charset="0"/>
                <a:cs typeface="Times New Roman" pitchFamily="18" charset="0"/>
              </a:rPr>
              <a:t>“Бәхет турында уйлану”.</a:t>
            </a:r>
            <a:endParaRPr lang="ru-RU" b="1" i="1" dirty="0" smtClean="0">
              <a:solidFill>
                <a:srgbClr val="C00000"/>
              </a:solidFill>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рефлексия</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428596" y="1554162"/>
            <a:ext cx="8563004" cy="4525963"/>
          </a:xfrm>
        </p:spPr>
        <p:txBody>
          <a:bodyPr>
            <a:normAutofit lnSpcReduction="10000"/>
          </a:bodyPr>
          <a:lstStyle/>
          <a:p>
            <a:pPr>
              <a:buNone/>
            </a:pPr>
            <a:r>
              <a:rPr lang="tt-RU" sz="3600" b="1" i="1" dirty="0" smtClean="0">
                <a:solidFill>
                  <a:srgbClr val="C00000"/>
                </a:solidFill>
                <a:latin typeface="Times New Roman" pitchFamily="18" charset="0"/>
                <a:cs typeface="Times New Roman" pitchFamily="18" charset="0"/>
              </a:rPr>
              <a:t>- Бүгенге мастер-класс сезгә файдалы булдымы? </a:t>
            </a:r>
            <a:r>
              <a:rPr lang="tt-RU" sz="3600" b="1" i="1" smtClean="0">
                <a:solidFill>
                  <a:srgbClr val="C00000"/>
                </a:solidFill>
                <a:latin typeface="Times New Roman" pitchFamily="18" charset="0"/>
                <a:cs typeface="Times New Roman" pitchFamily="18" charset="0"/>
              </a:rPr>
              <a:t>Кайсы ягы белән?</a:t>
            </a:r>
            <a:endParaRPr lang="tt-RU" sz="3600" b="1" i="1" dirty="0" smtClean="0">
              <a:solidFill>
                <a:srgbClr val="C00000"/>
              </a:solidFill>
              <a:latin typeface="Times New Roman" pitchFamily="18" charset="0"/>
              <a:cs typeface="Times New Roman" pitchFamily="18" charset="0"/>
            </a:endParaRPr>
          </a:p>
          <a:p>
            <a:pPr>
              <a:buFontTx/>
              <a:buChar char="-"/>
            </a:pPr>
            <a:endParaRPr lang="ru-RU" sz="3600" b="1" i="1" dirty="0" smtClean="0">
              <a:solidFill>
                <a:srgbClr val="C00000"/>
              </a:solidFill>
              <a:latin typeface="Times New Roman" pitchFamily="18" charset="0"/>
              <a:cs typeface="Times New Roman" pitchFamily="18" charset="0"/>
            </a:endParaRPr>
          </a:p>
          <a:p>
            <a:pPr>
              <a:buNone/>
            </a:pPr>
            <a:r>
              <a:rPr lang="tt-RU" sz="3600" b="1" i="1" dirty="0" smtClean="0">
                <a:solidFill>
                  <a:srgbClr val="C00000"/>
                </a:solidFill>
                <a:latin typeface="Times New Roman" pitchFamily="18" charset="0"/>
                <a:cs typeface="Times New Roman" pitchFamily="18" charset="0"/>
              </a:rPr>
              <a:t>- Кайсы эш төрләре сезгә авыр тоелды?</a:t>
            </a:r>
          </a:p>
          <a:p>
            <a:pPr>
              <a:buFontTx/>
              <a:buChar char="-"/>
            </a:pPr>
            <a:endParaRPr lang="ru-RU" sz="3600" b="1" i="1" dirty="0" smtClean="0">
              <a:solidFill>
                <a:srgbClr val="C00000"/>
              </a:solidFill>
              <a:latin typeface="Times New Roman" pitchFamily="18" charset="0"/>
              <a:cs typeface="Times New Roman" pitchFamily="18" charset="0"/>
            </a:endParaRPr>
          </a:p>
          <a:p>
            <a:pPr>
              <a:buNone/>
            </a:pPr>
            <a:r>
              <a:rPr lang="tt-RU" sz="3600" b="1" i="1" dirty="0" smtClean="0">
                <a:solidFill>
                  <a:srgbClr val="C00000"/>
                </a:solidFill>
                <a:latin typeface="Times New Roman" pitchFamily="18" charset="0"/>
                <a:cs typeface="Times New Roman" pitchFamily="18" charset="0"/>
              </a:rPr>
              <a:t>- Тәкъдим ителгән эш төрләренең кайсыларын үзегезнең дәресләрегездә куллана аласыз?</a:t>
            </a:r>
            <a:endParaRPr lang="ru-RU" sz="3600" b="1" i="1" dirty="0" smtClean="0">
              <a:solidFill>
                <a:srgbClr val="C0000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мастер-классның максаты </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785926"/>
            <a:ext cx="8410604" cy="4294199"/>
          </a:xfrm>
        </p:spPr>
        <p:txBody>
          <a:bodyPr>
            <a:normAutofit fontScale="92500"/>
          </a:bodyPr>
          <a:lstStyle/>
          <a:p>
            <a:pPr algn="ctr">
              <a:lnSpc>
                <a:spcPct val="150000"/>
              </a:lnSpc>
              <a:buNone/>
            </a:pPr>
            <a:r>
              <a:rPr lang="tt-RU" sz="4000" dirty="0" smtClean="0">
                <a:latin typeface="Times New Roman" pitchFamily="18" charset="0"/>
                <a:cs typeface="Times New Roman" pitchFamily="18" charset="0"/>
              </a:rPr>
              <a:t>   </a:t>
            </a:r>
            <a:r>
              <a:rPr lang="tt-RU" sz="4000" b="1" i="1" dirty="0" smtClean="0">
                <a:solidFill>
                  <a:srgbClr val="C00000"/>
                </a:solidFill>
                <a:latin typeface="Times New Roman" pitchFamily="18" charset="0"/>
                <a:cs typeface="Times New Roman" pitchFamily="18" charset="0"/>
              </a:rPr>
              <a:t>сыйфатлама элементларын файдаланып, сочинение-фикер йөртү</a:t>
            </a:r>
            <a:r>
              <a:rPr lang="tt-RU" sz="4000" dirty="0" smtClean="0"/>
              <a:t> </a:t>
            </a:r>
            <a:r>
              <a:rPr lang="tt-RU" sz="4000" b="1" i="1" dirty="0" smtClean="0">
                <a:solidFill>
                  <a:srgbClr val="C00000"/>
                </a:solidFill>
                <a:latin typeface="Times New Roman" pitchFamily="18" charset="0"/>
                <a:cs typeface="Times New Roman" pitchFamily="18" charset="0"/>
              </a:rPr>
              <a:t>  рәвешендә эссе язарга өйрәтү алымнары белән таныштыру</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Игътибарыгыз  өчен  рәхмәт</a:t>
            </a:r>
            <a:endParaRPr lang="ru-RU" dirty="0"/>
          </a:p>
        </p:txBody>
      </p:sp>
      <p:pic>
        <p:nvPicPr>
          <p:cNvPr id="3" name="Рисунок 2" descr="ps424_2960401.JPG"/>
          <p:cNvPicPr>
            <a:picLocks noChangeAspect="1"/>
          </p:cNvPicPr>
          <p:nvPr/>
        </p:nvPicPr>
        <p:blipFill>
          <a:blip r:embed="rId3" cstate="print"/>
          <a:stretch>
            <a:fillRect/>
          </a:stretch>
        </p:blipFill>
        <p:spPr>
          <a:xfrm>
            <a:off x="611560" y="1412775"/>
            <a:ext cx="7956376" cy="5032255"/>
          </a:xfrm>
          <a:prstGeom prst="rect">
            <a:avLst/>
          </a:prstGeom>
        </p:spPr>
      </p:pic>
    </p:spTree>
    <p:custDataLst>
      <p:tags r:id="rId1"/>
    </p:custDataLst>
  </p:cSld>
  <p:clrMapOvr>
    <a:masterClrMapping/>
  </p:clrMapOvr>
  <p:transition advTm="6433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Мастер-классның бурычлары</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554162"/>
            <a:ext cx="8482042" cy="4732358"/>
          </a:xfrm>
        </p:spPr>
        <p:txBody>
          <a:bodyPr>
            <a:normAutofit fontScale="85000" lnSpcReduction="10000"/>
          </a:bodyPr>
          <a:lstStyle/>
          <a:p>
            <a:r>
              <a:rPr lang="tt-RU" sz="4400" b="1" i="1" dirty="0" smtClean="0">
                <a:solidFill>
                  <a:srgbClr val="C00000"/>
                </a:solidFill>
                <a:latin typeface="Times New Roman" pitchFamily="18" charset="0"/>
                <a:cs typeface="Times New Roman" pitchFamily="18" charset="0"/>
              </a:rPr>
              <a:t>укучының фәнни хезмәте мисалында тәрбиясез хатынның бәхетле гаилә төзеп, тәүфыйклы бала үстерә алмавын дәлилләп күрсәтү;</a:t>
            </a:r>
            <a:endParaRPr lang="ru-RU" sz="4400" b="1" i="1" dirty="0" smtClean="0">
              <a:solidFill>
                <a:srgbClr val="C00000"/>
              </a:solidFill>
              <a:latin typeface="Times New Roman" pitchFamily="18" charset="0"/>
              <a:cs typeface="Times New Roman" pitchFamily="18" charset="0"/>
            </a:endParaRPr>
          </a:p>
          <a:p>
            <a:r>
              <a:rPr lang="tt-RU" sz="4400" b="1" i="1" dirty="0" smtClean="0">
                <a:solidFill>
                  <a:srgbClr val="C00000"/>
                </a:solidFill>
                <a:latin typeface="Times New Roman" pitchFamily="18" charset="0"/>
                <a:cs typeface="Times New Roman" pitchFamily="18" charset="0"/>
              </a:rPr>
              <a:t>- эссе язуда виртуаль чыганаклардан файдалану юлларын өйрәтү;</a:t>
            </a:r>
            <a:endParaRPr lang="ru-RU" sz="4400" b="1" i="1" dirty="0" smtClean="0">
              <a:solidFill>
                <a:srgbClr val="C00000"/>
              </a:solidFill>
              <a:latin typeface="Times New Roman" pitchFamily="18" charset="0"/>
              <a:cs typeface="Times New Roman" pitchFamily="18" charset="0"/>
            </a:endParaRPr>
          </a:p>
          <a:p>
            <a:r>
              <a:rPr lang="tt-RU" sz="4400" b="1" i="1" dirty="0" smtClean="0">
                <a:solidFill>
                  <a:srgbClr val="C00000"/>
                </a:solidFill>
                <a:latin typeface="Times New Roman" pitchFamily="18" charset="0"/>
                <a:cs typeface="Times New Roman" pitchFamily="18" charset="0"/>
              </a:rPr>
              <a:t>- эссе язу алгоритмын төзү.</a:t>
            </a:r>
            <a:endParaRPr lang="ru-RU" sz="4400" b="1" i="1" dirty="0" smtClean="0">
              <a:solidFill>
                <a:srgbClr val="C00000"/>
              </a:solidFill>
              <a:latin typeface="Times New Roman" pitchFamily="18" charset="0"/>
              <a:cs typeface="Times New Roman" pitchFamily="18" charset="0"/>
            </a:endParaRPr>
          </a:p>
          <a:p>
            <a:endParaRPr lang="ru-RU" sz="4100" b="1" i="1" dirty="0" smtClean="0">
              <a:solidFill>
                <a:srgbClr val="C0000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solidFill>
                  <a:srgbClr val="7030A0"/>
                </a:solidFill>
                <a:latin typeface="Times New Roman" pitchFamily="18" charset="0"/>
                <a:cs typeface="Times New Roman" pitchFamily="18" charset="0"/>
              </a:rPr>
              <a:t>Укучыларның белем</a:t>
            </a:r>
            <a:r>
              <a:rPr lang="ru-RU" dirty="0" smtClean="0">
                <a:solidFill>
                  <a:srgbClr val="7030A0"/>
                </a:solidFill>
                <a:latin typeface="Times New Roman" pitchFamily="18" charset="0"/>
                <a:cs typeface="Times New Roman" pitchFamily="18" charset="0"/>
              </a:rPr>
              <a:t> </a:t>
            </a:r>
            <a:r>
              <a:rPr lang="ru-RU" dirty="0" err="1" smtClean="0">
                <a:solidFill>
                  <a:srgbClr val="7030A0"/>
                </a:solidFill>
                <a:latin typeface="Times New Roman" pitchFamily="18" charset="0"/>
                <a:cs typeface="Times New Roman" pitchFamily="18" charset="0"/>
              </a:rPr>
              <a:t>дәрәҗәләре</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1428736"/>
            <a:ext cx="8686800" cy="4668839"/>
          </a:xfrm>
        </p:spPr>
        <p:txBody>
          <a:bodyPr>
            <a:normAutofit fontScale="92500"/>
          </a:bodyPr>
          <a:lstStyle/>
          <a:p>
            <a:pPr>
              <a:buNone/>
            </a:pPr>
            <a:r>
              <a:rPr lang="tt-RU" b="1" i="1" dirty="0" smtClean="0">
                <a:latin typeface="Times New Roman" pitchFamily="18" charset="0"/>
                <a:cs typeface="Times New Roman" pitchFamily="18" charset="0"/>
              </a:rPr>
              <a:t>	Сыйныфта барлыгы – 17 укучы. Шуларның унысы –“5”легә, алтысы – “4”легә, берсе “3”легә  укый</a:t>
            </a:r>
            <a:r>
              <a:rPr lang="tt-RU" sz="3600" dirty="0" smtClean="0">
                <a:latin typeface="Times New Roman" pitchFamily="18" charset="0"/>
                <a:cs typeface="Times New Roman" pitchFamily="18" charset="0"/>
              </a:rPr>
              <a:t>.</a:t>
            </a:r>
          </a:p>
          <a:p>
            <a:pPr>
              <a:buNone/>
            </a:pPr>
            <a:endParaRPr lang="tt-RU" sz="3600" dirty="0" smtClean="0">
              <a:latin typeface="Times New Roman" pitchFamily="18" charset="0"/>
              <a:cs typeface="Times New Roman" pitchFamily="18" charset="0"/>
            </a:endParaRPr>
          </a:p>
          <a:p>
            <a:pPr algn="ctr">
              <a:buNone/>
            </a:pPr>
            <a:r>
              <a:rPr lang="tt-RU" sz="3400" dirty="0" smtClean="0">
                <a:solidFill>
                  <a:srgbClr val="7030A0"/>
                </a:solidFill>
                <a:latin typeface="Times New Roman" pitchFamily="18" charset="0"/>
                <a:cs typeface="Times New Roman" pitchFamily="18" charset="0"/>
              </a:rPr>
              <a:t>ПРОБЛЕМАЛЫ ЭЗЛӘНҮ ТЕХНОЛОГИЯСЕ</a:t>
            </a:r>
          </a:p>
          <a:p>
            <a:pPr>
              <a:buNone/>
            </a:pPr>
            <a:r>
              <a:rPr lang="tt-RU" sz="3600" dirty="0" smtClean="0">
                <a:latin typeface="Times New Roman" pitchFamily="18" charset="0"/>
                <a:cs typeface="Times New Roman" pitchFamily="18" charset="0"/>
              </a:rPr>
              <a:t>	</a:t>
            </a:r>
            <a:r>
              <a:rPr lang="tt-RU" b="1" i="1" dirty="0" smtClean="0">
                <a:solidFill>
                  <a:srgbClr val="C00000"/>
                </a:solidFill>
                <a:latin typeface="Times New Roman" pitchFamily="18" charset="0"/>
                <a:cs typeface="Times New Roman" pitchFamily="18" charset="0"/>
              </a:rPr>
              <a:t>Бу технология  “ачыш аша өйрәтү” принцибына </a:t>
            </a:r>
            <a:r>
              <a:rPr lang="tt-RU" b="1" i="1" dirty="0" smtClean="0">
                <a:solidFill>
                  <a:srgbClr val="C00000"/>
                </a:solidFill>
                <a:latin typeface="Times New Roman" pitchFamily="18" charset="0"/>
                <a:cs typeface="Times New Roman" pitchFamily="18" charset="0"/>
              </a:rPr>
              <a:t>нигезләнгән</a:t>
            </a:r>
          </a:p>
          <a:p>
            <a:pPr>
              <a:buNone/>
            </a:pPr>
            <a:r>
              <a:rPr lang="tt-RU" sz="4000" dirty="0" smtClean="0">
                <a:solidFill>
                  <a:srgbClr val="7030A0"/>
                </a:solidFill>
                <a:latin typeface="Times New Roman" pitchFamily="18" charset="0"/>
                <a:cs typeface="Times New Roman" pitchFamily="18" charset="0"/>
              </a:rPr>
              <a:t>Мәгълүмати-коммуникацион технология</a:t>
            </a:r>
            <a:endParaRPr lang="ru-RU" sz="4000" dirty="0" smtClean="0">
              <a:solidFill>
                <a:srgbClr val="7030A0"/>
              </a:solidFill>
              <a:latin typeface="Times New Roman" pitchFamily="18" charset="0"/>
              <a:cs typeface="Times New Roman" pitchFamily="18" charset="0"/>
            </a:endParaRPr>
          </a:p>
          <a:p>
            <a:pPr>
              <a:buNone/>
            </a:pPr>
            <a:endParaRPr lang="ru-RU" sz="3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Технологиянең  нәтиҗәлелеге</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142844" y="1484784"/>
            <a:ext cx="8572560" cy="5230364"/>
          </a:xfrm>
        </p:spPr>
        <p:txBody>
          <a:bodyPr>
            <a:noAutofit/>
          </a:bodyPr>
          <a:lstStyle/>
          <a:p>
            <a:pPr algn="just"/>
            <a:r>
              <a:rPr lang="tt-RU" sz="1800" dirty="0" smtClean="0">
                <a:latin typeface="Times New Roman" pitchFamily="18" charset="0"/>
                <a:cs typeface="Times New Roman" pitchFamily="18" charset="0"/>
              </a:rPr>
              <a:t>2007 – 08 нче уку елында </a:t>
            </a:r>
            <a:r>
              <a:rPr lang="en-US" sz="1800" dirty="0" err="1" smtClean="0">
                <a:latin typeface="Times New Roman" pitchFamily="18" charset="0"/>
                <a:cs typeface="Times New Roman" pitchFamily="18" charset="0"/>
              </a:rPr>
              <a:t>Гаяз</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Исхакыйның</a:t>
            </a:r>
            <a:r>
              <a:rPr lang="en-US" sz="1800" dirty="0" smtClean="0">
                <a:latin typeface="Times New Roman" pitchFamily="18" charset="0"/>
                <a:cs typeface="Times New Roman" pitchFamily="18" charset="0"/>
              </a:rPr>
              <a:t> 130 </a:t>
            </a:r>
            <a:r>
              <a:rPr lang="en-US" sz="1800" dirty="0" err="1" smtClean="0">
                <a:latin typeface="Times New Roman" pitchFamily="18" charset="0"/>
                <a:cs typeface="Times New Roman" pitchFamily="18" charset="0"/>
              </a:rPr>
              <a:t>еллык</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юбилеена</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багышланган</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республикакүләм</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иншалар</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конкурсы</a:t>
            </a:r>
            <a:r>
              <a:rPr lang="tt-RU" sz="1800" dirty="0" smtClean="0">
                <a:latin typeface="Times New Roman" pitchFamily="18" charset="0"/>
                <a:cs typeface="Times New Roman" pitchFamily="18" charset="0"/>
              </a:rPr>
              <a:t>”нда </a:t>
            </a:r>
            <a:r>
              <a:rPr lang="tt-RU" sz="1800" i="1" dirty="0" smtClean="0">
                <a:latin typeface="Times New Roman" pitchFamily="18" charset="0"/>
                <a:cs typeface="Times New Roman" pitchFamily="18" charset="0"/>
              </a:rPr>
              <a:t>Платонова Наташа </a:t>
            </a:r>
            <a:r>
              <a:rPr lang="tt-RU" sz="1800" dirty="0" smtClean="0">
                <a:latin typeface="Times New Roman" pitchFamily="18" charset="0"/>
                <a:cs typeface="Times New Roman" pitchFamily="18" charset="0"/>
              </a:rPr>
              <a:t>(9Б сыйныфы) – </a:t>
            </a:r>
            <a:r>
              <a:rPr lang="en-US" sz="1800" dirty="0" smtClean="0">
                <a:latin typeface="Times New Roman" pitchFamily="18" charset="0"/>
                <a:cs typeface="Times New Roman" pitchFamily="18" charset="0"/>
              </a:rPr>
              <a:t>I </a:t>
            </a:r>
            <a:r>
              <a:rPr lang="tt-RU" sz="1800" dirty="0" smtClean="0">
                <a:latin typeface="Times New Roman" pitchFamily="18" charset="0"/>
                <a:cs typeface="Times New Roman" pitchFamily="18" charset="0"/>
              </a:rPr>
              <a:t>урын, хезмәте “Син кайттың Ватанга, Исхакый” китабына кертелде; </a:t>
            </a:r>
          </a:p>
          <a:p>
            <a:pPr algn="just"/>
            <a:r>
              <a:rPr lang="tt-RU" sz="1800" dirty="0" smtClean="0">
                <a:latin typeface="Times New Roman" pitchFamily="18" charset="0"/>
                <a:cs typeface="Times New Roman" pitchFamily="18" charset="0"/>
              </a:rPr>
              <a:t>“Гаилә  елына багышланган сочинениеләр конкурсы”нда </a:t>
            </a:r>
            <a:r>
              <a:rPr lang="tt-RU" sz="1800" i="1" dirty="0" smtClean="0">
                <a:latin typeface="Times New Roman" pitchFamily="18" charset="0"/>
                <a:cs typeface="Times New Roman" pitchFamily="18" charset="0"/>
              </a:rPr>
              <a:t>Платонова Наташа </a:t>
            </a:r>
            <a:r>
              <a:rPr lang="tt-RU" sz="1800" dirty="0" smtClean="0">
                <a:latin typeface="Times New Roman" pitchFamily="18" charset="0"/>
                <a:cs typeface="Times New Roman" pitchFamily="18" charset="0"/>
              </a:rPr>
              <a:t>(9Б сыйныфы), </a:t>
            </a:r>
            <a:r>
              <a:rPr lang="tt-RU" sz="1800" i="1" dirty="0" smtClean="0">
                <a:latin typeface="Times New Roman" pitchFamily="18" charset="0"/>
                <a:cs typeface="Times New Roman" pitchFamily="18" charset="0"/>
              </a:rPr>
              <a:t>Хаҗиморатова Гүзәл, Латыйпова Ләйсән</a:t>
            </a:r>
            <a:r>
              <a:rPr lang="tt-RU" sz="1800" dirty="0" smtClean="0">
                <a:latin typeface="Times New Roman" pitchFamily="18" charset="0"/>
                <a:cs typeface="Times New Roman" pitchFamily="18" charset="0"/>
              </a:rPr>
              <a:t> (11А сыйныфы) –   III урын; </a:t>
            </a:r>
          </a:p>
          <a:p>
            <a:r>
              <a:rPr lang="tt-RU" sz="1800" dirty="0" smtClean="0">
                <a:latin typeface="Times New Roman" pitchFamily="18" charset="0"/>
                <a:cs typeface="Times New Roman" pitchFamily="18" charset="0"/>
              </a:rPr>
              <a:t> 2008 – 09 нчы уку елында  “Без онытырга тиеш түгел”, Бөек Ватан сугышы елларындагы туган як тарихына багышланган “Без Бөек Җиңүне хәтерлибез”, я</a:t>
            </a:r>
            <a:r>
              <a:rPr lang="en-US" sz="1800" dirty="0" err="1" smtClean="0">
                <a:latin typeface="Times New Roman" pitchFamily="18" charset="0"/>
                <a:cs typeface="Times New Roman" pitchFamily="18" charset="0"/>
              </a:rPr>
              <a:t>нгынга</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каршы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темага</a:t>
            </a:r>
            <a:r>
              <a:rPr lang="en-US" sz="1800" dirty="0" smtClean="0">
                <a:latin typeface="Times New Roman" pitchFamily="18" charset="0"/>
                <a:cs typeface="Times New Roman" pitchFamily="18" charset="0"/>
              </a:rPr>
              <a:t> </a:t>
            </a:r>
            <a:r>
              <a:rPr lang="tt-RU" sz="1800" dirty="0" smtClean="0">
                <a:latin typeface="Times New Roman" pitchFamily="18" charset="0"/>
                <a:cs typeface="Times New Roman" pitchFamily="18" charset="0"/>
              </a:rPr>
              <a:t>  иншалар конкурсында Хисаметдинов Инсаф (7 нче сыйныф) – III урын</a:t>
            </a:r>
          </a:p>
          <a:p>
            <a:r>
              <a:rPr lang="tt-RU" sz="1800" dirty="0" smtClean="0">
                <a:latin typeface="Times New Roman" pitchFamily="18" charset="0"/>
                <a:cs typeface="Times New Roman" pitchFamily="18" charset="0"/>
              </a:rPr>
              <a:t>“Зур фәндә минем урыным” дигән  Р.И. Үтәмишев исемендәге IV регионара фәнни-гамәли конференциядә Максименко Анастасия  (10 А сыйныфы) “Фәнни тикшеренүнең практик әһәмиятлелеге өчен” номинациясендә җиңүче исемен яулады;</a:t>
            </a:r>
          </a:p>
          <a:p>
            <a:r>
              <a:rPr lang="tt-RU" sz="1800" dirty="0" smtClean="0">
                <a:latin typeface="Times New Roman" pitchFamily="18" charset="0"/>
                <a:cs typeface="Times New Roman" pitchFamily="18" charset="0"/>
              </a:rPr>
              <a:t>“2011 – 12 нче уку елында </a:t>
            </a:r>
            <a:r>
              <a:rPr lang="tt-RU" sz="1800" i="1" dirty="0" smtClean="0">
                <a:latin typeface="Times New Roman" pitchFamily="18" charset="0"/>
                <a:cs typeface="Times New Roman" pitchFamily="18" charset="0"/>
              </a:rPr>
              <a:t>Хисмәтова Ильвина </a:t>
            </a:r>
            <a:r>
              <a:rPr lang="tt-RU" sz="1800" dirty="0" smtClean="0">
                <a:latin typeface="Times New Roman" pitchFamily="18" charset="0"/>
                <a:cs typeface="Times New Roman" pitchFamily="18" charset="0"/>
              </a:rPr>
              <a:t>(10А сыйныфы)        </a:t>
            </a:r>
          </a:p>
          <a:p>
            <a:pPr>
              <a:buNone/>
            </a:pPr>
            <a:r>
              <a:rPr lang="tt-RU" sz="1800" dirty="0" smtClean="0">
                <a:latin typeface="Times New Roman" pitchFamily="18" charset="0"/>
                <a:cs typeface="Times New Roman" pitchFamily="18" charset="0"/>
              </a:rPr>
              <a:t>  “I Районкүләм Ризаэтдин Фәхреддин иҗатына багышланган фәнни-эзләнү эшләре конкурсы”нда I урын яулады.</a:t>
            </a:r>
            <a:endParaRPr lang="ru-RU" sz="18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739552"/>
          </a:xfrm>
        </p:spPr>
        <p:txBody>
          <a:bodyPr/>
          <a:lstStyle/>
          <a:p>
            <a:pPr algn="ctr"/>
            <a:r>
              <a:rPr lang="tt-RU" dirty="0" smtClean="0">
                <a:solidFill>
                  <a:srgbClr val="7030A0"/>
                </a:solidFill>
                <a:latin typeface="Times New Roman" pitchFamily="18" charset="0"/>
                <a:cs typeface="Times New Roman" pitchFamily="18" charset="0"/>
              </a:rPr>
              <a:t>Технологиянең  нәтиҗәлелеге</a:t>
            </a:r>
            <a:endParaRPr lang="ru-RU" dirty="0"/>
          </a:p>
        </p:txBody>
      </p:sp>
      <p:sp>
        <p:nvSpPr>
          <p:cNvPr id="3" name="Содержимое 2"/>
          <p:cNvSpPr>
            <a:spLocks noGrp="1"/>
          </p:cNvSpPr>
          <p:nvPr>
            <p:ph idx="1"/>
          </p:nvPr>
        </p:nvSpPr>
        <p:spPr>
          <a:xfrm>
            <a:off x="179512" y="1052736"/>
            <a:ext cx="8812088" cy="5616624"/>
          </a:xfrm>
        </p:spPr>
        <p:txBody>
          <a:bodyPr>
            <a:noAutofit/>
          </a:bodyPr>
          <a:lstStyle/>
          <a:p>
            <a:pPr algn="ctr">
              <a:buNone/>
            </a:pPr>
            <a:r>
              <a:rPr lang="tt-RU" sz="2400" b="1" i="1" dirty="0" smtClean="0">
                <a:solidFill>
                  <a:srgbClr val="0070C0"/>
                </a:solidFill>
                <a:latin typeface="Times New Roman" pitchFamily="18" charset="0"/>
                <a:cs typeface="Times New Roman" pitchFamily="18" charset="0"/>
              </a:rPr>
              <a:t>Укучыларның матбугатта басылган мәкаләләре </a:t>
            </a:r>
            <a:endParaRPr lang="ru-RU" sz="2400" i="1" dirty="0" smtClean="0">
              <a:solidFill>
                <a:srgbClr val="0070C0"/>
              </a:solidFill>
              <a:latin typeface="Times New Roman" pitchFamily="18" charset="0"/>
              <a:cs typeface="Times New Roman" pitchFamily="18" charset="0"/>
            </a:endParaRPr>
          </a:p>
          <a:p>
            <a:r>
              <a:rPr lang="en-US" sz="1800" dirty="0" smtClean="0">
                <a:latin typeface="Times New Roman" pitchFamily="18" charset="0"/>
                <a:cs typeface="Times New Roman" pitchFamily="18" charset="0"/>
              </a:rPr>
              <a:t>2008</a:t>
            </a:r>
            <a:r>
              <a:rPr lang="tt-RU" sz="1800" dirty="0" smtClean="0">
                <a:latin typeface="Times New Roman" pitchFamily="18" charset="0"/>
                <a:cs typeface="Times New Roman" pitchFamily="18" charset="0"/>
              </a:rPr>
              <a:t> нче ел. </a:t>
            </a:r>
            <a:r>
              <a:rPr lang="en-US" sz="1800" dirty="0" err="1" smtClean="0">
                <a:latin typeface="Times New Roman" pitchFamily="18" charset="0"/>
                <a:cs typeface="Times New Roman" pitchFamily="18" charset="0"/>
              </a:rPr>
              <a:t>Платонова</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Наталья</a:t>
            </a:r>
            <a:r>
              <a:rPr lang="tt-RU" sz="1800" dirty="0" smtClean="0">
                <a:latin typeface="Times New Roman" pitchFamily="18" charset="0"/>
                <a:cs typeface="Times New Roman" pitchFamily="18" charset="0"/>
              </a:rPr>
              <a:t> , </a:t>
            </a:r>
            <a:r>
              <a:rPr lang="en-US" sz="1800" dirty="0" smtClean="0">
                <a:latin typeface="Times New Roman" pitchFamily="18" charset="0"/>
                <a:cs typeface="Times New Roman" pitchFamily="18" charset="0"/>
              </a:rPr>
              <a:t>9В </a:t>
            </a:r>
            <a:r>
              <a:rPr lang="tt-RU" sz="1800" dirty="0" smtClean="0">
                <a:latin typeface="Times New Roman" pitchFamily="18" charset="0"/>
                <a:cs typeface="Times New Roman" pitchFamily="18" charset="0"/>
              </a:rPr>
              <a:t>сыйныфы,  “Көчле рухлылар яшәтә дөньяны”,</a:t>
            </a:r>
            <a:endParaRPr lang="ru-RU"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Син</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кайттың</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Исхакый</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Ватанга</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сочинениеләр</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җыентыгы</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Казан</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Школа</a:t>
            </a:r>
            <a:r>
              <a:rPr lang="en-US" sz="1800" dirty="0" smtClean="0">
                <a:latin typeface="Times New Roman" pitchFamily="18" charset="0"/>
                <a:cs typeface="Times New Roman" pitchFamily="18" charset="0"/>
              </a:rPr>
              <a:t>», 2008.</a:t>
            </a:r>
            <a:endParaRPr lang="ru-RU" sz="1800" dirty="0" smtClean="0">
              <a:latin typeface="Times New Roman" pitchFamily="18" charset="0"/>
              <a:cs typeface="Times New Roman" pitchFamily="18" charset="0"/>
            </a:endParaRPr>
          </a:p>
          <a:p>
            <a:r>
              <a:rPr lang="tt-RU" sz="1800" dirty="0" smtClean="0">
                <a:latin typeface="Times New Roman" pitchFamily="18" charset="0"/>
                <a:cs typeface="Times New Roman" pitchFamily="18" charset="0"/>
              </a:rPr>
              <a:t>6 март,  2009 нчы ел.  Исхакова Ләйсән, 10Б сыйныфы, “Ул бик тырыш укучы”, “Хезмәт даны”, Кукмара</a:t>
            </a:r>
            <a:endParaRPr lang="ru-RU" sz="1800" dirty="0" smtClean="0">
              <a:latin typeface="Times New Roman" pitchFamily="18" charset="0"/>
              <a:cs typeface="Times New Roman" pitchFamily="18" charset="0"/>
            </a:endParaRPr>
          </a:p>
          <a:p>
            <a:r>
              <a:rPr lang="tt-RU" sz="1800" dirty="0" smtClean="0">
                <a:latin typeface="Times New Roman" pitchFamily="18" charset="0"/>
                <a:cs typeface="Times New Roman" pitchFamily="18" charset="0"/>
              </a:rPr>
              <a:t>6 март, 2009  нчы ел. Гайнетдинов Азат, 10 Б сыйныфы,  “</a:t>
            </a:r>
            <a:r>
              <a:rPr lang="en-US" sz="1800" dirty="0" err="1" smtClean="0">
                <a:latin typeface="Times New Roman" pitchFamily="18" charset="0"/>
                <a:cs typeface="Times New Roman" pitchFamily="18" charset="0"/>
              </a:rPr>
              <a:t>Җаныбызның</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якты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кояшы</a:t>
            </a:r>
            <a:r>
              <a:rPr lang="tt-RU" sz="1800" dirty="0" smtClean="0">
                <a:latin typeface="Times New Roman" pitchFamily="18" charset="0"/>
                <a:cs typeface="Times New Roman" pitchFamily="18" charset="0"/>
              </a:rPr>
              <a:t>”, “Хезмәт даны” , Кукмара</a:t>
            </a:r>
            <a:endParaRPr lang="ru-RU" sz="1800" dirty="0" smtClean="0">
              <a:latin typeface="Times New Roman" pitchFamily="18" charset="0"/>
              <a:cs typeface="Times New Roman" pitchFamily="18" charset="0"/>
            </a:endParaRPr>
          </a:p>
          <a:p>
            <a:r>
              <a:rPr lang="tt-RU" sz="1800" dirty="0" smtClean="0">
                <a:latin typeface="Times New Roman" pitchFamily="18" charset="0"/>
                <a:cs typeface="Times New Roman" pitchFamily="18" charset="0"/>
              </a:rPr>
              <a:t>Гайнетдинов Азат, 10 Б сыйныфы “</a:t>
            </a:r>
            <a:r>
              <a:rPr lang="en-US" sz="1800" dirty="0" err="1" smtClean="0">
                <a:latin typeface="Times New Roman" pitchFamily="18" charset="0"/>
                <a:cs typeface="Times New Roman" pitchFamily="18" charset="0"/>
              </a:rPr>
              <a:t>Җаныбызның</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якты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кояшы</a:t>
            </a:r>
            <a:r>
              <a:rPr lang="tt-RU" sz="1800" dirty="0" smtClean="0">
                <a:latin typeface="Times New Roman" pitchFamily="18" charset="0"/>
                <a:cs typeface="Times New Roman" pitchFamily="18" charset="0"/>
              </a:rPr>
              <a:t> “Сабантуй” газетасы, Казан, июль , 2009</a:t>
            </a:r>
            <a:endParaRPr lang="ru-RU" sz="1800" dirty="0" smtClean="0">
              <a:latin typeface="Times New Roman" pitchFamily="18" charset="0"/>
              <a:cs typeface="Times New Roman" pitchFamily="18" charset="0"/>
            </a:endParaRPr>
          </a:p>
          <a:p>
            <a:r>
              <a:rPr lang="tt-RU" sz="1800" dirty="0" smtClean="0">
                <a:latin typeface="Times New Roman" pitchFamily="18" charset="0"/>
                <a:cs typeface="Times New Roman" pitchFamily="18" charset="0"/>
              </a:rPr>
              <a:t>февраль, 2009 нчы ел. Гайнетдинов Азат, 10 Б сыйныфы ,“Ял йорты истәлекләре”, “Кукмара кичләре”, Кукмара</a:t>
            </a:r>
            <a:endParaRPr lang="ru-RU" sz="1800" dirty="0" smtClean="0">
              <a:latin typeface="Times New Roman" pitchFamily="18" charset="0"/>
              <a:cs typeface="Times New Roman" pitchFamily="18" charset="0"/>
            </a:endParaRPr>
          </a:p>
          <a:p>
            <a:r>
              <a:rPr lang="tt-RU" sz="1800" dirty="0" smtClean="0">
                <a:latin typeface="Times New Roman" pitchFamily="18" charset="0"/>
                <a:cs typeface="Times New Roman" pitchFamily="18" charset="0"/>
              </a:rPr>
              <a:t>  февраль, 2009 нчы ел. Вәлиева Алия ,7 В сыйныфы,  “Тарих белән күзгә-күз “, </a:t>
            </a:r>
          </a:p>
          <a:p>
            <a:r>
              <a:rPr lang="tt-RU" sz="1800" dirty="0" smtClean="0">
                <a:latin typeface="Times New Roman" pitchFamily="18" charset="0"/>
                <a:cs typeface="Times New Roman" pitchFamily="18" charset="0"/>
              </a:rPr>
              <a:t>Тимофеева Венера, 11В сыйныфы, “Юлларда сак булыйк! “, </a:t>
            </a:r>
          </a:p>
          <a:p>
            <a:r>
              <a:rPr lang="tt-RU"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Платонова</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Наталья</a:t>
            </a:r>
            <a:r>
              <a:rPr lang="tt-RU" sz="1800" dirty="0" smtClean="0">
                <a:latin typeface="Times New Roman" pitchFamily="18" charset="0"/>
                <a:cs typeface="Times New Roman" pitchFamily="18" charset="0"/>
              </a:rPr>
              <a:t> , </a:t>
            </a:r>
            <a:r>
              <a:rPr lang="en-US" sz="1800" dirty="0" smtClean="0">
                <a:latin typeface="Times New Roman" pitchFamily="18" charset="0"/>
                <a:cs typeface="Times New Roman" pitchFamily="18" charset="0"/>
              </a:rPr>
              <a:t>10В </a:t>
            </a:r>
            <a:r>
              <a:rPr lang="tt-RU" sz="1800" dirty="0" smtClean="0">
                <a:latin typeface="Times New Roman" pitchFamily="18" charset="0"/>
                <a:cs typeface="Times New Roman" pitchFamily="18" charset="0"/>
              </a:rPr>
              <a:t>сыйныфы,  “Сәләткә сәбәп кирәк” (интерв</a:t>
            </a:r>
            <a:r>
              <a:rPr lang="en-US" sz="1800" dirty="0" err="1" smtClean="0">
                <a:latin typeface="Times New Roman" pitchFamily="18" charset="0"/>
                <a:cs typeface="Times New Roman" pitchFamily="18" charset="0"/>
              </a:rPr>
              <a:t>ью</a:t>
            </a:r>
            <a:r>
              <a:rPr lang="en-US" sz="1800" dirty="0" smtClean="0">
                <a:latin typeface="Times New Roman" pitchFamily="18" charset="0"/>
                <a:cs typeface="Times New Roman" pitchFamily="18" charset="0"/>
              </a:rPr>
              <a:t>)</a:t>
            </a:r>
            <a:r>
              <a:rPr lang="tt-RU" sz="1800" dirty="0" smtClean="0">
                <a:latin typeface="Times New Roman" pitchFamily="18" charset="0"/>
                <a:cs typeface="Times New Roman" pitchFamily="18" charset="0"/>
              </a:rPr>
              <a:t>, “Ил</a:t>
            </a:r>
            <a:r>
              <a:rPr lang="en-US" sz="1800" dirty="0" smtClean="0">
                <a:latin typeface="Times New Roman" pitchFamily="18" charset="0"/>
                <a:cs typeface="Times New Roman" pitchFamily="18" charset="0"/>
              </a:rPr>
              <a:t>һ</a:t>
            </a:r>
            <a:r>
              <a:rPr lang="tt-RU" sz="1800" dirty="0" smtClean="0">
                <a:latin typeface="Times New Roman" pitchFamily="18" charset="0"/>
                <a:cs typeface="Times New Roman" pitchFamily="18" charset="0"/>
              </a:rPr>
              <a:t>амият” газетасы, Кукмара 4 нче гомуми урта белем бирү мәктәбе.</a:t>
            </a:r>
            <a:endParaRPr lang="ru-RU" sz="1800" dirty="0" smtClean="0">
              <a:latin typeface="Times New Roman" pitchFamily="18" charset="0"/>
              <a:cs typeface="Times New Roman" pitchFamily="18" charset="0"/>
            </a:endParaRPr>
          </a:p>
          <a:p>
            <a:pPr>
              <a:buNone/>
            </a:pPr>
            <a:endParaRPr lang="ru-RU"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dirty="0" smtClean="0">
                <a:solidFill>
                  <a:srgbClr val="7030A0"/>
                </a:solidFill>
                <a:latin typeface="Times New Roman" pitchFamily="18" charset="0"/>
                <a:cs typeface="Times New Roman" pitchFamily="18" charset="0"/>
              </a:rPr>
              <a:t>проблемалар</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071546"/>
            <a:ext cx="8839200" cy="5357850"/>
          </a:xfrm>
        </p:spPr>
        <p:txBody>
          <a:bodyPr>
            <a:normAutofit fontScale="92500" lnSpcReduction="20000"/>
          </a:bodyPr>
          <a:lstStyle/>
          <a:p>
            <a:pPr>
              <a:spcBef>
                <a:spcPts val="0"/>
              </a:spcBef>
            </a:pPr>
            <a:r>
              <a:rPr lang="tt-RU" b="1" i="1" dirty="0" smtClean="0">
                <a:latin typeface="Times New Roman" pitchFamily="18" charset="0"/>
                <a:cs typeface="Times New Roman" pitchFamily="18" charset="0"/>
              </a:rPr>
              <a:t>эссе язарга өйрәтүдә ярдәмлек булырдай татарча мәгълүмат чараларыннан файдалану мөмкинлекләре булмау (Интернет, вакытлы матбугат); </a:t>
            </a:r>
          </a:p>
          <a:p>
            <a:pPr>
              <a:spcBef>
                <a:spcPts val="0"/>
              </a:spcBef>
            </a:pPr>
            <a:r>
              <a:rPr lang="tt-RU" b="1" i="1" dirty="0" smtClean="0">
                <a:latin typeface="Times New Roman" pitchFamily="18" charset="0"/>
                <a:cs typeface="Times New Roman" pitchFamily="18" charset="0"/>
              </a:rPr>
              <a:t>татар теленнән чыгарылыш имтиханнарының мәҗбүри булмавы нәтиҗәсендә балаларда телгә карата игътибар кимү.</a:t>
            </a:r>
            <a:r>
              <a:rPr lang="tt-RU" b="1" i="1" dirty="0" smtClean="0">
                <a:latin typeface="Times New Roman" pitchFamily="18" charset="0"/>
                <a:ea typeface="Calibri" pitchFamily="34" charset="0"/>
                <a:cs typeface="Times New Roman" pitchFamily="18" charset="0"/>
              </a:rPr>
              <a:t> </a:t>
            </a:r>
          </a:p>
          <a:p>
            <a:pPr>
              <a:spcBef>
                <a:spcPts val="0"/>
              </a:spcBef>
            </a:pPr>
            <a:endParaRPr lang="tt-RU" sz="2800" dirty="0" smtClean="0">
              <a:latin typeface="Times New Roman" pitchFamily="18" charset="0"/>
              <a:ea typeface="Calibri" pitchFamily="34" charset="0"/>
              <a:cs typeface="Times New Roman" pitchFamily="18" charset="0"/>
            </a:endParaRPr>
          </a:p>
          <a:p>
            <a:pPr>
              <a:spcBef>
                <a:spcPts val="0"/>
              </a:spcBef>
              <a:buNone/>
            </a:pPr>
            <a:endParaRPr lang="tt-RU" sz="2800" dirty="0" smtClean="0">
              <a:latin typeface="Times New Roman" pitchFamily="18" charset="0"/>
              <a:ea typeface="Calibri" pitchFamily="34" charset="0"/>
              <a:cs typeface="Times New Roman" pitchFamily="18" charset="0"/>
            </a:endParaRPr>
          </a:p>
          <a:p>
            <a:pPr>
              <a:spcBef>
                <a:spcPts val="0"/>
              </a:spcBef>
            </a:pPr>
            <a:r>
              <a:rPr lang="tt-RU" sz="3300" b="1" i="1" dirty="0" smtClean="0">
                <a:latin typeface="Times New Roman" pitchFamily="18" charset="0"/>
                <a:ea typeface="Calibri" pitchFamily="34" charset="0"/>
                <a:cs typeface="Times New Roman" pitchFamily="18" charset="0"/>
              </a:rPr>
              <a:t>балаларның үз фикерләрен эзлекле рәвештә җиткерә       белүләренә ирешү;</a:t>
            </a:r>
          </a:p>
          <a:p>
            <a:pPr>
              <a:spcBef>
                <a:spcPts val="0"/>
              </a:spcBef>
            </a:pPr>
            <a:r>
              <a:rPr lang="tt-RU" sz="3300" b="1" i="1" dirty="0" smtClean="0">
                <a:latin typeface="Times New Roman" pitchFamily="18" charset="0"/>
                <a:ea typeface="Calibri" pitchFamily="34" charset="0"/>
                <a:cs typeface="Times New Roman" pitchFamily="18" charset="0"/>
              </a:rPr>
              <a:t>туган телгә ихтыяҗ булдыру;</a:t>
            </a:r>
            <a:endParaRPr lang="ru-RU" sz="3300" b="1" i="1" dirty="0" smtClean="0">
              <a:latin typeface="Times New Roman" pitchFamily="18" charset="0"/>
              <a:ea typeface="Calibri" pitchFamily="34" charset="0"/>
              <a:cs typeface="Times New Roman" pitchFamily="18" charset="0"/>
            </a:endParaRPr>
          </a:p>
          <a:p>
            <a:pPr>
              <a:spcBef>
                <a:spcPts val="0"/>
              </a:spcBef>
            </a:pPr>
            <a:r>
              <a:rPr lang="tt-RU" sz="3300" b="1" i="1" dirty="0" smtClean="0">
                <a:latin typeface="Times New Roman" pitchFamily="18" charset="0"/>
                <a:ea typeface="Calibri" pitchFamily="34" charset="0"/>
                <a:cs typeface="Times New Roman" pitchFamily="18" charset="0"/>
              </a:rPr>
              <a:t>Ризаэддин Фәхреддин хезмәтләре аша әхлаклы 	шәхес үстерү.</a:t>
            </a:r>
            <a:endParaRPr lang="tt-RU" sz="3300" b="1" i="1" dirty="0" smtClean="0">
              <a:latin typeface="Times New Roman" pitchFamily="18" charset="0"/>
              <a:cs typeface="Times New Roman" pitchFamily="18" charset="0"/>
            </a:endParaRPr>
          </a:p>
          <a:p>
            <a:pPr>
              <a:spcBef>
                <a:spcPts val="0"/>
              </a:spcBef>
            </a:pPr>
            <a:endParaRPr lang="ru-RU" sz="2500" dirty="0">
              <a:latin typeface="Times New Roman" pitchFamily="18" charset="0"/>
              <a:cs typeface="Times New Roman" pitchFamily="18" charset="0"/>
            </a:endParaRPr>
          </a:p>
        </p:txBody>
      </p:sp>
      <p:sp>
        <p:nvSpPr>
          <p:cNvPr id="4" name="TextBox 3"/>
          <p:cNvSpPr txBox="1"/>
          <p:nvPr/>
        </p:nvSpPr>
        <p:spPr>
          <a:xfrm>
            <a:off x="539552" y="3714752"/>
            <a:ext cx="8280920" cy="646331"/>
          </a:xfrm>
          <a:prstGeom prst="rect">
            <a:avLst/>
          </a:prstGeom>
          <a:noFill/>
        </p:spPr>
        <p:txBody>
          <a:bodyPr wrap="square" rtlCol="0">
            <a:spAutoFit/>
          </a:bodyPr>
          <a:lstStyle/>
          <a:p>
            <a:pPr algn="ctr"/>
            <a:r>
              <a:rPr lang="tt-RU" sz="3600" dirty="0" smtClean="0">
                <a:solidFill>
                  <a:srgbClr val="7030A0"/>
                </a:solidFill>
                <a:latin typeface="Times New Roman" pitchFamily="18" charset="0"/>
                <a:cs typeface="Times New Roman" pitchFamily="18" charset="0"/>
              </a:rPr>
              <a:t>ПЕРСПЕКТИВАЛАР</a:t>
            </a:r>
            <a:endParaRPr lang="ru-RU" sz="3600" dirty="0">
              <a:solidFill>
                <a:srgbClr val="7030A0"/>
              </a:solidFill>
              <a:latin typeface="Times New Roman" pitchFamily="18" charset="0"/>
              <a:cs typeface="Times New Roman" pitchFamily="18" charset="0"/>
            </a:endParaRPr>
          </a:p>
        </p:txBody>
      </p:sp>
      <p:sp>
        <p:nvSpPr>
          <p:cNvPr id="7" name="Прямоугольник 6"/>
          <p:cNvSpPr/>
          <p:nvPr/>
        </p:nvSpPr>
        <p:spPr>
          <a:xfrm>
            <a:off x="285720" y="4143380"/>
            <a:ext cx="8358246" cy="523220"/>
          </a:xfrm>
          <a:prstGeom prst="rect">
            <a:avLst/>
          </a:prstGeom>
        </p:spPr>
        <p:txBody>
          <a:bodyPr wrap="square">
            <a:spAutoFit/>
          </a:bodyPr>
          <a:lstStyle/>
          <a:p>
            <a:pPr lvl="0" algn="just" fontAlgn="base">
              <a:spcBef>
                <a:spcPct val="0"/>
              </a:spcBef>
              <a:spcAft>
                <a:spcPct val="0"/>
              </a:spcAft>
            </a:pPr>
            <a:r>
              <a:rPr lang="tt-RU" sz="2800" dirty="0" smtClean="0">
                <a:solidFill>
                  <a:schemeClr val="tx2"/>
                </a:solidFill>
                <a:latin typeface="Times New Roman" pitchFamily="18" charset="0"/>
                <a:ea typeface="Calibri" pitchFamily="34" charset="0"/>
                <a:cs typeface="Times New Roman" pitchFamily="18" charset="0"/>
              </a:rPr>
              <a:t> </a:t>
            </a:r>
            <a:endParaRPr lang="tt-RU" sz="2800"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739552"/>
          </a:xfrm>
        </p:spPr>
        <p:txBody>
          <a:bodyPr>
            <a:normAutofit/>
          </a:bodyPr>
          <a:lstStyle/>
          <a:p>
            <a:pPr algn="ctr"/>
            <a:r>
              <a:rPr lang="tt-RU" sz="3200" dirty="0" smtClean="0">
                <a:solidFill>
                  <a:srgbClr val="7030A0"/>
                </a:solidFill>
                <a:latin typeface="Times New Roman" pitchFamily="18" charset="0"/>
                <a:cs typeface="Times New Roman" pitchFamily="18" charset="0"/>
              </a:rPr>
              <a:t>Дәресләр   системасы</a:t>
            </a:r>
            <a:endParaRPr lang="ru-RU" sz="3200"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196752"/>
            <a:ext cx="8553480" cy="5161206"/>
          </a:xfrm>
        </p:spPr>
        <p:txBody>
          <a:bodyPr>
            <a:normAutofit fontScale="55000" lnSpcReduction="20000"/>
          </a:bodyPr>
          <a:lstStyle/>
          <a:p>
            <a:pPr>
              <a:buNone/>
            </a:pPr>
            <a:r>
              <a:rPr lang="tt-RU" sz="3600" b="1" dirty="0" smtClean="0">
                <a:solidFill>
                  <a:srgbClr val="C00000"/>
                </a:solidFill>
                <a:latin typeface="Times New Roman" pitchFamily="18" charset="0"/>
                <a:cs typeface="Times New Roman" pitchFamily="18" charset="0"/>
              </a:rPr>
              <a:t>8 нче сыйныф </a:t>
            </a:r>
          </a:p>
          <a:p>
            <a:pPr>
              <a:buFontTx/>
              <a:buChar char="-"/>
            </a:pPr>
            <a:r>
              <a:rPr lang="tt-RU" sz="3600" b="1" dirty="0" smtClean="0">
                <a:solidFill>
                  <a:srgbClr val="C00000"/>
                </a:solidFill>
                <a:latin typeface="Times New Roman" pitchFamily="18" charset="0"/>
                <a:cs typeface="Times New Roman" pitchFamily="18" charset="0"/>
              </a:rPr>
              <a:t>Туган ягым – яшел бишек.</a:t>
            </a:r>
          </a:p>
          <a:p>
            <a:pPr>
              <a:buFontTx/>
              <a:buChar char="-"/>
            </a:pPr>
            <a:r>
              <a:rPr lang="tt-RU" sz="3600" b="1" dirty="0" smtClean="0">
                <a:solidFill>
                  <a:srgbClr val="C00000"/>
                </a:solidFill>
                <a:latin typeface="Times New Roman" pitchFamily="18" charset="0"/>
                <a:cs typeface="Times New Roman" pitchFamily="18" charset="0"/>
              </a:rPr>
              <a:t> Кем булырга, нинди булырга?!</a:t>
            </a:r>
          </a:p>
          <a:p>
            <a:pPr>
              <a:buFontTx/>
              <a:buChar char="-"/>
            </a:pPr>
            <a:r>
              <a:rPr lang="tt-RU" sz="3600" b="1" dirty="0" smtClean="0">
                <a:solidFill>
                  <a:srgbClr val="C00000"/>
                </a:solidFill>
                <a:latin typeface="Times New Roman" pitchFamily="18" charset="0"/>
                <a:cs typeface="Times New Roman" pitchFamily="18" charset="0"/>
              </a:rPr>
              <a:t> Кеше булу кыен түгел, кешелекле булу кыен.</a:t>
            </a:r>
          </a:p>
          <a:p>
            <a:pPr>
              <a:buNone/>
            </a:pPr>
            <a:r>
              <a:rPr lang="tt-RU" sz="3600" b="1" dirty="0" smtClean="0">
                <a:solidFill>
                  <a:srgbClr val="C00000"/>
                </a:solidFill>
                <a:latin typeface="Times New Roman" pitchFamily="18" charset="0"/>
                <a:cs typeface="Times New Roman" pitchFamily="18" charset="0"/>
              </a:rPr>
              <a:t>9 нчы сыйныф</a:t>
            </a:r>
          </a:p>
          <a:p>
            <a:pPr>
              <a:buFontTx/>
              <a:buChar char="-"/>
            </a:pPr>
            <a:r>
              <a:rPr lang="tt-RU" sz="3600" b="1" dirty="0" smtClean="0">
                <a:solidFill>
                  <a:srgbClr val="C00000"/>
                </a:solidFill>
                <a:latin typeface="Times New Roman" pitchFamily="18" charset="0"/>
                <a:cs typeface="Times New Roman" pitchFamily="18" charset="0"/>
              </a:rPr>
              <a:t>Бүгенге көн укучысының Бибинур образына мөнәсәбәте.</a:t>
            </a:r>
          </a:p>
          <a:p>
            <a:pPr>
              <a:buFontTx/>
              <a:buChar char="-"/>
            </a:pPr>
            <a:r>
              <a:rPr lang="tt-RU" sz="3600" b="1" dirty="0" smtClean="0">
                <a:solidFill>
                  <a:srgbClr val="C00000"/>
                </a:solidFill>
                <a:latin typeface="Times New Roman" pitchFamily="18" charset="0"/>
                <a:cs typeface="Times New Roman" pitchFamily="18" charset="0"/>
              </a:rPr>
              <a:t>Сез иң гүзәл кеше икәнсез.</a:t>
            </a:r>
          </a:p>
          <a:p>
            <a:pPr>
              <a:buFontTx/>
              <a:buChar char="-"/>
            </a:pPr>
            <a:r>
              <a:rPr lang="tt-RU" sz="3600" b="1" dirty="0" smtClean="0">
                <a:solidFill>
                  <a:srgbClr val="C00000"/>
                </a:solidFill>
                <a:latin typeface="Times New Roman" pitchFamily="18" charset="0"/>
                <a:cs typeface="Times New Roman" pitchFamily="18" charset="0"/>
              </a:rPr>
              <a:t>Телен саклаган илен саклаган.</a:t>
            </a:r>
          </a:p>
          <a:p>
            <a:pPr>
              <a:buFontTx/>
              <a:buChar char="-"/>
            </a:pPr>
            <a:r>
              <a:rPr lang="tt-RU" sz="3600" b="1" dirty="0" smtClean="0">
                <a:solidFill>
                  <a:srgbClr val="C00000"/>
                </a:solidFill>
                <a:latin typeface="Times New Roman" pitchFamily="18" charset="0"/>
                <a:cs typeface="Times New Roman" pitchFamily="18" charset="0"/>
              </a:rPr>
              <a:t>Икмәк тәме.</a:t>
            </a:r>
          </a:p>
          <a:p>
            <a:pPr>
              <a:buNone/>
            </a:pPr>
            <a:r>
              <a:rPr lang="tt-RU" sz="3600" b="1" dirty="0" smtClean="0">
                <a:solidFill>
                  <a:srgbClr val="C00000"/>
                </a:solidFill>
                <a:latin typeface="Times New Roman" pitchFamily="18" charset="0"/>
                <a:cs typeface="Times New Roman" pitchFamily="18" charset="0"/>
              </a:rPr>
              <a:t>10 нчы сыйныф</a:t>
            </a:r>
          </a:p>
          <a:p>
            <a:pPr>
              <a:buFontTx/>
              <a:buChar char="-"/>
            </a:pPr>
            <a:r>
              <a:rPr lang="tt-RU" sz="3600" b="1" dirty="0" smtClean="0">
                <a:solidFill>
                  <a:srgbClr val="C00000"/>
                </a:solidFill>
                <a:latin typeface="Times New Roman" pitchFamily="18" charset="0"/>
                <a:cs typeface="Times New Roman" pitchFamily="18" charset="0"/>
              </a:rPr>
              <a:t>Йосыф идеалмы?!</a:t>
            </a:r>
          </a:p>
          <a:p>
            <a:pPr>
              <a:buFontTx/>
              <a:buChar char="-"/>
            </a:pPr>
            <a:r>
              <a:rPr lang="tt-RU" sz="3600" b="1" dirty="0" smtClean="0">
                <a:solidFill>
                  <a:srgbClr val="C00000"/>
                </a:solidFill>
                <a:latin typeface="Times New Roman" pitchFamily="18" charset="0"/>
                <a:cs typeface="Times New Roman" pitchFamily="18" charset="0"/>
              </a:rPr>
              <a:t>Татар әдәбиятында хатын-кыз образы.</a:t>
            </a:r>
          </a:p>
          <a:p>
            <a:pPr>
              <a:buFontTx/>
              <a:buChar char="-"/>
            </a:pPr>
            <a:r>
              <a:rPr lang="tt-RU" sz="3600" b="1" dirty="0" smtClean="0">
                <a:solidFill>
                  <a:srgbClr val="C00000"/>
                </a:solidFill>
                <a:latin typeface="Times New Roman" pitchFamily="18" charset="0"/>
                <a:cs typeface="Times New Roman" pitchFamily="18" charset="0"/>
              </a:rPr>
              <a:t> Спектакль карагач...</a:t>
            </a:r>
          </a:p>
          <a:p>
            <a:pPr>
              <a:buNone/>
            </a:pPr>
            <a:r>
              <a:rPr lang="tt-RU" sz="3600" b="1" dirty="0" smtClean="0">
                <a:solidFill>
                  <a:srgbClr val="C00000"/>
                </a:solidFill>
                <a:latin typeface="Times New Roman" pitchFamily="18" charset="0"/>
                <a:cs typeface="Times New Roman" pitchFamily="18" charset="0"/>
              </a:rPr>
              <a:t>11 нче сыйныф</a:t>
            </a:r>
          </a:p>
          <a:p>
            <a:pPr>
              <a:buFontTx/>
              <a:buChar char="-"/>
            </a:pPr>
            <a:r>
              <a:rPr lang="tt-RU" sz="3600" b="1" dirty="0" smtClean="0">
                <a:solidFill>
                  <a:srgbClr val="C00000"/>
                </a:solidFill>
                <a:latin typeface="Times New Roman" pitchFamily="18" charset="0"/>
                <a:cs typeface="Times New Roman" pitchFamily="18" charset="0"/>
              </a:rPr>
              <a:t>“Яшьлек, гомерең кыска синең”.</a:t>
            </a:r>
          </a:p>
          <a:p>
            <a:pPr>
              <a:buFontTx/>
              <a:buChar char="-"/>
            </a:pPr>
            <a:r>
              <a:rPr lang="tt-RU" sz="3600" b="1" dirty="0" smtClean="0">
                <a:solidFill>
                  <a:srgbClr val="C00000"/>
                </a:solidFill>
                <a:latin typeface="Times New Roman" pitchFamily="18" charset="0"/>
                <a:cs typeface="Times New Roman" pitchFamily="18" charset="0"/>
              </a:rPr>
              <a:t>Искәндәргә ачык хат.</a:t>
            </a:r>
          </a:p>
          <a:p>
            <a:pPr>
              <a:buFontTx/>
              <a:buChar char="-"/>
            </a:pPr>
            <a:endParaRPr lang="tt-RU"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9"/>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2622</TotalTime>
  <Words>1542</Words>
  <Application>Microsoft Office PowerPoint</Application>
  <PresentationFormat>Экран (4:3)</PresentationFormat>
  <Paragraphs>256</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Трек</vt:lpstr>
      <vt:lpstr>Слайд 1</vt:lpstr>
      <vt:lpstr>мАстер-классның структурасы</vt:lpstr>
      <vt:lpstr>мастер-классның максаты </vt:lpstr>
      <vt:lpstr>Мастер-классның бурычлары</vt:lpstr>
      <vt:lpstr>Укучыларның белем дәрәҗәләре</vt:lpstr>
      <vt:lpstr>Технологиянең  нәтиҗәлелеге</vt:lpstr>
      <vt:lpstr>Технологиянең  нәтиҗәлелеге</vt:lpstr>
      <vt:lpstr>проблемалар</vt:lpstr>
      <vt:lpstr>Дәресләр   системасы</vt:lpstr>
      <vt:lpstr>эш алымнары</vt:lpstr>
      <vt:lpstr>Форум эшчәнлеге</vt:lpstr>
      <vt:lpstr> ЭССЕ ничек языла?</vt:lpstr>
      <vt:lpstr>Слайд 13</vt:lpstr>
      <vt:lpstr>Слайд 14</vt:lpstr>
      <vt:lpstr>Слайд 15</vt:lpstr>
      <vt:lpstr>Фикер йөртү схемасы</vt:lpstr>
      <vt:lpstr>ЭССЕның КОМПОЗИЦИЯсе</vt:lpstr>
      <vt:lpstr>План төзү</vt:lpstr>
      <vt:lpstr>План төзү</vt:lpstr>
      <vt:lpstr>План төзү</vt:lpstr>
      <vt:lpstr>план</vt:lpstr>
      <vt:lpstr>“Әхлаклы җәмгыять төзүдә ана тәрбиясенең роле”</vt:lpstr>
      <vt:lpstr>Өйгә эш</vt:lpstr>
      <vt:lpstr>Ризаэддин Фәхреддин нәсыйхәтләре</vt:lpstr>
      <vt:lpstr> Ризаэддин Фәхреддиннең “Тәрбияле ана” әсәренә  нигезләнеп төзелгән кагыйдәләр җыелмасы </vt:lpstr>
      <vt:lpstr> Ризаэддин Фәхреддиннең “Тәрбияле хатын” хезмәтенә нигезләнеп төзелгән кагыйдәләр җыелмасы  </vt:lpstr>
      <vt:lpstr>Ризаэддин Фәхреддиннең “Кыз бала әдәпләре” хезмәтенә нигезләнеп төзелгән кагыйдәләр җыелмасы </vt:lpstr>
      <vt:lpstr>Дәрес модельләштерү</vt:lpstr>
      <vt:lpstr>рефлексия</vt:lpstr>
      <vt:lpstr>Игътибарыгыз  өчен  рәхмәт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hmm</dc:creator>
  <cp:lastModifiedBy>admin_DD</cp:lastModifiedBy>
  <cp:revision>200</cp:revision>
  <dcterms:created xsi:type="dcterms:W3CDTF">2011-02-17T16:01:04Z</dcterms:created>
  <dcterms:modified xsi:type="dcterms:W3CDTF">2012-02-20T00:10:56Z</dcterms:modified>
</cp:coreProperties>
</file>