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sldIdLst>
    <p:sldId id="298" r:id="rId3"/>
    <p:sldId id="283" r:id="rId4"/>
    <p:sldId id="279" r:id="rId5"/>
    <p:sldId id="302" r:id="rId6"/>
    <p:sldId id="304" r:id="rId7"/>
    <p:sldId id="284" r:id="rId8"/>
    <p:sldId id="264" r:id="rId9"/>
    <p:sldId id="262" r:id="rId10"/>
    <p:sldId id="303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4" r:id="rId20"/>
    <p:sldId id="305" r:id="rId21"/>
    <p:sldId id="300" r:id="rId22"/>
    <p:sldId id="299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FF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04" autoAdjust="0"/>
    <p:restoredTop sz="94660"/>
  </p:normalViewPr>
  <p:slideViewPr>
    <p:cSldViewPr>
      <p:cViewPr varScale="1">
        <p:scale>
          <a:sx n="61" d="100"/>
          <a:sy n="61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F250ED-53D9-45DD-A77A-FDEC0139ED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70F8-F865-40EA-9905-0B34FEF74BF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F132-BFB5-4F61-AF3F-F41F7301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aily.webshots.com/scripts/photo.fcgi?pid=2526&amp;psrc=W&amp;tar=/content/dailyphoto/internal_data/dAtA19990105/photo0-19990105.wb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лчас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3" y="2500306"/>
            <a:ext cx="4214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Психология общения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hlink"/>
                </a:solidFill>
                <a:latin typeface="Times New Roman" pitchFamily="18" charset="0"/>
              </a:rPr>
              <a:t>Шесть основных эмоций</a:t>
            </a:r>
            <a:endParaRPr lang="ru-RU" dirty="0"/>
          </a:p>
        </p:txBody>
      </p:sp>
      <p:pic>
        <p:nvPicPr>
          <p:cNvPr id="8" name="yui_3_5_1_5_1401086014483_5162" descr="http://aboutyourself.ru/wp-content/uploads/rss_poster/f8708646664867e9216d50cfd3db2a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4294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molsib.info/1-2.jpg"/>
          <p:cNvPicPr>
            <a:picLocks noChangeAspect="1" noChangeArrowheads="1"/>
          </p:cNvPicPr>
          <p:nvPr/>
        </p:nvPicPr>
        <p:blipFill>
          <a:blip r:embed="rId2"/>
          <a:srcRect l="8500" t="4166" r="4499"/>
          <a:stretch>
            <a:fillRect/>
          </a:stretch>
        </p:blipFill>
        <p:spPr bwMode="auto">
          <a:xfrm>
            <a:off x="214282" y="3571876"/>
            <a:ext cx="4286280" cy="3286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14290"/>
            <a:ext cx="450059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Жесты открытости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6" name="Picture 4" descr="http://www.kcnlp.com.ua/lie_to_me/foto/otkrit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1071546"/>
            <a:ext cx="4500626" cy="4500594"/>
          </a:xfrm>
          <a:prstGeom prst="rect">
            <a:avLst/>
          </a:prstGeom>
          <a:noFill/>
        </p:spPr>
      </p:pic>
      <p:pic>
        <p:nvPicPr>
          <p:cNvPr id="38920" name="Picture 8" descr="http://www.clemansso.com/_ph/26/3363016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00052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3500462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Жесты защиты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 descr="http://www.clemansso.com/_ph/12/2/806793984.jpg"/>
          <p:cNvPicPr>
            <a:picLocks noChangeAspect="1" noChangeArrowheads="1"/>
          </p:cNvPicPr>
          <p:nvPr/>
        </p:nvPicPr>
        <p:blipFill>
          <a:blip r:embed="rId2"/>
          <a:srcRect l="3077" t="1281" r="1538" b="15427"/>
          <a:stretch>
            <a:fillRect/>
          </a:stretch>
        </p:blipFill>
        <p:spPr bwMode="auto">
          <a:xfrm>
            <a:off x="2786050" y="1285860"/>
            <a:ext cx="3467124" cy="4214842"/>
          </a:xfrm>
          <a:prstGeom prst="rect">
            <a:avLst/>
          </a:prstGeom>
          <a:noFill/>
        </p:spPr>
      </p:pic>
      <p:pic>
        <p:nvPicPr>
          <p:cNvPr id="58378" name="Picture 10" descr="http://www.kcnlp.com.ua/lie_to_me/zashita/Yulia_Tymoshenko,_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714613" cy="3643314"/>
          </a:xfrm>
          <a:prstGeom prst="rect">
            <a:avLst/>
          </a:prstGeom>
          <a:noFill/>
        </p:spPr>
      </p:pic>
      <p:pic>
        <p:nvPicPr>
          <p:cNvPr id="12290" name="Picture 2" descr="http://www.lie-emotions.com.ua/_ph/20/7852527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2786050" cy="3786190"/>
          </a:xfrm>
          <a:prstGeom prst="rect">
            <a:avLst/>
          </a:prstGeom>
          <a:noFill/>
        </p:spPr>
      </p:pic>
      <p:pic>
        <p:nvPicPr>
          <p:cNvPr id="12292" name="Picture 4" descr="http://www.lie-emotions.com.ua/_ph/20/192323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857628"/>
            <a:ext cx="2857488" cy="3000373"/>
          </a:xfrm>
          <a:prstGeom prst="rect">
            <a:avLst/>
          </a:prstGeom>
          <a:noFill/>
        </p:spPr>
      </p:pic>
      <p:pic>
        <p:nvPicPr>
          <p:cNvPr id="12296" name="Picture 8" descr="http://www.lie-emotions.com.ua/_ph/20/8236047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43174" cy="3000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Раздумье и критическая оценка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7350" name="AutoShape 6" descr="http://pics.livejournal.com/m_llekolombina/pic/0016w7wh"/>
          <p:cNvSpPr>
            <a:spLocks noChangeAspect="1" noChangeArrowheads="1"/>
          </p:cNvSpPr>
          <p:nvPr/>
        </p:nvSpPr>
        <p:spPr bwMode="auto">
          <a:xfrm>
            <a:off x="155575" y="-2041525"/>
            <a:ext cx="32004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2" name="Picture 8" descr="http://www.hrono.ru/img/pisateli/issay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1"/>
            <a:ext cx="3143272" cy="4555467"/>
          </a:xfrm>
          <a:prstGeom prst="rect">
            <a:avLst/>
          </a:prstGeom>
          <a:noFill/>
        </p:spPr>
      </p:pic>
      <p:sp>
        <p:nvSpPr>
          <p:cNvPr id="57354" name="AutoShape 10" descr="http://pics.livejournal.com/m_llekolombina/pic/0016w7wh"/>
          <p:cNvSpPr>
            <a:spLocks noChangeAspect="1" noChangeArrowheads="1"/>
          </p:cNvSpPr>
          <p:nvPr/>
        </p:nvSpPr>
        <p:spPr bwMode="auto">
          <a:xfrm>
            <a:off x="155575" y="-2041525"/>
            <a:ext cx="32004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5psy.ru/images/stories/emocii-2098.jpg"/>
          <p:cNvPicPr/>
          <p:nvPr/>
        </p:nvPicPr>
        <p:blipFill>
          <a:blip r:embed="rId3"/>
          <a:srcRect l="59969" t="66953" r="19989"/>
          <a:stretch>
            <a:fillRect/>
          </a:stretch>
        </p:blipFill>
        <p:spPr bwMode="auto">
          <a:xfrm>
            <a:off x="3286116" y="3571876"/>
            <a:ext cx="326422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http://img.lady.ru/images/assets/site/2009/02/magia/04/duma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214422"/>
            <a:ext cx="2952754" cy="4110234"/>
          </a:xfrm>
          <a:prstGeom prst="rect">
            <a:avLst/>
          </a:prstGeom>
          <a:noFill/>
        </p:spPr>
      </p:pic>
      <p:pic>
        <p:nvPicPr>
          <p:cNvPr id="10" name="Picture 12" descr="http://www.lie-emotions.com.ua/_ph/21/2/656161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071546"/>
            <a:ext cx="228601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42928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Жесты неискренности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yui_3_5_1_5_1401086014483_3772" descr="http://vdmsti.ru/img/photo/223271/223291_ns.jpg"/>
          <p:cNvPicPr>
            <a:picLocks noGrp="1"/>
          </p:cNvPicPr>
          <p:nvPr>
            <p:ph idx="1"/>
          </p:nvPr>
        </p:nvPicPr>
        <p:blipFill>
          <a:blip r:embed="rId2"/>
          <a:srcRect l="9259" r="5556" b="9091"/>
          <a:stretch>
            <a:fillRect/>
          </a:stretch>
        </p:blipFill>
        <p:spPr bwMode="auto">
          <a:xfrm>
            <a:off x="1214414" y="3786190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ttp://www.clemansso.com/_ph/17/2/225935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143272" cy="3509988"/>
          </a:xfrm>
          <a:prstGeom prst="rect">
            <a:avLst/>
          </a:prstGeom>
          <a:noFill/>
        </p:spPr>
      </p:pic>
      <p:pic>
        <p:nvPicPr>
          <p:cNvPr id="10244" name="Picture 4" descr="http://www.lie-emotions.com.ua/_ph/21/2/475794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000108"/>
            <a:ext cx="3214710" cy="3080764"/>
          </a:xfrm>
          <a:prstGeom prst="rect">
            <a:avLst/>
          </a:prstGeom>
          <a:noFill/>
        </p:spPr>
      </p:pic>
      <p:pic>
        <p:nvPicPr>
          <p:cNvPr id="10242" name="Picture 2" descr="http://polemika.com.ua/images/2011-43/74340/97a47a08f1bafe68fd42b0e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286124"/>
            <a:ext cx="3143272" cy="339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492922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Жесты уверенности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yui_3_5_1_5_1401086014483_7263" descr="http://vdmsti.ru/img/photo/223271/223991_ns.jpg"/>
          <p:cNvPicPr/>
          <p:nvPr/>
        </p:nvPicPr>
        <p:blipFill>
          <a:blip r:embed="rId2"/>
          <a:srcRect l="3606" t="35966" r="45913"/>
          <a:stretch>
            <a:fillRect/>
          </a:stretch>
        </p:blipFill>
        <p:spPr bwMode="auto">
          <a:xfrm>
            <a:off x="5643570" y="1071546"/>
            <a:ext cx="32147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schastliviymir.ru/wp-content/uploads/2013/08/Kak-obresti-uverennost-v-sebe-243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57454" cy="2910437"/>
          </a:xfrm>
          <a:prstGeom prst="rect">
            <a:avLst/>
          </a:prstGeom>
          <a:noFill/>
        </p:spPr>
      </p:pic>
      <p:pic>
        <p:nvPicPr>
          <p:cNvPr id="8" name="Picture 8" descr="http://uspeh-success.ru/wp-content/uploads/2012/07/power1.jpg"/>
          <p:cNvPicPr>
            <a:picLocks noChangeAspect="1" noChangeArrowheads="1"/>
          </p:cNvPicPr>
          <p:nvPr/>
        </p:nvPicPr>
        <p:blipFill>
          <a:blip r:embed="rId4"/>
          <a:srcRect l="1724" t="14681" r="51723" b="4570"/>
          <a:stretch>
            <a:fillRect/>
          </a:stretch>
        </p:blipFill>
        <p:spPr bwMode="auto">
          <a:xfrm>
            <a:off x="357157" y="2571744"/>
            <a:ext cx="514353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Жесты нервозности, неуверенности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clemansso.com/_ph/17/2/925471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00174"/>
            <a:ext cx="2857520" cy="4067645"/>
          </a:xfrm>
          <a:prstGeom prst="rect">
            <a:avLst/>
          </a:prstGeom>
          <a:noFill/>
        </p:spPr>
      </p:pic>
      <p:pic>
        <p:nvPicPr>
          <p:cNvPr id="8196" name="Picture 4" descr="http://www.clemansso.com/_ph/17/2/858718163.jpg"/>
          <p:cNvPicPr>
            <a:picLocks noChangeAspect="1" noChangeArrowheads="1"/>
          </p:cNvPicPr>
          <p:nvPr/>
        </p:nvPicPr>
        <p:blipFill>
          <a:blip r:embed="rId3"/>
          <a:srcRect t="2622" r="11874"/>
          <a:stretch>
            <a:fillRect/>
          </a:stretch>
        </p:blipFill>
        <p:spPr bwMode="auto">
          <a:xfrm>
            <a:off x="214282" y="4000504"/>
            <a:ext cx="3357586" cy="2571768"/>
          </a:xfrm>
          <a:prstGeom prst="rect">
            <a:avLst/>
          </a:prstGeom>
          <a:noFill/>
        </p:spPr>
      </p:pic>
      <p:pic>
        <p:nvPicPr>
          <p:cNvPr id="8198" name="Picture 6" descr="http://www.clemansso.com/_ph/17/2/395764311.jpg"/>
          <p:cNvPicPr>
            <a:picLocks noChangeAspect="1" noChangeArrowheads="1"/>
          </p:cNvPicPr>
          <p:nvPr/>
        </p:nvPicPr>
        <p:blipFill>
          <a:blip r:embed="rId4"/>
          <a:srcRect l="31875" t="4854"/>
          <a:stretch>
            <a:fillRect/>
          </a:stretch>
        </p:blipFill>
        <p:spPr bwMode="auto">
          <a:xfrm>
            <a:off x="285720" y="928670"/>
            <a:ext cx="2857520" cy="2872153"/>
          </a:xfrm>
          <a:prstGeom prst="rect">
            <a:avLst/>
          </a:prstGeom>
          <a:noFill/>
        </p:spPr>
      </p:pic>
      <p:pic>
        <p:nvPicPr>
          <p:cNvPr id="8200" name="Picture 8" descr="http://www.clemansso.com/_ph/17/845900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43638" y="928670"/>
            <a:ext cx="2500362" cy="2903604"/>
          </a:xfrm>
          <a:prstGeom prst="rect">
            <a:avLst/>
          </a:prstGeom>
          <a:noFill/>
        </p:spPr>
      </p:pic>
      <p:pic>
        <p:nvPicPr>
          <p:cNvPr id="6146" name="Picture 2" descr="http://forum.ribca.net/ibf_new/uploads/1210071633/gallery_172_11891.jpg"/>
          <p:cNvPicPr>
            <a:picLocks noChangeAspect="1" noChangeArrowheads="1"/>
          </p:cNvPicPr>
          <p:nvPr/>
        </p:nvPicPr>
        <p:blipFill>
          <a:blip r:embed="rId6"/>
          <a:srcRect l="13659" t="5264" r="13283"/>
          <a:stretch>
            <a:fillRect/>
          </a:stretch>
        </p:blipFill>
        <p:spPr bwMode="auto">
          <a:xfrm>
            <a:off x="6317676" y="3571852"/>
            <a:ext cx="282632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2786082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Жесты агрессии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yui_3_5_1_5_1401087331569_974" descr="http://www.kcnlp.com.ua/lie_to_me/zashita/gener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357186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http://www.kcnlp.com.ua/lie_to_me/zashita/putin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0"/>
            <a:ext cx="2619216" cy="3000372"/>
          </a:xfrm>
          <a:prstGeom prst="rect">
            <a:avLst/>
          </a:prstGeom>
          <a:noFill/>
        </p:spPr>
      </p:pic>
      <p:pic>
        <p:nvPicPr>
          <p:cNvPr id="6154" name="Picture 10" descr="http://www.lie-emotions.com.ua/_ph/22/2/616148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143240" cy="2992913"/>
          </a:xfrm>
          <a:prstGeom prst="rect">
            <a:avLst/>
          </a:prstGeom>
          <a:noFill/>
        </p:spPr>
      </p:pic>
      <p:pic>
        <p:nvPicPr>
          <p:cNvPr id="6156" name="Picture 12" descr="http://www.lie-emotions.com.ua/_ph/22/3359285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071810"/>
            <a:ext cx="5357818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535785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Жесты доминирования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psyholog-praktik.ru/wp-content/uploads/2012/07/bolshie-pal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143250" cy="2571768"/>
          </a:xfrm>
          <a:prstGeom prst="rect">
            <a:avLst/>
          </a:prstGeom>
          <a:noFill/>
        </p:spPr>
      </p:pic>
      <p:pic>
        <p:nvPicPr>
          <p:cNvPr id="7172" name="Picture 4" descr="http://www.clemansso.com/_ph/25/287409529.jpg"/>
          <p:cNvPicPr>
            <a:picLocks noChangeAspect="1" noChangeArrowheads="1"/>
          </p:cNvPicPr>
          <p:nvPr/>
        </p:nvPicPr>
        <p:blipFill>
          <a:blip r:embed="rId3"/>
          <a:srcRect l="18479" t="4564" r="19021" b="30083"/>
          <a:stretch>
            <a:fillRect/>
          </a:stretch>
        </p:blipFill>
        <p:spPr bwMode="auto">
          <a:xfrm>
            <a:off x="5572132" y="2143092"/>
            <a:ext cx="1721316" cy="4714908"/>
          </a:xfrm>
          <a:prstGeom prst="rect">
            <a:avLst/>
          </a:prstGeom>
          <a:noFill/>
        </p:spPr>
      </p:pic>
      <p:pic>
        <p:nvPicPr>
          <p:cNvPr id="7174" name="Picture 6" descr="http://kp.ru/f/4/image/67/52/525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3317170" cy="3143272"/>
          </a:xfrm>
          <a:prstGeom prst="rect">
            <a:avLst/>
          </a:prstGeom>
          <a:noFill/>
        </p:spPr>
      </p:pic>
      <p:pic>
        <p:nvPicPr>
          <p:cNvPr id="7178" name="Picture 10" descr="http://www.bodylang.ru/images/stories/rukazap.jpg"/>
          <p:cNvPicPr>
            <a:picLocks noChangeAspect="1" noChangeArrowheads="1"/>
          </p:cNvPicPr>
          <p:nvPr/>
        </p:nvPicPr>
        <p:blipFill>
          <a:blip r:embed="rId5"/>
          <a:srcRect l="779" t="4602" r="8754" b="7975"/>
          <a:stretch>
            <a:fillRect/>
          </a:stretch>
        </p:blipFill>
        <p:spPr bwMode="auto">
          <a:xfrm>
            <a:off x="7286612" y="1142984"/>
            <a:ext cx="1857388" cy="5072098"/>
          </a:xfrm>
          <a:prstGeom prst="rect">
            <a:avLst/>
          </a:prstGeom>
          <a:noFill/>
        </p:spPr>
      </p:pic>
      <p:pic>
        <p:nvPicPr>
          <p:cNvPr id="53252" name="Picture 4" descr="http://www.kcnlp.com.ua/lie_to_me/zashita/zaschita-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928670"/>
            <a:ext cx="2000264" cy="2754058"/>
          </a:xfrm>
          <a:prstGeom prst="rect">
            <a:avLst/>
          </a:prstGeom>
          <a:noFill/>
        </p:spPr>
      </p:pic>
      <p:pic>
        <p:nvPicPr>
          <p:cNvPr id="10" name="Picture 8" descr="http://www.lie-emotions.com.ua/_ph/18/2/8643347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714752"/>
            <a:ext cx="207170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ui_3_5_1_5_1401431047820_558" descr="http://psyholog-lviv.com.ua/images/stories/deti/odinochestvo-v-seb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5357826"/>
            <a:ext cx="81439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«Люди становятся одиноки, если вместо мостов они </a:t>
            </a:r>
            <a:r>
              <a:rPr kumimoji="0" lang="ru-RU" sz="3600" b="1" i="0" strike="noStrike" cap="none" normalizeH="0" baseline="0" smtClean="0">
                <a:ln>
                  <a:noFill/>
                </a:ln>
                <a:solidFill>
                  <a:srgbClr val="FF7C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строят стены»ё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476251"/>
            <a:ext cx="8147050" cy="273843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CC"/>
                </a:solidFill>
              </a:rPr>
              <a:t>Общение</a:t>
            </a:r>
            <a:r>
              <a:rPr lang="ru-RU" dirty="0" smtClean="0">
                <a:solidFill>
                  <a:srgbClr val="0000CC"/>
                </a:solidFill>
              </a:rPr>
              <a:t> – сложный процесс взаимодействия между людьми, заключающийся в обмене информацией, а также в восприятии и понимании партнерами друг друга. </a:t>
            </a:r>
          </a:p>
        </p:txBody>
      </p:sp>
      <p:pic>
        <p:nvPicPr>
          <p:cNvPr id="3075" name="Picture 3" descr="J0078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86439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143240" y="4669164"/>
            <a:ext cx="3143272" cy="45719"/>
          </a:xfrm>
          <a:prstGeom prst="line">
            <a:avLst/>
          </a:prstGeom>
          <a:noFill/>
          <a:ln w="57150">
            <a:solidFill>
              <a:srgbClr val="9B2F1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43240" y="4143380"/>
            <a:ext cx="3170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Обмен  информацией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714612" y="3714752"/>
            <a:ext cx="4214842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71736" y="3214686"/>
            <a:ext cx="4471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Восприятие  и  понимание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л7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  <a:noFill/>
          <a:ln/>
        </p:spPr>
      </p:pic>
      <p:pic>
        <p:nvPicPr>
          <p:cNvPr id="6" name="Picture 4" descr="кл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>
          <a:xfrm>
            <a:off x="301402" y="357166"/>
            <a:ext cx="8613998" cy="6196034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500034" y="285729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Что мешает нам в общении?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643050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Грубость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Неумение слушать и слышать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Нежелание понять другого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Равнодушие 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Нетерпимость к чужим ошибкам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Нежелание прощать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Эгоизм 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Разобщенность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riend"/>
          <p:cNvPicPr>
            <a:picLocks noChangeAspect="1" noChangeArrowheads="1"/>
          </p:cNvPicPr>
          <p:nvPr/>
        </p:nvPicPr>
        <p:blipFill>
          <a:blip r:embed="rId2">
            <a:lum contrast="-26000"/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Что помогает нам находить  общий язык?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00108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Дружелюбие</a:t>
            </a:r>
          </a:p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Приветливая улыбка</a:t>
            </a:r>
          </a:p>
          <a:p>
            <a:pPr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Стремление понять другого</a:t>
            </a:r>
          </a:p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Стремление думать не только о себе</a:t>
            </a:r>
          </a:p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Взаимопомощь</a:t>
            </a:r>
          </a:p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Общие творческие 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906119_zorko-odno-lish-serdtse"/>
          <p:cNvPicPr>
            <a:picLocks noChangeAspect="1" noChangeArrowheads="1"/>
          </p:cNvPicPr>
          <p:nvPr/>
        </p:nvPicPr>
        <p:blipFill>
          <a:blip r:embed="rId2"/>
          <a:srcRect r="145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214422"/>
            <a:ext cx="4929221" cy="5357849"/>
          </a:xfrm>
          <a:noFill/>
        </p:spPr>
        <p:txBody>
          <a:bodyPr>
            <a:normAutofit fontScale="92500" lnSpcReduction="10000"/>
          </a:bodyPr>
          <a:lstStyle/>
          <a:p>
            <a:pPr marL="0" indent="360363"/>
            <a:r>
              <a:rPr lang="ru-RU" sz="3000" b="1" dirty="0" smtClean="0"/>
              <a:t>информационно-коммуникативная</a:t>
            </a:r>
          </a:p>
          <a:p>
            <a:pPr marL="0" indent="0">
              <a:buNone/>
            </a:pPr>
            <a:r>
              <a:rPr lang="ru-RU" sz="3000" dirty="0" smtClean="0"/>
              <a:t> </a:t>
            </a:r>
            <a:r>
              <a:rPr lang="ru-RU" sz="3000" dirty="0">
                <a:solidFill>
                  <a:srgbClr val="002060"/>
                </a:solidFill>
              </a:rPr>
              <a:t>(обмен </a:t>
            </a:r>
            <a:r>
              <a:rPr lang="ru-RU" sz="3000" dirty="0" smtClean="0">
                <a:solidFill>
                  <a:srgbClr val="002060"/>
                </a:solidFill>
              </a:rPr>
              <a:t>информацией</a:t>
            </a:r>
            <a:r>
              <a:rPr lang="ru-RU" sz="3000" dirty="0">
                <a:solidFill>
                  <a:srgbClr val="002060"/>
                </a:solidFill>
              </a:rPr>
              <a:t>)</a:t>
            </a:r>
          </a:p>
          <a:p>
            <a:pPr marL="0" indent="360363">
              <a:buFontTx/>
              <a:buNone/>
            </a:pPr>
            <a:endParaRPr lang="ru-RU" sz="3000" dirty="0"/>
          </a:p>
          <a:p>
            <a:pPr marL="0" indent="360363"/>
            <a:r>
              <a:rPr lang="ru-RU" sz="3000" b="1" dirty="0" err="1" smtClean="0"/>
              <a:t>регуляционно-коммуникативная</a:t>
            </a:r>
            <a:r>
              <a:rPr lang="ru-RU" sz="3000" dirty="0" smtClean="0"/>
              <a:t> </a:t>
            </a:r>
            <a:r>
              <a:rPr lang="ru-RU" sz="3000" dirty="0" smtClean="0">
                <a:solidFill>
                  <a:srgbClr val="002060"/>
                </a:solidFill>
              </a:rPr>
              <a:t>(</a:t>
            </a:r>
            <a:r>
              <a:rPr lang="ru-RU" sz="3000" dirty="0">
                <a:solidFill>
                  <a:srgbClr val="002060"/>
                </a:solidFill>
              </a:rPr>
              <a:t>взаимодействие)</a:t>
            </a:r>
          </a:p>
          <a:p>
            <a:pPr marL="0" indent="360363">
              <a:buFontTx/>
              <a:buNone/>
            </a:pPr>
            <a:endParaRPr lang="ru-RU" sz="3000" dirty="0"/>
          </a:p>
          <a:p>
            <a:pPr marL="0" indent="360363"/>
            <a:r>
              <a:rPr lang="ru-RU" sz="3000" b="1" dirty="0" smtClean="0"/>
              <a:t>аффективно-коммуникативная</a:t>
            </a:r>
            <a:r>
              <a:rPr lang="ru-RU" sz="3000" dirty="0" smtClean="0"/>
              <a:t> </a:t>
            </a:r>
            <a:r>
              <a:rPr lang="ru-RU" sz="3000" dirty="0" smtClean="0">
                <a:solidFill>
                  <a:srgbClr val="002060"/>
                </a:solidFill>
              </a:rPr>
              <a:t>(</a:t>
            </a:r>
            <a:r>
              <a:rPr lang="ru-RU" sz="3000" dirty="0">
                <a:solidFill>
                  <a:srgbClr val="002060"/>
                </a:solidFill>
              </a:rPr>
              <a:t>восприятие и </a:t>
            </a:r>
            <a:r>
              <a:rPr lang="ru-RU" sz="3000" dirty="0" smtClean="0">
                <a:solidFill>
                  <a:srgbClr val="002060"/>
                </a:solidFill>
              </a:rPr>
              <a:t>понимание людьми </a:t>
            </a:r>
            <a:r>
              <a:rPr lang="ru-RU" sz="3000" dirty="0">
                <a:solidFill>
                  <a:srgbClr val="002060"/>
                </a:solidFill>
              </a:rPr>
              <a:t>друг друга)</a:t>
            </a:r>
          </a:p>
          <a:p>
            <a:endParaRPr lang="ru-RU" sz="2400" dirty="0"/>
          </a:p>
          <a:p>
            <a:pPr>
              <a:buFontTx/>
              <a:buNone/>
            </a:pPr>
            <a:endParaRPr lang="ru-RU" sz="2400" dirty="0"/>
          </a:p>
        </p:txBody>
      </p:sp>
      <p:pic>
        <p:nvPicPr>
          <p:cNvPr id="6156" name="Рисунок 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8" y="857232"/>
            <a:ext cx="2286016" cy="1785950"/>
          </a:xfrm>
          <a:noFill/>
          <a:ln/>
        </p:spPr>
      </p:pic>
      <p:pic>
        <p:nvPicPr>
          <p:cNvPr id="6161" name="Рисунок 8" descr="Логическая задача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274047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357166"/>
            <a:ext cx="5537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Функции общения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43570" y="4357694"/>
            <a:ext cx="3170236" cy="2226005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10" descr="11363777614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429420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sz="1600" b="1" dirty="0" smtClean="0">
                <a:latin typeface="Arial Narrow" pitchFamily="34" charset="0"/>
              </a:rPr>
              <a:t>30 – 32 балла</a:t>
            </a:r>
            <a:r>
              <a:rPr lang="ru-RU" sz="1600" dirty="0" smtClean="0">
                <a:latin typeface="Arial Narrow" pitchFamily="34" charset="0"/>
              </a:rPr>
              <a:t> Вы явно некоммуникабельны, и это ваша беда, т.к. страдаете от этого больше вы сами. Но и близким вам людям нелегко. На вас трудно положиться в деле, которое требует групповых усилий. Старайтесь быть общительнее, контролируйте себя.</a:t>
            </a:r>
          </a:p>
          <a:p>
            <a:pPr marL="0" indent="357188" algn="just">
              <a:buNone/>
            </a:pPr>
            <a:r>
              <a:rPr lang="ru-RU" sz="1600" b="1" dirty="0" smtClean="0">
                <a:latin typeface="Arial Narrow" pitchFamily="34" charset="0"/>
              </a:rPr>
              <a:t>25 - 29 баллов</a:t>
            </a:r>
            <a:r>
              <a:rPr lang="ru-RU" sz="1600" dirty="0" smtClean="0">
                <a:latin typeface="Arial Narrow" pitchFamily="34" charset="0"/>
              </a:rPr>
              <a:t> Вы замкнуты, неразговорчивы, предпочитаете одиночество, поэтому у вас мало друзей. Необходимость новых контактов если и не ввергают вас в панику, то надолго выводят из равновесия. Вы знаете эту особенность своего характера и вы бываете недовольны собой. Но не ограничивайтесь только таким недовольством – в вашей власти переломить эти особенности характера. Разве не бывает, что при какой-либо увлеченности вы приобретаете вдруг полную коммуникабельность? Стоит только встряхнуться.</a:t>
            </a:r>
          </a:p>
          <a:p>
            <a:pPr marL="0" indent="357188" algn="just">
              <a:buNone/>
            </a:pPr>
            <a:r>
              <a:rPr lang="ru-RU" sz="1600" b="1" dirty="0" smtClean="0">
                <a:latin typeface="Arial Narrow" pitchFamily="34" charset="0"/>
              </a:rPr>
              <a:t>19 – 24 балла</a:t>
            </a:r>
            <a:r>
              <a:rPr lang="ru-RU" sz="1600" dirty="0" smtClean="0">
                <a:latin typeface="Arial Narrow" pitchFamily="34" charset="0"/>
              </a:rPr>
              <a:t> Вы в известной степени общительны и в незнакомой обстановке чувствуете себя вполне уверенно. Новые проблемы вас не пугают. И все же с новыми людьми вы сходитесь с оглядкой, в спорах и диспутах участвуете неохотно. В ваших высказываниях порой слишком много сарказма без всякого на то основания.</a:t>
            </a:r>
          </a:p>
          <a:p>
            <a:pPr marL="0" indent="357188" algn="just">
              <a:buNone/>
            </a:pPr>
            <a:r>
              <a:rPr lang="ru-RU" sz="1600" b="1" dirty="0" smtClean="0">
                <a:latin typeface="Arial Narrow" pitchFamily="34" charset="0"/>
              </a:rPr>
              <a:t>14 – 18 баллов</a:t>
            </a:r>
            <a:r>
              <a:rPr lang="ru-RU" sz="1600" dirty="0" smtClean="0">
                <a:latin typeface="Arial Narrow" pitchFamily="34" charset="0"/>
              </a:rPr>
              <a:t> У вас нормальная коммуникабельность. Вы любознательны, охотно слушаете интересного собеседника, достаточно терпеливы в общении с другими, отстаиваете свою точку зрения без вспыльчивости. Без неприятных переживаний идете на встречу с новыми людьми. В то же время не любите шумных компаний, экстравагантные выходки и многословие вызывают у вас раздражение.</a:t>
            </a:r>
          </a:p>
          <a:p>
            <a:pPr marL="0" indent="357188" algn="just">
              <a:buNone/>
            </a:pPr>
            <a:r>
              <a:rPr lang="ru-RU" sz="1600" b="1" dirty="0" smtClean="0">
                <a:latin typeface="Arial Narrow" pitchFamily="34" charset="0"/>
              </a:rPr>
              <a:t>9 – 13 баллов </a:t>
            </a:r>
            <a:r>
              <a:rPr lang="ru-RU" sz="1600" dirty="0" smtClean="0">
                <a:latin typeface="Arial Narrow" pitchFamily="34" charset="0"/>
              </a:rPr>
              <a:t>Вы весьма общительны (порой, быть может, сверх меры). Любопытны, разговорчивы, любите высказываться по разным вопросам, что, бывает, вызывает раздражение окружающих. Охотно знакомитесь с новыми людьми. Любите бывать в центре внимания, никому не отказываете в просьбах, хотя не всегда можете их выполнить. Бывает, вспылите, но быстро отходите. Чего вам недостает, так это усидчивости, терпения и отваги при столкновении с серьезными проблемами. При желании, однако, вы можете заставить себя не отступать.</a:t>
            </a:r>
          </a:p>
          <a:p>
            <a:pPr marL="0" indent="357188" algn="just">
              <a:buNone/>
            </a:pPr>
            <a:r>
              <a:rPr lang="ru-RU" sz="1600" b="1" dirty="0" smtClean="0">
                <a:latin typeface="Arial Narrow" pitchFamily="34" charset="0"/>
              </a:rPr>
              <a:t>4 – 8 баллов </a:t>
            </a:r>
            <a:r>
              <a:rPr lang="ru-RU" sz="1600" dirty="0" smtClean="0">
                <a:latin typeface="Arial Narrow" pitchFamily="34" charset="0"/>
              </a:rPr>
              <a:t>Общительность бьет из вас ключом. Вы всегда в курсе всех дел. Вы любите принимать участие во всех дискуссиях, хотя серьезные темы могут вызвать у вас мигрень и даже хандру. Охотно берете слово по любому вопросу, даже если имеете о нем поверхностное представление. Всюду чувствуете себя в своей тарелке. Беретесь за любое дело, хотя не всегда можете успешно довести его до конца. Задумайтесь над этим фактом.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</a:rPr>
              <a:t>СПОСОБЫ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</a:rPr>
              <a:t>ОБЩЕНИЯ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857752" y="1071547"/>
            <a:ext cx="3714776" cy="364333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b="1" u="sng" dirty="0" smtClean="0">
                <a:solidFill>
                  <a:srgbClr val="000066"/>
                </a:solidFill>
              </a:rPr>
              <a:t>НЕРЕЧЕВЫЕ (НЕВЕРБАЛЬНЫЕ):</a:t>
            </a:r>
          </a:p>
          <a:p>
            <a:pPr marL="0" indent="0" eaLnBrk="1" hangingPunct="1">
              <a:buFontTx/>
              <a:buNone/>
            </a:pPr>
            <a:endParaRPr lang="ru-RU" sz="800" b="1" u="sng" dirty="0" smtClean="0">
              <a:solidFill>
                <a:srgbClr val="000066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</a:rPr>
              <a:t>ИНТОНАЦИЯ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</a:rPr>
              <a:t>ВЗГЛЯД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</a:rPr>
              <a:t>МИМИКА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</a:rPr>
              <a:t>ЖЕСТЫ</a:t>
            </a:r>
          </a:p>
          <a:p>
            <a:pPr eaLnBrk="1" hangingPunct="1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</a:rPr>
              <a:t>ПОЗА</a:t>
            </a:r>
          </a:p>
          <a:p>
            <a:pPr eaLnBrk="1" hangingPunct="1">
              <a:buFontTx/>
              <a:buChar char="-"/>
            </a:pPr>
            <a:endParaRPr lang="ru-RU" b="1" dirty="0" smtClean="0">
              <a:solidFill>
                <a:srgbClr val="000066"/>
              </a:solidFill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57159" y="1142984"/>
            <a:ext cx="3643338" cy="221457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b="1" u="sng" dirty="0" smtClean="0">
                <a:solidFill>
                  <a:srgbClr val="000066"/>
                </a:solidFill>
              </a:rPr>
              <a:t>РЕЧЕВЫЕ (ВЕРБАЛЬНЫЕ):</a:t>
            </a:r>
          </a:p>
          <a:p>
            <a:pPr marL="0" indent="0" eaLnBrk="1" hangingPunct="1">
              <a:buFontTx/>
              <a:buNone/>
            </a:pPr>
            <a:endParaRPr lang="ru-RU" sz="800" b="1" u="sng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</a:rPr>
              <a:t>УСТНАЯ РЕЧЬ</a:t>
            </a:r>
          </a:p>
          <a:p>
            <a:pPr eaLnBrk="1" hangingPunct="1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</a:rPr>
              <a:t>ПИСЬМЕННАЯ РЕЧЬ</a:t>
            </a:r>
          </a:p>
        </p:txBody>
      </p:sp>
      <p:pic>
        <p:nvPicPr>
          <p:cNvPr id="5" name="Picture 5" descr="Photo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3357561"/>
            <a:ext cx="3286148" cy="3214711"/>
          </a:xfrm>
          <a:prstGeom prst="rect">
            <a:avLst/>
          </a:prstGeom>
          <a:noFill/>
          <a:ln/>
        </p:spPr>
      </p:pic>
      <p:pic>
        <p:nvPicPr>
          <p:cNvPr id="6" name="Picture 4" descr="actorsacting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714885"/>
            <a:ext cx="4143404" cy="195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6rus\Desktop\0007-002-Gruppa-neverbalnykh-sredstv-obsch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560" y="0"/>
            <a:ext cx="4006440" cy="37862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7166"/>
            <a:ext cx="8247860" cy="264320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sylesson.ru/files/pictures/communication_chart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642942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14290"/>
            <a:ext cx="8643998" cy="321471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smtClean="0"/>
              <a:t>«Из слов человека можно видеть, за кого он хочет прослыть, но то, кто он на самом деле есть, можно угадать лишь по его мимике, жестам, телодвижениям, которые непроизвольны»</a:t>
            </a:r>
            <a:br>
              <a:rPr lang="ru-RU" sz="3600" b="1" i="1" dirty="0" smtClean="0"/>
            </a:br>
            <a:r>
              <a:rPr lang="ru-RU" sz="3600" b="1" dirty="0" smtClean="0"/>
              <a:t> Ф.Шиллер</a:t>
            </a:r>
            <a:endParaRPr lang="ru-RU" b="1" dirty="0" smtClean="0"/>
          </a:p>
        </p:txBody>
      </p:sp>
      <p:pic>
        <p:nvPicPr>
          <p:cNvPr id="2051" name="Picture 4" descr="21129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62151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Да,  я хорошо это сделаю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340"/>
          <a:stretch>
            <a:fillRect/>
          </a:stretch>
        </p:blipFill>
        <p:spPr bwMode="auto">
          <a:xfrm>
            <a:off x="571472" y="1500174"/>
            <a:ext cx="8358245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749</TotalTime>
  <Words>610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СПОСОБЫ ОБЩЕНИЯ</vt:lpstr>
      <vt:lpstr>Слайд 7</vt:lpstr>
      <vt:lpstr>«Из слов человека можно видеть, за кого он хочет прослыть, но то, кто он на самом деле есть, можно угадать лишь по его мимике, жестам, телодвижениям, которые непроизвольны»  Ф.Шиллер</vt:lpstr>
      <vt:lpstr>Да,  я хорошо это сделаю</vt:lpstr>
      <vt:lpstr>Шесть основных эмоций</vt:lpstr>
      <vt:lpstr>Жесты открытости</vt:lpstr>
      <vt:lpstr>Жесты защиты</vt:lpstr>
      <vt:lpstr>Раздумье и критическая оценка</vt:lpstr>
      <vt:lpstr>Жесты неискренности </vt:lpstr>
      <vt:lpstr>Жесты уверенности</vt:lpstr>
      <vt:lpstr>Жесты нервозности, неуверенности</vt:lpstr>
      <vt:lpstr>Жесты агрессии </vt:lpstr>
      <vt:lpstr>Жесты доминирования 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50</cp:revision>
  <dcterms:created xsi:type="dcterms:W3CDTF">2014-05-23T07:06:56Z</dcterms:created>
  <dcterms:modified xsi:type="dcterms:W3CDTF">2014-11-14T10:06:50Z</dcterms:modified>
</cp:coreProperties>
</file>