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3" r:id="rId9"/>
    <p:sldId id="264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FF"/>
    <a:srgbClr val="9999FF"/>
    <a:srgbClr val="FF99FF"/>
    <a:srgbClr val="FF66FF"/>
    <a:srgbClr val="99FF99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1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1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image" Target="../media/image1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/>
              <a:t>всего анкетировалось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анкетировалось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tint val="30000"/>
                      <a:satMod val="300000"/>
                    </a:schemeClr>
                    <a:schemeClr val="accent2">
                      <a:tint val="40000"/>
                      <a:satMod val="200000"/>
                    </a:schemeClr>
                  </a:duotone>
                </a:blip>
                <a:tile tx="0" ty="0" sx="70000" sy="70000" flip="none" algn="ctr"/>
              </a:blipFill>
              <a:ln w="9525" cap="flat" cmpd="sng" algn="ctr">
                <a:solidFill>
                  <a:schemeClr val="accent2">
                    <a:shade val="60000"/>
                    <a:satMod val="110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женщин</c:v>
                </c:pt>
                <c:pt idx="1">
                  <c:v>мужчин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0.79</c:v>
                </c:pt>
                <c:pt idx="1">
                  <c:v>0.21000000000000008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5593408892248446"/>
          <c:y val="0.34508521291615835"/>
          <c:w val="0.31211680058232327"/>
          <c:h val="0.3446016804688084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aseline="0"/>
            </a:pPr>
            <a:r>
              <a:rPr lang="ru-RU" sz="1200" baseline="0" dirty="0" smtClean="0"/>
              <a:t>Связана профессия с математикой ?</a:t>
            </a:r>
            <a:endParaRPr lang="ru-RU" sz="1200" baseline="0" dirty="0"/>
          </a:p>
        </c:rich>
      </c:tx>
      <c:layout>
        <c:manualLayout>
          <c:xMode val="edge"/>
          <c:yMode val="edge"/>
          <c:x val="0.36076843917209006"/>
          <c:y val="5.363198324317248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связана профессия с математикой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tint val="30000"/>
                      <a:satMod val="300000"/>
                    </a:schemeClr>
                    <a:schemeClr val="accent2">
                      <a:tint val="40000"/>
                      <a:satMod val="200000"/>
                    </a:schemeClr>
                  </a:duotone>
                </a:blip>
                <a:tile tx="0" ty="0" sx="70000" sy="70000" flip="none" algn="ctr"/>
              </a:blipFill>
              <a:ln w="9525" cap="flat" cmpd="sng" algn="ctr">
                <a:solidFill>
                  <a:schemeClr val="accent2">
                    <a:shade val="60000"/>
                    <a:satMod val="110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0.42000000000000015</c:v>
                </c:pt>
                <c:pt idx="1">
                  <c:v>0.58000000000000007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66169689843364976"/>
          <c:y val="0.34508521291615812"/>
          <c:w val="0.19359911158393764"/>
          <c:h val="0.4071723275858430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Нравилась математика?</a:t>
            </a:r>
            <a:endParaRPr lang="ru-RU" sz="1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нравиться математика?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tint val="30000"/>
                      <a:satMod val="300000"/>
                    </a:schemeClr>
                    <a:schemeClr val="accent2">
                      <a:tint val="40000"/>
                      <a:satMod val="200000"/>
                    </a:schemeClr>
                  </a:duotone>
                </a:blip>
                <a:tile tx="0" ty="0" sx="70000" sy="70000" flip="none" algn="ctr"/>
              </a:blipFill>
              <a:ln w="9525" cap="flat" cmpd="sng" algn="ctr">
                <a:solidFill>
                  <a:schemeClr val="accent2">
                    <a:shade val="60000"/>
                    <a:satMod val="110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</c:spPr>
          </c:dPt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да/нет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0.7100000000000003</c:v>
                </c:pt>
                <c:pt idx="1">
                  <c:v>0.13</c:v>
                </c:pt>
                <c:pt idx="2">
                  <c:v>0.16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5593408892248446"/>
          <c:y val="0.34508521291615812"/>
          <c:w val="0.44065928751950195"/>
          <c:h val="0.654914787083842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Используете</a:t>
            </a:r>
            <a:r>
              <a:rPr lang="ru-RU" sz="1200" baseline="0" dirty="0" smtClean="0"/>
              <a:t> дроби в повседневной жизни?</a:t>
            </a:r>
            <a:endParaRPr lang="ru-RU" sz="1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используете дроби в повседневной жизни?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tint val="30000"/>
                      <a:satMod val="300000"/>
                    </a:schemeClr>
                    <a:schemeClr val="accent2">
                      <a:tint val="40000"/>
                      <a:satMod val="200000"/>
                    </a:schemeClr>
                  </a:duotone>
                </a:blip>
                <a:tile tx="0" ty="0" sx="70000" sy="70000" flip="none" algn="ctr"/>
              </a:blipFill>
              <a:ln w="9525" cap="flat" cmpd="sng" algn="ctr">
                <a:solidFill>
                  <a:schemeClr val="accent2">
                    <a:shade val="60000"/>
                    <a:satMod val="110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6616968984336502"/>
          <c:y val="0.34508521291615812"/>
          <c:w val="0.19359911158393772"/>
          <c:h val="0.4071723275858432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Используете дроби в работе?</a:t>
            </a:r>
            <a:endParaRPr lang="ru-RU" sz="1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используете дроби в  работе?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tint val="30000"/>
                      <a:satMod val="300000"/>
                    </a:schemeClr>
                    <a:schemeClr val="accent2">
                      <a:tint val="40000"/>
                      <a:satMod val="200000"/>
                    </a:schemeClr>
                  </a:duotone>
                </a:blip>
                <a:tile tx="0" ty="0" sx="70000" sy="70000" flip="none" algn="ctr"/>
              </a:blipFill>
              <a:ln w="9525" cap="flat" cmpd="sng" algn="ctr">
                <a:solidFill>
                  <a:schemeClr val="accent2">
                    <a:shade val="60000"/>
                    <a:satMod val="110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0.92</c:v>
                </c:pt>
                <c:pt idx="1">
                  <c:v>8.0000000000000043E-2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66169689843365065"/>
          <c:y val="0.34508521291615812"/>
          <c:w val="0.19359911158393778"/>
          <c:h val="0.4071723275858434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Математика – царица наук.?</a:t>
            </a:r>
            <a:endParaRPr lang="ru-RU" sz="1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нравиться математика?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tint val="30000"/>
                      <a:satMod val="300000"/>
                    </a:schemeClr>
                    <a:schemeClr val="accent2">
                      <a:tint val="40000"/>
                      <a:satMod val="200000"/>
                    </a:schemeClr>
                  </a:duotone>
                </a:blip>
                <a:tile tx="0" ty="0" sx="70000" sy="70000" flip="none" algn="ctr"/>
              </a:blipFill>
              <a:ln w="9525" cap="flat" cmpd="sng" algn="ctr">
                <a:solidFill>
                  <a:schemeClr val="accent2">
                    <a:shade val="60000"/>
                    <a:satMod val="110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</c:spPr>
          </c:dPt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да/нет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0.83000000000000029</c:v>
                </c:pt>
                <c:pt idx="1">
                  <c:v>4.0000000000000022E-2</c:v>
                </c:pt>
                <c:pt idx="2">
                  <c:v>0.13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5593408892248446"/>
          <c:y val="0.34508521291615812"/>
          <c:w val="0.44065928751950195"/>
          <c:h val="0.6549147870838424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214686"/>
            <a:ext cx="6400800" cy="1600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Выполнил: ученик 5 «А» класса 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Жбанов Иван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Руководитель: Шереметьева Н.В.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Дроби вокруг нас</a:t>
            </a:r>
            <a:endParaRPr lang="ru-RU" dirty="0"/>
          </a:p>
        </p:txBody>
      </p:sp>
      <p:pic>
        <p:nvPicPr>
          <p:cNvPr id="1026" name="Picture 2" descr="G:\жбанов Иван 5а дроби вокруг нас\1322887509_homewor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14884"/>
            <a:ext cx="1747828" cy="1774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Учите лучше математику!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G:\жбанов Иван 5а дроби вокруг нас\1322887509_homewor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14554"/>
            <a:ext cx="3071834" cy="3117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Нужно ли знать дроби людям различных профессий?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1214422"/>
            <a:ext cx="2399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u="sng" dirty="0" smtClean="0"/>
              <a:t>Примеры из анкет:</a:t>
            </a:r>
            <a:endParaRPr lang="ru-RU" sz="2000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571612"/>
          <a:ext cx="8643998" cy="50324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4512"/>
                <a:gridCol w="6929486"/>
              </a:tblGrid>
              <a:tr h="1845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профессия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Примеры использования дробей, частей от числа, процентов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14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Электрик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Определение нужного метража провода при электропроводки.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295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Фармацевт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dirty="0"/>
                        <a:t>при изготовлении микстур, порошков по рецепту.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29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Повар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dirty="0"/>
                        <a:t>Расчёт количества продуктов для заказа в школу, садик, исходя из количества детей , массы данного продукта в данном блюде.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29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Медсестра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dirty="0"/>
                        <a:t>При заболевании более 50 % учащихся, школу, класс закрывают на карантин.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14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Продавец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считаю прибыль от вложенных денежных средств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14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Шофёр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расчёт вместимости бака и канистр в соответствии с расходом топлива.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14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Учитель физики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  При решении задач на КПД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591671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Учитель географии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 при изучении экономической географии много информации, выраженной в процентах: площадь лесов, воды и суши, протяжённость границ, запас пресной и солёной воды, добычи полезных ископаемых и др.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140652">
                <a:tc>
                  <a:txBody>
                    <a:bodyPr/>
                    <a:lstStyle/>
                    <a:p>
                      <a:pPr marL="457200" indent="-368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Учитель музыки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нотный стан, запись нот и их чтение тоже связаны с дробями.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290992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Учитель биологии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Для решения задач по генетике в 10 и 11 классах изучения биологии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441332">
                <a:tc>
                  <a:txBody>
                    <a:bodyPr/>
                    <a:lstStyle/>
                    <a:p>
                      <a:pPr marL="457200" indent="-368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Учитель </a:t>
                      </a:r>
                      <a:r>
                        <a:rPr lang="ru-RU" sz="1400" dirty="0" smtClean="0"/>
                        <a:t>Истории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При </a:t>
                      </a:r>
                      <a:r>
                        <a:rPr lang="ru-RU" sz="1400" dirty="0"/>
                        <a:t>развитии социума всегда были деньги. Они менялись, но дробные части были всегда. Например: в старину на Руси использовались монеты </a:t>
                      </a:r>
                      <a:r>
                        <a:rPr lang="ru-RU" sz="1400" dirty="0" smtClean="0"/>
                        <a:t>меньше </a:t>
                      </a:r>
                      <a:r>
                        <a:rPr lang="ru-RU" sz="1400" dirty="0"/>
                        <a:t>1 копейки: грош – ½ коп., полушка ¼ коп.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  <a:tr h="44133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Учитель литературы и русского языка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при написании сочинения вступление и заключение не должно превышать более 1/3 всего содержания.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1" marR="3231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Дроби вокруг нас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/>
              <a:t>Цель:</a:t>
            </a:r>
            <a:r>
              <a:rPr lang="ru-RU" dirty="0" smtClean="0"/>
              <a:t>  Найти практическое применение использования дробей в повседневной жизни.</a:t>
            </a:r>
          </a:p>
          <a:p>
            <a:pPr>
              <a:buNone/>
            </a:pPr>
            <a:r>
              <a:rPr lang="ru-RU" b="1" u="sng" dirty="0" smtClean="0"/>
              <a:t>Задачи: </a:t>
            </a:r>
            <a:endParaRPr lang="ru-RU" b="1" dirty="0" smtClean="0"/>
          </a:p>
          <a:p>
            <a:pPr lvl="0"/>
            <a:r>
              <a:rPr lang="ru-RU" dirty="0" smtClean="0"/>
              <a:t>Изучить материал по темам: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Что такое дроби, их история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Виды дробей</a:t>
            </a:r>
          </a:p>
          <a:p>
            <a:pPr lvl="0"/>
            <a:r>
              <a:rPr lang="ru-RU" dirty="0" smtClean="0"/>
              <a:t>Составить анкету для людей различных профессий, проанкетировать их, проанализировать ответы анкет, сделать вывод: Используются ли дроби в повседневной жизни.</a:t>
            </a:r>
          </a:p>
          <a:p>
            <a:r>
              <a:rPr lang="ru-RU" dirty="0" smtClean="0"/>
              <a:t>Найти яркие примеры использования дробей в жизни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 Что такое дроби?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7772400" cy="4572000"/>
          </a:xfrm>
        </p:spPr>
        <p:txBody>
          <a:bodyPr/>
          <a:lstStyle/>
          <a:p>
            <a:r>
              <a:rPr lang="ru-RU" b="1" i="1" dirty="0" smtClean="0"/>
              <a:t>Дроби Египта  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r>
              <a:rPr lang="ru-RU" b="1" i="1" dirty="0" smtClean="0"/>
              <a:t>Дроби Китая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Дроби Вавилона</a:t>
            </a:r>
          </a:p>
          <a:p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G:\жбанов Иван 5а дроби вокруг нас\delenie100.png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500430" y="2214554"/>
            <a:ext cx="1862138" cy="1139979"/>
          </a:xfrm>
          <a:prstGeom prst="rect">
            <a:avLst/>
          </a:prstGeom>
          <a:noFill/>
        </p:spPr>
      </p:pic>
      <p:pic>
        <p:nvPicPr>
          <p:cNvPr id="2051" name="Picture 3" descr="G:\жбанов Иван 5а дроби вокруг нас\doc-420.pn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l="74188"/>
          <a:stretch>
            <a:fillRect/>
          </a:stretch>
        </p:blipFill>
        <p:spPr bwMode="auto">
          <a:xfrm flipH="1">
            <a:off x="5929322" y="1357298"/>
            <a:ext cx="614053" cy="1787710"/>
          </a:xfrm>
          <a:prstGeom prst="rect">
            <a:avLst/>
          </a:prstGeom>
          <a:noFill/>
        </p:spPr>
      </p:pic>
      <p:pic>
        <p:nvPicPr>
          <p:cNvPr id="2052" name="Picture 4" descr="G:\жбанов Иван 5а дроби вокруг нас\img_27362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7715272" y="3143248"/>
            <a:ext cx="620824" cy="163195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71670" y="3786190"/>
            <a:ext cx="528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Половина - «бань»,</a:t>
            </a:r>
          </a:p>
          <a:p>
            <a:r>
              <a:rPr lang="ru-RU" b="1" dirty="0" smtClean="0"/>
              <a:t> треть </a:t>
            </a:r>
            <a:r>
              <a:rPr lang="ru-RU" dirty="0" smtClean="0"/>
              <a:t>– «</a:t>
            </a:r>
            <a:r>
              <a:rPr lang="ru-RU" dirty="0" err="1" smtClean="0"/>
              <a:t>шао</a:t>
            </a:r>
            <a:r>
              <a:rPr lang="ru-RU" dirty="0" smtClean="0"/>
              <a:t> бань» («малая половина»),</a:t>
            </a:r>
          </a:p>
          <a:p>
            <a:r>
              <a:rPr lang="ru-RU" b="1" dirty="0" smtClean="0"/>
              <a:t>две трети </a:t>
            </a:r>
            <a:r>
              <a:rPr lang="ru-RU" dirty="0" smtClean="0"/>
              <a:t>– «</a:t>
            </a:r>
            <a:r>
              <a:rPr lang="ru-RU" dirty="0" err="1" smtClean="0"/>
              <a:t>тао</a:t>
            </a:r>
            <a:r>
              <a:rPr lang="ru-RU" dirty="0" smtClean="0"/>
              <a:t> бань» («большая половина»).</a:t>
            </a:r>
          </a:p>
          <a:p>
            <a:r>
              <a:rPr lang="ru-RU" b="1" dirty="0" smtClean="0"/>
              <a:t>четвёртая часть </a:t>
            </a:r>
            <a:r>
              <a:rPr lang="ru-RU" dirty="0" smtClean="0"/>
              <a:t>– «слабая половина».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5786454"/>
            <a:ext cx="18101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1/60,     1/12  </a:t>
            </a:r>
            <a:endParaRPr lang="ru-RU" sz="2000" b="1" dirty="0"/>
          </a:p>
        </p:txBody>
      </p:sp>
      <p:pic>
        <p:nvPicPr>
          <p:cNvPr id="2053" name="Picture 5" descr="G:\жбанов Иван 5а дроби вокруг нас\l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714884"/>
            <a:ext cx="128331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 Виды дробей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7"/>
            <a:ext cx="5900750" cy="428628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Обыкновенная дробь</a:t>
            </a:r>
            <a:r>
              <a:rPr lang="ru-RU" dirty="0" smtClean="0"/>
              <a:t> или </a:t>
            </a:r>
            <a:r>
              <a:rPr lang="ru-RU" b="1" dirty="0" smtClean="0"/>
              <a:t>простая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73050" indent="-92075">
              <a:buNone/>
            </a:pPr>
            <a:r>
              <a:rPr lang="ru-RU" sz="2200" dirty="0" smtClean="0"/>
              <a:t>отношения двух чисел . </a:t>
            </a:r>
          </a:p>
          <a:p>
            <a:pPr marL="273050" indent="-92075">
              <a:buNone/>
            </a:pPr>
            <a:r>
              <a:rPr lang="ru-RU" sz="2200" i="1" dirty="0" smtClean="0"/>
              <a:t>Делимое</a:t>
            </a:r>
            <a:r>
              <a:rPr lang="ru-RU" sz="2200" dirty="0" smtClean="0"/>
              <a:t> </a:t>
            </a:r>
            <a:r>
              <a:rPr lang="ru-RU" sz="2200" dirty="0" err="1" smtClean="0"/>
              <a:t>m</a:t>
            </a:r>
            <a:r>
              <a:rPr lang="ru-RU" sz="2200" dirty="0" smtClean="0"/>
              <a:t> называется </a:t>
            </a:r>
            <a:r>
              <a:rPr lang="ru-RU" sz="2200" b="1" dirty="0" smtClean="0"/>
              <a:t>числителем дроби</a:t>
            </a:r>
            <a:r>
              <a:rPr lang="ru-RU" sz="2200" dirty="0" smtClean="0"/>
              <a:t>, </a:t>
            </a:r>
          </a:p>
          <a:p>
            <a:pPr marL="273050" indent="-92075">
              <a:buNone/>
            </a:pPr>
            <a:r>
              <a:rPr lang="ru-RU" sz="2200" dirty="0" smtClean="0"/>
              <a:t>а </a:t>
            </a:r>
            <a:r>
              <a:rPr lang="ru-RU" sz="2200" i="1" dirty="0" smtClean="0"/>
              <a:t>делитель</a:t>
            </a:r>
            <a:r>
              <a:rPr lang="ru-RU" sz="2200" dirty="0" smtClean="0"/>
              <a:t> </a:t>
            </a:r>
            <a:r>
              <a:rPr lang="ru-RU" sz="2200" dirty="0" err="1" smtClean="0"/>
              <a:t>n</a:t>
            </a:r>
            <a:r>
              <a:rPr lang="ru-RU" sz="2200" dirty="0" smtClean="0"/>
              <a:t> — </a:t>
            </a:r>
            <a:r>
              <a:rPr lang="ru-RU" sz="2200" b="1" dirty="0" smtClean="0"/>
              <a:t>знаменателем дроби</a:t>
            </a:r>
            <a:r>
              <a:rPr lang="ru-RU" sz="2200" dirty="0" smtClean="0"/>
              <a:t>.</a:t>
            </a:r>
            <a:endParaRPr lang="en-US" b="1" dirty="0" smtClean="0"/>
          </a:p>
          <a:p>
            <a:r>
              <a:rPr lang="ru-RU" b="1" dirty="0" smtClean="0"/>
              <a:t>Неправильная дробь</a:t>
            </a:r>
          </a:p>
          <a:p>
            <a:pPr marL="180975" indent="0">
              <a:buNone/>
            </a:pPr>
            <a:r>
              <a:rPr lang="ru-RU" sz="2000" i="1" dirty="0" smtClean="0"/>
              <a:t>называется дробь, у которой числитель больше  или равен знаменателю</a:t>
            </a:r>
            <a:r>
              <a:rPr lang="ru-RU" dirty="0" smtClean="0"/>
              <a:t>. </a:t>
            </a:r>
            <a:r>
              <a:rPr lang="ru-RU" sz="2100" i="1" dirty="0" smtClean="0"/>
              <a:t>Всякую неправильную дробь можно представить в виде суммы натурального числа и правильной дроби.</a:t>
            </a:r>
            <a:br>
              <a:rPr lang="ru-RU" sz="2100" i="1" dirty="0" smtClean="0"/>
            </a:br>
            <a:endParaRPr lang="ru-RU" sz="2100" b="1" i="1" dirty="0" smtClean="0"/>
          </a:p>
          <a:p>
            <a:r>
              <a:rPr lang="ru-RU" b="1" dirty="0" smtClean="0"/>
              <a:t>Смешанной дробью</a:t>
            </a:r>
          </a:p>
          <a:p>
            <a:pPr>
              <a:buNone/>
            </a:pPr>
            <a:r>
              <a:rPr lang="ru-RU" sz="2300" i="1" dirty="0" smtClean="0"/>
              <a:t>      называется дробь, записанная в виде целого числа и правильной дроби и понимается как сумма этого числа и дроби.</a:t>
            </a:r>
            <a:endParaRPr lang="ru-RU" sz="2300" b="1" i="1" dirty="0" smtClean="0"/>
          </a:p>
          <a:p>
            <a:endParaRPr lang="ru-RU" b="1" dirty="0" smtClean="0"/>
          </a:p>
          <a:p>
            <a:r>
              <a:rPr lang="ru-RU" b="1" dirty="0" smtClean="0"/>
              <a:t>Десятичная дробь</a:t>
            </a:r>
          </a:p>
          <a:p>
            <a:pPr>
              <a:buNone/>
            </a:pPr>
            <a:r>
              <a:rPr lang="ru-RU" sz="2300" i="1" dirty="0" smtClean="0"/>
              <a:t>      это дробь со знаменателем 10</a:t>
            </a:r>
            <a:r>
              <a:rPr lang="ru-RU" sz="2300" i="1" baseline="30000" dirty="0" smtClean="0"/>
              <a:t>n</a:t>
            </a:r>
            <a:r>
              <a:rPr lang="ru-RU" sz="2300" i="1" dirty="0" smtClean="0"/>
              <a:t>, где </a:t>
            </a:r>
            <a:r>
              <a:rPr lang="ru-RU" sz="2300" i="1" dirty="0" err="1" smtClean="0"/>
              <a:t>n</a:t>
            </a:r>
            <a:r>
              <a:rPr lang="ru-RU" sz="2300" i="1" dirty="0" smtClean="0"/>
              <a:t> — натуральное число</a:t>
            </a:r>
            <a:endParaRPr lang="ru-RU" sz="2300" i="1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00100" y="5857892"/>
            <a:ext cx="700092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Один процент – это одна сотая часть какого-то числа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Понятно, что само число, о котором идёт речь, составляет всегда 100%.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2" descr="G:\жбанов Иван 5а дроби вокруг нас\img2.jpg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 l="25806" t="33836" r="28226" b="17672"/>
          <a:stretch>
            <a:fillRect/>
          </a:stretch>
        </p:blipFill>
        <p:spPr bwMode="auto">
          <a:xfrm>
            <a:off x="6572264" y="1142984"/>
            <a:ext cx="1357322" cy="1071571"/>
          </a:xfrm>
          <a:prstGeom prst="rect">
            <a:avLst/>
          </a:prstGeom>
          <a:noFill/>
        </p:spPr>
      </p:pic>
      <p:pic>
        <p:nvPicPr>
          <p:cNvPr id="2050" name="Picture 2" descr="G:\жбанов Иван 5а дроби вокруг нас\100513_html_28f69e6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643182"/>
            <a:ext cx="1334445" cy="752472"/>
          </a:xfrm>
          <a:prstGeom prst="rect">
            <a:avLst/>
          </a:prstGeom>
          <a:noFill/>
        </p:spPr>
      </p:pic>
      <p:pic>
        <p:nvPicPr>
          <p:cNvPr id="2051" name="Picture 3" descr="G:\жбанов Иван 5а дроби вокруг нас\6246624_html_115d961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571876"/>
            <a:ext cx="642942" cy="830223"/>
          </a:xfrm>
          <a:prstGeom prst="rect">
            <a:avLst/>
          </a:prstGeom>
          <a:noFill/>
        </p:spPr>
      </p:pic>
      <p:pic>
        <p:nvPicPr>
          <p:cNvPr id="2052" name="Picture 4" descr="G:\жбанов Иван 5а дроби вокруг нас\162402_html_m7ec5b48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643446"/>
            <a:ext cx="1643074" cy="749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Нужно ли знать дроби людям различных профессий?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143504" y="1643050"/>
            <a:ext cx="2643206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Профессии опрошенных:</a:t>
            </a:r>
          </a:p>
          <a:p>
            <a:pPr marL="0" indent="0"/>
            <a:r>
              <a:rPr lang="ru-RU" sz="2000" dirty="0" smtClean="0"/>
              <a:t>Шофёр,</a:t>
            </a:r>
          </a:p>
          <a:p>
            <a:pPr marL="0" indent="0"/>
            <a:r>
              <a:rPr lang="ru-RU" sz="2000" dirty="0" smtClean="0"/>
              <a:t> фармацевт, </a:t>
            </a:r>
          </a:p>
          <a:p>
            <a:pPr marL="0" indent="0"/>
            <a:r>
              <a:rPr lang="ru-RU" sz="2000" dirty="0" smtClean="0"/>
              <a:t>повар, </a:t>
            </a:r>
          </a:p>
          <a:p>
            <a:pPr marL="0" indent="0"/>
            <a:r>
              <a:rPr lang="ru-RU" sz="2000" dirty="0" smtClean="0"/>
              <a:t>стоматолог, электрик, </a:t>
            </a:r>
          </a:p>
          <a:p>
            <a:pPr marL="0" indent="0"/>
            <a:r>
              <a:rPr lang="ru-RU" sz="2000" dirty="0" smtClean="0"/>
              <a:t>медсестра, </a:t>
            </a:r>
          </a:p>
          <a:p>
            <a:pPr marL="0" indent="0"/>
            <a:r>
              <a:rPr lang="ru-RU" sz="2000" dirty="0" smtClean="0"/>
              <a:t>библиотекарь, </a:t>
            </a:r>
          </a:p>
          <a:p>
            <a:pPr marL="0" indent="0"/>
            <a:r>
              <a:rPr lang="ru-RU" sz="2000" dirty="0" smtClean="0"/>
              <a:t>лаборант, </a:t>
            </a:r>
          </a:p>
          <a:p>
            <a:pPr marL="0" indent="0"/>
            <a:r>
              <a:rPr lang="ru-RU" sz="2000" dirty="0" smtClean="0"/>
              <a:t>продавец, </a:t>
            </a:r>
          </a:p>
          <a:p>
            <a:pPr marL="0" indent="0"/>
            <a:r>
              <a:rPr lang="ru-RU" sz="2000" dirty="0" smtClean="0"/>
              <a:t>нянечка детсада,</a:t>
            </a:r>
          </a:p>
          <a:p>
            <a:pPr marL="0" indent="0"/>
            <a:r>
              <a:rPr lang="ru-RU" sz="2000" dirty="0" smtClean="0"/>
              <a:t> экономист, </a:t>
            </a:r>
          </a:p>
          <a:p>
            <a:pPr marL="0" indent="0"/>
            <a:r>
              <a:rPr lang="ru-RU" sz="2000" dirty="0" smtClean="0"/>
              <a:t>швея, </a:t>
            </a:r>
          </a:p>
          <a:p>
            <a:pPr marL="0" indent="0"/>
            <a:r>
              <a:rPr lang="ru-RU" sz="2000" dirty="0" smtClean="0"/>
              <a:t>спортсмен </a:t>
            </a:r>
          </a:p>
          <a:p>
            <a:pPr marL="0" indent="0"/>
            <a:r>
              <a:rPr lang="ru-RU" sz="2000" dirty="0" smtClean="0"/>
              <a:t>и учителя различных предметов</a:t>
            </a:r>
            <a:endParaRPr lang="ru-RU" sz="20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1500174"/>
            <a:ext cx="937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Анкета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3116"/>
          <a:ext cx="4714908" cy="4042550"/>
        </p:xfrm>
        <a:graphic>
          <a:graphicData uri="http://schemas.openxmlformats.org/drawingml/2006/table">
            <a:tbl>
              <a:tblPr/>
              <a:tblGrid>
                <a:gridCol w="3929090"/>
                <a:gridCol w="785818"/>
              </a:tblGrid>
              <a:tr h="25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вопрос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Ваше имя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Ваш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пол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Ваша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профессия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Нравится (-</a:t>
                      </a:r>
                      <a:r>
                        <a:rPr lang="ru-RU" sz="1400" b="1" dirty="0" err="1">
                          <a:latin typeface="Calibri"/>
                          <a:ea typeface="Times New Roman"/>
                          <a:cs typeface="Times New Roman"/>
                        </a:rPr>
                        <a:t>лась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) ли вам математика в школе?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5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Используете ли 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вы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 повседневной жизни понятие дроби, процентов, частей целого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? Если «да»,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приведите примеры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8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Используете ли вы в своей работе 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понятие дроби, процентов, частей целого? Если «да», приведите примеры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Согласны ли вы с высказыванием «Математика – царица наук»?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Большое спасибо за участие в анкетировании!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3" name="Picture 1" descr="G:\жбанов Иван 5а дроби вокруг нас\gallery_2_385_1917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072462" y="357166"/>
            <a:ext cx="842962" cy="1141511"/>
          </a:xfrm>
          <a:prstGeom prst="rect">
            <a:avLst/>
          </a:prstGeom>
          <a:noFill/>
        </p:spPr>
      </p:pic>
      <p:pic>
        <p:nvPicPr>
          <p:cNvPr id="3074" name="Picture 2" descr="G:\жбанов Иван 5а дроби вокруг нас\gallery_2_385_633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285860"/>
            <a:ext cx="605122" cy="857256"/>
          </a:xfrm>
          <a:prstGeom prst="rect">
            <a:avLst/>
          </a:prstGeom>
          <a:noFill/>
        </p:spPr>
      </p:pic>
      <p:pic>
        <p:nvPicPr>
          <p:cNvPr id="3075" name="Picture 3" descr="G:\жбанов Иван 5а дроби вокруг нас\44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58214" y="1785926"/>
            <a:ext cx="657734" cy="1083326"/>
          </a:xfrm>
          <a:prstGeom prst="rect">
            <a:avLst/>
          </a:prstGeom>
          <a:noFill/>
        </p:spPr>
      </p:pic>
      <p:pic>
        <p:nvPicPr>
          <p:cNvPr id="3076" name="Picture 4" descr="G:\жбанов Иван 5а дроби вокруг нас\athumbnail.php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2714620"/>
            <a:ext cx="857256" cy="1191586"/>
          </a:xfrm>
          <a:prstGeom prst="rect">
            <a:avLst/>
          </a:prstGeom>
          <a:noFill/>
        </p:spPr>
      </p:pic>
      <p:pic>
        <p:nvPicPr>
          <p:cNvPr id="3077" name="Picture 5" descr="G:\жбанов Иван 5а дроби вокруг нас\766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2462" y="3857628"/>
            <a:ext cx="928689" cy="928689"/>
          </a:xfrm>
          <a:prstGeom prst="rect">
            <a:avLst/>
          </a:prstGeom>
          <a:noFill/>
        </p:spPr>
      </p:pic>
      <p:pic>
        <p:nvPicPr>
          <p:cNvPr id="3078" name="Picture 6" descr="G:\жбанов Иван 5а дроби вокруг нас\ююююююю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4643446"/>
            <a:ext cx="742950" cy="923925"/>
          </a:xfrm>
          <a:prstGeom prst="rect">
            <a:avLst/>
          </a:prstGeom>
          <a:noFill/>
        </p:spPr>
      </p:pic>
      <p:pic>
        <p:nvPicPr>
          <p:cNvPr id="3079" name="Picture 7" descr="G:\жбанов Иван 5а дроби вокруг нас\76105153_0_3625f_32e74955_L.gif"/>
          <p:cNvPicPr>
            <a:picLocks noChangeAspect="1" noChangeArrowheads="1" noCrop="1"/>
          </p:cNvPicPr>
          <p:nvPr/>
        </p:nvPicPr>
        <p:blipFill>
          <a:blip r:embed="rId8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7786710" y="5429264"/>
            <a:ext cx="1139120" cy="1143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Нужно ли знать дроби людям различных профессий?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5929354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Примеры из повседневной жизни:</a:t>
            </a:r>
          </a:p>
          <a:p>
            <a:pPr>
              <a:buNone/>
            </a:pPr>
            <a:endParaRPr lang="ru-RU" b="1" dirty="0" smtClean="0"/>
          </a:p>
          <a:p>
            <a:pPr marL="0" indent="0"/>
            <a:r>
              <a:rPr lang="ru-RU" sz="2000" dirty="0" smtClean="0"/>
              <a:t> </a:t>
            </a:r>
            <a:r>
              <a:rPr lang="ru-RU" sz="2000" b="1" dirty="0" smtClean="0"/>
              <a:t>Планирование семейного </a:t>
            </a:r>
            <a:r>
              <a:rPr lang="ru-RU" sz="2000" dirty="0" smtClean="0"/>
              <a:t>бюджета (квартплата, покупки, кредит и др.)</a:t>
            </a:r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000" b="1" dirty="0" smtClean="0"/>
              <a:t>Приготовление пищи, консервирование</a:t>
            </a:r>
          </a:p>
          <a:p>
            <a:pPr marL="0" indent="0"/>
            <a:endParaRPr lang="ru-RU" sz="2000" b="1" dirty="0" smtClean="0"/>
          </a:p>
          <a:p>
            <a:pPr marL="0" indent="0"/>
            <a:r>
              <a:rPr lang="ru-RU" sz="2000" dirty="0" smtClean="0"/>
              <a:t> </a:t>
            </a:r>
            <a:r>
              <a:rPr lang="ru-RU" sz="2000" b="1" dirty="0" smtClean="0"/>
              <a:t>Ремонт в квартире </a:t>
            </a:r>
            <a:r>
              <a:rPr lang="ru-RU" sz="2000" dirty="0" smtClean="0"/>
              <a:t>(покупка материалов с выгодой)</a:t>
            </a:r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000" b="1" dirty="0" smtClean="0"/>
              <a:t>Огородные работы </a:t>
            </a:r>
            <a:r>
              <a:rPr lang="ru-RU" sz="2000" dirty="0" smtClean="0"/>
              <a:t>(расчёт размеров и количества грядок, расчёт рассады и семян по разным сортам и с учётом имеющейся площади и др.)</a:t>
            </a:r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000" b="1" dirty="0" smtClean="0"/>
              <a:t>Подсчёт зарплаты и отпускных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/>
            <a:endParaRPr lang="ru-RU" sz="2000" dirty="0"/>
          </a:p>
        </p:txBody>
      </p:sp>
      <p:pic>
        <p:nvPicPr>
          <p:cNvPr id="21506" name="Picture 2" descr="G:\жбанов Иван 5а дроби вокруг нас\5d4f04b2a34979_big.jpg"/>
          <p:cNvPicPr>
            <a:picLocks noChangeAspect="1" noChangeArrowheads="1"/>
          </p:cNvPicPr>
          <p:nvPr/>
        </p:nvPicPr>
        <p:blipFill>
          <a:blip r:embed="rId2"/>
          <a:srcRect l="66275" t="70455" r="3888" b="568"/>
          <a:stretch>
            <a:fillRect/>
          </a:stretch>
        </p:blipFill>
        <p:spPr bwMode="auto">
          <a:xfrm>
            <a:off x="6643702" y="3786190"/>
            <a:ext cx="1571636" cy="1214446"/>
          </a:xfrm>
          <a:prstGeom prst="rect">
            <a:avLst/>
          </a:prstGeom>
          <a:noFill/>
        </p:spPr>
      </p:pic>
      <p:pic>
        <p:nvPicPr>
          <p:cNvPr id="21507" name="Picture 3" descr="G:\жбанов Иван 5а дроби вокруг нас\1298930782_pancakes_3-5.jpg"/>
          <p:cNvPicPr>
            <a:picLocks noChangeAspect="1" noChangeArrowheads="1"/>
          </p:cNvPicPr>
          <p:nvPr/>
        </p:nvPicPr>
        <p:blipFill>
          <a:blip r:embed="rId3"/>
          <a:srcRect r="14000" b="2000"/>
          <a:stretch>
            <a:fillRect/>
          </a:stretch>
        </p:blipFill>
        <p:spPr bwMode="auto">
          <a:xfrm>
            <a:off x="7715272" y="2786058"/>
            <a:ext cx="1253809" cy="1428760"/>
          </a:xfrm>
          <a:prstGeom prst="rect">
            <a:avLst/>
          </a:prstGeom>
          <a:noFill/>
        </p:spPr>
      </p:pic>
      <p:pic>
        <p:nvPicPr>
          <p:cNvPr id="21508" name="Picture 4" descr="G:\жбанов Иван 5а дроби вокруг нас\Depositphotos_7878976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571612"/>
            <a:ext cx="1749428" cy="1165584"/>
          </a:xfrm>
          <a:prstGeom prst="rect">
            <a:avLst/>
          </a:prstGeom>
          <a:noFill/>
        </p:spPr>
      </p:pic>
      <p:pic>
        <p:nvPicPr>
          <p:cNvPr id="21509" name="Picture 5" descr="G:\жбанов Иван 5а дроби вокруг нас\683570_51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5143512"/>
            <a:ext cx="1190625" cy="128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Нужно ли знать дроби людям различных профессий?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5929354" cy="49292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u="sng" dirty="0" smtClean="0"/>
              <a:t>Примеры из </a:t>
            </a:r>
            <a:r>
              <a:rPr lang="ru-RU" b="1" u="sng" dirty="0" err="1" smtClean="0"/>
              <a:t>прфессиональной</a:t>
            </a:r>
            <a:r>
              <a:rPr lang="ru-RU" b="1" u="sng" dirty="0" smtClean="0"/>
              <a:t> сферы:</a:t>
            </a:r>
          </a:p>
          <a:p>
            <a:pPr>
              <a:buNone/>
            </a:pPr>
            <a:endParaRPr lang="ru-RU" b="1" dirty="0" smtClean="0"/>
          </a:p>
          <a:p>
            <a:pPr marL="0" indent="0"/>
            <a:r>
              <a:rPr lang="ru-RU" sz="2000" dirty="0" smtClean="0"/>
              <a:t> </a:t>
            </a:r>
            <a:r>
              <a:rPr lang="ru-RU" sz="2000" b="1" dirty="0" smtClean="0"/>
              <a:t>Анализ контрольных работ, усвоение программы, социальный паспорт класса</a:t>
            </a:r>
            <a:endParaRPr lang="ru-RU" sz="2000" dirty="0" smtClean="0"/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000" b="1" dirty="0" smtClean="0"/>
              <a:t>Оформление документов </a:t>
            </a:r>
            <a:r>
              <a:rPr lang="ru-RU" sz="2000" dirty="0" smtClean="0"/>
              <a:t>(в налоговую инспекцию)</a:t>
            </a:r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000" b="1" dirty="0" smtClean="0"/>
              <a:t>При составлении меню, расчёт количества продуктов</a:t>
            </a:r>
          </a:p>
          <a:p>
            <a:pPr marL="0" indent="0"/>
            <a:endParaRPr lang="ru-RU" sz="2000" b="1" dirty="0" smtClean="0"/>
          </a:p>
          <a:p>
            <a:pPr marL="0" indent="0"/>
            <a:r>
              <a:rPr lang="ru-RU" sz="2000" dirty="0" smtClean="0"/>
              <a:t> </a:t>
            </a:r>
            <a:r>
              <a:rPr lang="ru-RU" sz="2000" b="1" dirty="0" smtClean="0"/>
              <a:t>Расчёт бензина, пути  и скорости автомобиля</a:t>
            </a:r>
            <a:endParaRPr lang="ru-RU" sz="2000" dirty="0" smtClean="0"/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000" b="1" dirty="0" smtClean="0"/>
              <a:t>Приготовление микстур, порошков по рецепту, чтение инструкций к лекарствам</a:t>
            </a:r>
          </a:p>
          <a:p>
            <a:pPr marL="0" indent="0"/>
            <a:endParaRPr lang="ru-RU" sz="2000" b="1" dirty="0" smtClean="0"/>
          </a:p>
          <a:p>
            <a:pPr marL="0" indent="0"/>
            <a:r>
              <a:rPr lang="ru-RU" sz="2000" b="1" dirty="0" smtClean="0"/>
              <a:t>При дезинфекции помещения </a:t>
            </a:r>
            <a:r>
              <a:rPr lang="ru-RU" sz="2000" dirty="0" smtClean="0"/>
              <a:t>(определённый раствор)</a:t>
            </a:r>
          </a:p>
          <a:p>
            <a:pPr marL="0" indent="0"/>
            <a:endParaRPr lang="ru-RU" sz="2000" dirty="0"/>
          </a:p>
        </p:txBody>
      </p:sp>
      <p:pic>
        <p:nvPicPr>
          <p:cNvPr id="4" name="Picture 7" descr="G:\жбанов Иван 5а дроби вокруг нас\76105153_0_3625f_32e74955_L.gif"/>
          <p:cNvPicPr>
            <a:picLocks noChangeAspect="1" noChangeArrowheads="1" noCrop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357950" y="2428868"/>
            <a:ext cx="1639186" cy="1646030"/>
          </a:xfrm>
          <a:prstGeom prst="rect">
            <a:avLst/>
          </a:prstGeom>
          <a:noFill/>
        </p:spPr>
      </p:pic>
      <p:pic>
        <p:nvPicPr>
          <p:cNvPr id="20482" name="Picture 2" descr="G:\жбанов Иван 5а дроби вокруг нас\gallery_2_385_2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214422"/>
            <a:ext cx="1428750" cy="1200150"/>
          </a:xfrm>
          <a:prstGeom prst="rect">
            <a:avLst/>
          </a:prstGeom>
          <a:noFill/>
        </p:spPr>
      </p:pic>
      <p:pic>
        <p:nvPicPr>
          <p:cNvPr id="20483" name="Picture 3" descr="G:\жбанов Иван 5а дроби вокруг нас\a7f96f12c6e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143380"/>
            <a:ext cx="1433520" cy="867657"/>
          </a:xfrm>
          <a:prstGeom prst="rect">
            <a:avLst/>
          </a:prstGeom>
          <a:noFill/>
        </p:spPr>
      </p:pic>
      <p:pic>
        <p:nvPicPr>
          <p:cNvPr id="20484" name="Picture 4" descr="G:\жбанов Иван 5а дроби вокруг нас\j0292116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5286388"/>
            <a:ext cx="1357322" cy="1158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Нужно ли знать дроби людям различных профессий?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285860"/>
            <a:ext cx="3104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Результаты анкетирования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807216"/>
          <a:ext cx="4143405" cy="4770368"/>
        </p:xfrm>
        <a:graphic>
          <a:graphicData uri="http://schemas.openxmlformats.org/drawingml/2006/table">
            <a:tbl>
              <a:tblPr/>
              <a:tblGrid>
                <a:gridCol w="1401935"/>
                <a:gridCol w="899957"/>
                <a:gridCol w="841380"/>
                <a:gridCol w="1000133"/>
              </a:tblGrid>
              <a:tr h="2406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Количество опрошенных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06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Из них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женщин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Из них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мужчин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Профессия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с математикой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связана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 связанна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63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Нравилась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математика в школе?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0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0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Да/нет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06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Используете дроби в повседневной жизни?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Нужны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 ли вам дроби 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в работе?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5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063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Согласны, что 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«Математика – царица наук»?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Times New Roman"/>
                          <a:cs typeface="Times New Roman"/>
                        </a:rPr>
                        <a:t>Другие науки тоже важны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857884" y="928670"/>
          <a:ext cx="2571768" cy="1420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071934" y="2143116"/>
          <a:ext cx="2857520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715140" y="2214554"/>
          <a:ext cx="242886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071934" y="3786190"/>
          <a:ext cx="3071834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786546" y="3786190"/>
          <a:ext cx="2357454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5072066" y="5286388"/>
          <a:ext cx="3643338" cy="157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Не всем </a:t>
            </a:r>
            <a:r>
              <a:rPr lang="ru-RU" dirty="0" smtClean="0"/>
              <a:t>нравится </a:t>
            </a:r>
            <a:r>
              <a:rPr lang="ru-RU" dirty="0" smtClean="0"/>
              <a:t>математика</a:t>
            </a:r>
          </a:p>
          <a:p>
            <a:pPr lvl="0"/>
            <a:r>
              <a:rPr lang="ru-RU" dirty="0" smtClean="0"/>
              <a:t>Многие считают её одной из главных наук</a:t>
            </a:r>
          </a:p>
          <a:p>
            <a:pPr lvl="0"/>
            <a:r>
              <a:rPr lang="ru-RU" dirty="0" smtClean="0"/>
              <a:t>Почти все </a:t>
            </a:r>
            <a:r>
              <a:rPr lang="ru-RU" dirty="0" smtClean="0"/>
              <a:t>люди </a:t>
            </a:r>
            <a:r>
              <a:rPr lang="ru-RU" dirty="0" smtClean="0"/>
              <a:t>различных профессий, не </a:t>
            </a:r>
            <a:r>
              <a:rPr lang="ru-RU" dirty="0" smtClean="0"/>
              <a:t>связанных </a:t>
            </a:r>
            <a:r>
              <a:rPr lang="ru-RU" dirty="0" smtClean="0"/>
              <a:t>на прямую </a:t>
            </a:r>
            <a:r>
              <a:rPr lang="ru-RU" dirty="0" smtClean="0"/>
              <a:t>с математикой,  </a:t>
            </a:r>
            <a:r>
              <a:rPr lang="ru-RU" dirty="0" smtClean="0"/>
              <a:t>используют действия с дробями при работе</a:t>
            </a:r>
          </a:p>
          <a:p>
            <a:pPr lvl="0"/>
            <a:r>
              <a:rPr lang="ru-RU" dirty="0" smtClean="0"/>
              <a:t>В повседневной жизни без знания дробей, умения работать с ними не обходится ни один человек!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293</TotalTime>
  <Words>886</Words>
  <PresentationFormat>Экран (4:3)</PresentationFormat>
  <Paragraphs>188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Дроби вокруг нас</vt:lpstr>
      <vt:lpstr>Дроби вокруг нас</vt:lpstr>
      <vt:lpstr>1. Что такое дроби?</vt:lpstr>
      <vt:lpstr>2. Виды дробей. </vt:lpstr>
      <vt:lpstr>3. Нужно ли знать дроби людям различных профессий?</vt:lpstr>
      <vt:lpstr>3. Нужно ли знать дроби людям различных профессий?</vt:lpstr>
      <vt:lpstr>3. Нужно ли знать дроби людям различных профессий?</vt:lpstr>
      <vt:lpstr>3. Нужно ли знать дроби людям различных профессий?</vt:lpstr>
      <vt:lpstr>Выводы</vt:lpstr>
      <vt:lpstr>Учите лучше математику!</vt:lpstr>
      <vt:lpstr>3. Нужно ли знать дроби людям различных профессий?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Дроби вокруг нас</dc:title>
  <cp:lastModifiedBy>антон</cp:lastModifiedBy>
  <cp:revision>25</cp:revision>
  <dcterms:modified xsi:type="dcterms:W3CDTF">2013-10-27T16:01:51Z</dcterms:modified>
</cp:coreProperties>
</file>