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2" r:id="rId5"/>
    <p:sldId id="273" r:id="rId6"/>
    <p:sldId id="281" r:id="rId7"/>
    <p:sldId id="276" r:id="rId8"/>
    <p:sldId id="277" r:id="rId9"/>
    <p:sldId id="278" r:id="rId10"/>
    <p:sldId id="279" r:id="rId11"/>
    <p:sldId id="280" r:id="rId12"/>
    <p:sldId id="260" r:id="rId13"/>
    <p:sldId id="262" r:id="rId14"/>
    <p:sldId id="264" r:id="rId15"/>
    <p:sldId id="274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A50021"/>
    <a:srgbClr val="0000CC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88E5-EEEA-4F6D-8AC8-5AD495EAFE11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9BA5-57D8-4C63-BA0F-1B1BE6B31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88E5-EEEA-4F6D-8AC8-5AD495EAFE11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9BA5-57D8-4C63-BA0F-1B1BE6B31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88E5-EEEA-4F6D-8AC8-5AD495EAFE11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9BA5-57D8-4C63-BA0F-1B1BE6B31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88E5-EEEA-4F6D-8AC8-5AD495EAFE11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9BA5-57D8-4C63-BA0F-1B1BE6B31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88E5-EEEA-4F6D-8AC8-5AD495EAFE11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9BA5-57D8-4C63-BA0F-1B1BE6B31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88E5-EEEA-4F6D-8AC8-5AD495EAFE11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9BA5-57D8-4C63-BA0F-1B1BE6B31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88E5-EEEA-4F6D-8AC8-5AD495EAFE11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9BA5-57D8-4C63-BA0F-1B1BE6B31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88E5-EEEA-4F6D-8AC8-5AD495EAFE11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9BA5-57D8-4C63-BA0F-1B1BE6B31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88E5-EEEA-4F6D-8AC8-5AD495EAFE11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9BA5-57D8-4C63-BA0F-1B1BE6B31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88E5-EEEA-4F6D-8AC8-5AD495EAFE11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9BA5-57D8-4C63-BA0F-1B1BE6B31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88E5-EEEA-4F6D-8AC8-5AD495EAFE11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9BA5-57D8-4C63-BA0F-1B1BE6B31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788E5-EEEA-4F6D-8AC8-5AD495EAFE11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B9BA5-57D8-4C63-BA0F-1B1BE6B31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85860"/>
            <a:ext cx="775235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Черячукина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Анжела Сергеевна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математики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МБОУ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ОШ №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dd36efffaa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2428875" cy="3960813"/>
          </a:xfrm>
          <a:prstGeom prst="rect">
            <a:avLst/>
          </a:prstGeom>
          <a:noFill/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250825" y="188913"/>
            <a:ext cx="4067175" cy="863600"/>
          </a:xfrm>
          <a:prstGeom prst="wedgeRoundRectCallout">
            <a:avLst>
              <a:gd name="adj1" fmla="val -39343"/>
              <a:gd name="adj2" fmla="val 205699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b="1" i="1">
                <a:solidFill>
                  <a:srgbClr val="993300"/>
                </a:solidFill>
                <a:latin typeface="Georgia" pitchFamily="18" charset="0"/>
              </a:rPr>
              <a:t>Найдите результат сложения: </a:t>
            </a: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3924300" y="1485900"/>
            <a:ext cx="28797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 + 0 = ...</a:t>
            </a:r>
          </a:p>
        </p:txBody>
      </p:sp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3924300" y="2565400"/>
            <a:ext cx="28797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0 + 24 = ...</a:t>
            </a:r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3852863" y="3502025"/>
            <a:ext cx="28797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12 + 0 = ...</a:t>
            </a:r>
          </a:p>
        </p:txBody>
      </p:sp>
      <p:sp>
        <p:nvSpPr>
          <p:cNvPr id="13322" name="WordArt 10"/>
          <p:cNvSpPr>
            <a:spLocks noChangeArrowheads="1" noChangeShapeType="1" noTextEdit="1"/>
          </p:cNvSpPr>
          <p:nvPr/>
        </p:nvSpPr>
        <p:spPr bwMode="auto">
          <a:xfrm>
            <a:off x="3924300" y="4510088"/>
            <a:ext cx="28797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0 + 71 = ...</a:t>
            </a: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2771775" y="5949950"/>
            <a:ext cx="6048375" cy="6477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>
                <a:latin typeface="Georgia" pitchFamily="18" charset="0"/>
              </a:rPr>
              <a:t>Какой вывод можно сделать?</a:t>
            </a:r>
          </a:p>
        </p:txBody>
      </p:sp>
      <p:sp>
        <p:nvSpPr>
          <p:cNvPr id="13324" name="WordArt 12"/>
          <p:cNvSpPr>
            <a:spLocks noChangeArrowheads="1" noChangeShapeType="1" noTextEdit="1"/>
          </p:cNvSpPr>
          <p:nvPr/>
        </p:nvSpPr>
        <p:spPr bwMode="auto">
          <a:xfrm>
            <a:off x="6372225" y="4365625"/>
            <a:ext cx="576263" cy="658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71</a:t>
            </a:r>
          </a:p>
        </p:txBody>
      </p:sp>
      <p:sp>
        <p:nvSpPr>
          <p:cNvPr id="13325" name="WordArt 13"/>
          <p:cNvSpPr>
            <a:spLocks noChangeArrowheads="1" noChangeShapeType="1" noTextEdit="1"/>
          </p:cNvSpPr>
          <p:nvPr/>
        </p:nvSpPr>
        <p:spPr bwMode="auto">
          <a:xfrm>
            <a:off x="6300788" y="3430588"/>
            <a:ext cx="792162" cy="658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12</a:t>
            </a:r>
          </a:p>
        </p:txBody>
      </p:sp>
      <p:sp>
        <p:nvSpPr>
          <p:cNvPr id="13326" name="WordArt 14"/>
          <p:cNvSpPr>
            <a:spLocks noChangeArrowheads="1" noChangeShapeType="1" noTextEdit="1"/>
          </p:cNvSpPr>
          <p:nvPr/>
        </p:nvSpPr>
        <p:spPr bwMode="auto">
          <a:xfrm>
            <a:off x="6300788" y="2493963"/>
            <a:ext cx="792162" cy="658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24</a:t>
            </a:r>
          </a:p>
        </p:txBody>
      </p:sp>
      <p:sp>
        <p:nvSpPr>
          <p:cNvPr id="13327" name="WordArt 15"/>
          <p:cNvSpPr>
            <a:spLocks noChangeArrowheads="1" noChangeShapeType="1" noTextEdit="1"/>
          </p:cNvSpPr>
          <p:nvPr/>
        </p:nvSpPr>
        <p:spPr bwMode="auto">
          <a:xfrm>
            <a:off x="6445250" y="1414463"/>
            <a:ext cx="358775" cy="658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 animBg="1"/>
      <p:bldP spid="13319" grpId="0" animBg="1"/>
      <p:bldP spid="13321" grpId="0" animBg="1"/>
      <p:bldP spid="13322" grpId="0" animBg="1"/>
      <p:bldP spid="13323" grpId="0" animBg="1"/>
      <p:bldP spid="13324" grpId="0" animBg="1"/>
      <p:bldP spid="13325" grpId="0" animBg="1"/>
      <p:bldP spid="13326" grpId="0" animBg="1"/>
      <p:bldP spid="133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116013" y="188913"/>
            <a:ext cx="5400675" cy="5040312"/>
            <a:chOff x="703" y="119"/>
            <a:chExt cx="3402" cy="3175"/>
          </a:xfrm>
        </p:grpSpPr>
        <p:sp>
          <p:nvSpPr>
            <p:cNvPr id="18436" name="Oval 4"/>
            <p:cNvSpPr>
              <a:spLocks noChangeArrowheads="1"/>
            </p:cNvSpPr>
            <p:nvPr/>
          </p:nvSpPr>
          <p:spPr bwMode="auto">
            <a:xfrm>
              <a:off x="703" y="1253"/>
              <a:ext cx="1406" cy="953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38" name="Oval 6"/>
            <p:cNvSpPr>
              <a:spLocks noChangeArrowheads="1"/>
            </p:cNvSpPr>
            <p:nvPr/>
          </p:nvSpPr>
          <p:spPr bwMode="auto">
            <a:xfrm rot="2122659">
              <a:off x="1111" y="482"/>
              <a:ext cx="1406" cy="953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39" name="Oval 7"/>
            <p:cNvSpPr>
              <a:spLocks noChangeArrowheads="1"/>
            </p:cNvSpPr>
            <p:nvPr/>
          </p:nvSpPr>
          <p:spPr bwMode="auto">
            <a:xfrm rot="5899760">
              <a:off x="2044" y="323"/>
              <a:ext cx="1361" cy="953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ru-RU"/>
            </a:p>
          </p:txBody>
        </p:sp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 rot="-884117">
              <a:off x="2699" y="981"/>
              <a:ext cx="1406" cy="953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 rot="4353583">
              <a:off x="2291" y="2023"/>
              <a:ext cx="1406" cy="953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2" name="Oval 10"/>
            <p:cNvSpPr>
              <a:spLocks noChangeArrowheads="1"/>
            </p:cNvSpPr>
            <p:nvPr/>
          </p:nvSpPr>
          <p:spPr bwMode="auto">
            <a:xfrm rot="7058883">
              <a:off x="1339" y="2114"/>
              <a:ext cx="1406" cy="953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4" name="Oval 12"/>
            <p:cNvSpPr>
              <a:spLocks noChangeArrowheads="1"/>
            </p:cNvSpPr>
            <p:nvPr/>
          </p:nvSpPr>
          <p:spPr bwMode="auto">
            <a:xfrm>
              <a:off x="1701" y="845"/>
              <a:ext cx="680" cy="680"/>
            </a:xfrm>
            <a:prstGeom prst="ellipse">
              <a:avLst/>
            </a:prstGeom>
            <a:solidFill>
              <a:srgbClr val="FFE1FF"/>
            </a:solidFill>
            <a:ln w="254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3200" b="1" i="1">
                  <a:solidFill>
                    <a:srgbClr val="993300"/>
                  </a:solidFill>
                  <a:latin typeface="Times New Roman" pitchFamily="18" charset="0"/>
                </a:rPr>
                <a:t>315</a:t>
              </a:r>
            </a:p>
          </p:txBody>
        </p:sp>
        <p:sp>
          <p:nvSpPr>
            <p:cNvPr id="18446" name="Oval 14"/>
            <p:cNvSpPr>
              <a:spLocks noChangeArrowheads="1"/>
            </p:cNvSpPr>
            <p:nvPr/>
          </p:nvSpPr>
          <p:spPr bwMode="auto">
            <a:xfrm>
              <a:off x="2290" y="799"/>
              <a:ext cx="680" cy="680"/>
            </a:xfrm>
            <a:prstGeom prst="ellipse">
              <a:avLst/>
            </a:prstGeom>
            <a:solidFill>
              <a:srgbClr val="FFE1FF"/>
            </a:solidFill>
            <a:ln w="254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3200" b="1" i="1">
                  <a:solidFill>
                    <a:srgbClr val="993300"/>
                  </a:solidFill>
                  <a:latin typeface="Times New Roman" pitchFamily="18" charset="0"/>
                </a:rPr>
                <a:t>94</a:t>
              </a:r>
            </a:p>
          </p:txBody>
        </p:sp>
        <p:sp>
          <p:nvSpPr>
            <p:cNvPr id="18447" name="Oval 15"/>
            <p:cNvSpPr>
              <a:spLocks noChangeArrowheads="1"/>
            </p:cNvSpPr>
            <p:nvPr/>
          </p:nvSpPr>
          <p:spPr bwMode="auto">
            <a:xfrm>
              <a:off x="2699" y="1207"/>
              <a:ext cx="680" cy="680"/>
            </a:xfrm>
            <a:prstGeom prst="ellipse">
              <a:avLst/>
            </a:prstGeom>
            <a:solidFill>
              <a:srgbClr val="FFE1FF"/>
            </a:solidFill>
            <a:ln w="254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3200" b="1" i="1">
                  <a:solidFill>
                    <a:srgbClr val="993300"/>
                  </a:solidFill>
                  <a:latin typeface="Times New Roman" pitchFamily="18" charset="0"/>
                </a:rPr>
                <a:t>51</a:t>
              </a:r>
            </a:p>
          </p:txBody>
        </p:sp>
        <p:sp>
          <p:nvSpPr>
            <p:cNvPr id="18448" name="Oval 16"/>
            <p:cNvSpPr>
              <a:spLocks noChangeArrowheads="1"/>
            </p:cNvSpPr>
            <p:nvPr/>
          </p:nvSpPr>
          <p:spPr bwMode="auto">
            <a:xfrm>
              <a:off x="2517" y="1797"/>
              <a:ext cx="680" cy="680"/>
            </a:xfrm>
            <a:prstGeom prst="ellipse">
              <a:avLst/>
            </a:prstGeom>
            <a:solidFill>
              <a:srgbClr val="FFE1FF"/>
            </a:solidFill>
            <a:ln w="254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3200" b="1" i="1">
                  <a:solidFill>
                    <a:srgbClr val="993300"/>
                  </a:solidFill>
                  <a:latin typeface="Times New Roman" pitchFamily="18" charset="0"/>
                </a:rPr>
                <a:t>146</a:t>
              </a:r>
            </a:p>
          </p:txBody>
        </p:sp>
        <p:sp>
          <p:nvSpPr>
            <p:cNvPr id="18449" name="Oval 17"/>
            <p:cNvSpPr>
              <a:spLocks noChangeArrowheads="1"/>
            </p:cNvSpPr>
            <p:nvPr/>
          </p:nvSpPr>
          <p:spPr bwMode="auto">
            <a:xfrm>
              <a:off x="1837" y="1888"/>
              <a:ext cx="680" cy="680"/>
            </a:xfrm>
            <a:prstGeom prst="ellipse">
              <a:avLst/>
            </a:prstGeom>
            <a:solidFill>
              <a:srgbClr val="FFE1FF"/>
            </a:solidFill>
            <a:ln w="254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3200" b="1" i="1">
                  <a:solidFill>
                    <a:srgbClr val="993300"/>
                  </a:solidFill>
                  <a:latin typeface="Times New Roman" pitchFamily="18" charset="0"/>
                </a:rPr>
                <a:t>77</a:t>
              </a:r>
            </a:p>
          </p:txBody>
        </p:sp>
        <p:sp>
          <p:nvSpPr>
            <p:cNvPr id="18450" name="Oval 18"/>
            <p:cNvSpPr>
              <a:spLocks noChangeArrowheads="1"/>
            </p:cNvSpPr>
            <p:nvPr/>
          </p:nvSpPr>
          <p:spPr bwMode="auto">
            <a:xfrm>
              <a:off x="1429" y="1389"/>
              <a:ext cx="680" cy="680"/>
            </a:xfrm>
            <a:prstGeom prst="ellipse">
              <a:avLst/>
            </a:prstGeom>
            <a:solidFill>
              <a:srgbClr val="FFE1FF"/>
            </a:solidFill>
            <a:ln w="254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3200" b="1" i="1">
                  <a:solidFill>
                    <a:srgbClr val="993300"/>
                  </a:solidFill>
                  <a:latin typeface="Times New Roman" pitchFamily="18" charset="0"/>
                </a:rPr>
                <a:t>39</a:t>
              </a:r>
            </a:p>
          </p:txBody>
        </p:sp>
        <p:sp>
          <p:nvSpPr>
            <p:cNvPr id="18451" name="Oval 19"/>
            <p:cNvSpPr>
              <a:spLocks noChangeArrowheads="1"/>
            </p:cNvSpPr>
            <p:nvPr/>
          </p:nvSpPr>
          <p:spPr bwMode="auto">
            <a:xfrm>
              <a:off x="2064" y="1344"/>
              <a:ext cx="680" cy="680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3600" b="1" i="1">
                  <a:latin typeface="Times New Roman" pitchFamily="18" charset="0"/>
                </a:rPr>
                <a:t>+99</a:t>
              </a:r>
            </a:p>
          </p:txBody>
        </p:sp>
      </p:grpSp>
      <p:sp>
        <p:nvSpPr>
          <p:cNvPr id="18452" name="AutoShape 20"/>
          <p:cNvSpPr>
            <a:spLocks noChangeArrowheads="1"/>
          </p:cNvSpPr>
          <p:nvPr/>
        </p:nvSpPr>
        <p:spPr bwMode="auto">
          <a:xfrm>
            <a:off x="179388" y="6092825"/>
            <a:ext cx="7058025" cy="5048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>
                <a:latin typeface="Georgia" pitchFamily="18" charset="0"/>
              </a:rPr>
              <a:t>Найдите сумму числа на лепестке и 99</a:t>
            </a:r>
          </a:p>
        </p:txBody>
      </p:sp>
      <p:sp>
        <p:nvSpPr>
          <p:cNvPr id="18453" name="WordArt 21"/>
          <p:cNvSpPr>
            <a:spLocks noChangeArrowheads="1" noChangeShapeType="1" noTextEdit="1"/>
          </p:cNvSpPr>
          <p:nvPr/>
        </p:nvSpPr>
        <p:spPr bwMode="auto">
          <a:xfrm>
            <a:off x="539750" y="4076700"/>
            <a:ext cx="7921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250</a:t>
            </a:r>
          </a:p>
        </p:txBody>
      </p:sp>
      <p:sp>
        <p:nvSpPr>
          <p:cNvPr id="18454" name="WordArt 22"/>
          <p:cNvSpPr>
            <a:spLocks noChangeArrowheads="1" noChangeShapeType="1" noTextEdit="1"/>
          </p:cNvSpPr>
          <p:nvPr/>
        </p:nvSpPr>
        <p:spPr bwMode="auto">
          <a:xfrm>
            <a:off x="6804025" y="1700213"/>
            <a:ext cx="7921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414</a:t>
            </a:r>
          </a:p>
        </p:txBody>
      </p:sp>
      <p:sp>
        <p:nvSpPr>
          <p:cNvPr id="18455" name="WordArt 23"/>
          <p:cNvSpPr>
            <a:spLocks noChangeArrowheads="1" noChangeShapeType="1" noTextEdit="1"/>
          </p:cNvSpPr>
          <p:nvPr/>
        </p:nvSpPr>
        <p:spPr bwMode="auto">
          <a:xfrm>
            <a:off x="6516688" y="3644900"/>
            <a:ext cx="7921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193</a:t>
            </a:r>
          </a:p>
        </p:txBody>
      </p:sp>
      <p:sp>
        <p:nvSpPr>
          <p:cNvPr id="18456" name="WordArt 24"/>
          <p:cNvSpPr>
            <a:spLocks noChangeArrowheads="1" noChangeShapeType="1" noTextEdit="1"/>
          </p:cNvSpPr>
          <p:nvPr/>
        </p:nvSpPr>
        <p:spPr bwMode="auto">
          <a:xfrm>
            <a:off x="5580063" y="476250"/>
            <a:ext cx="7921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245</a:t>
            </a:r>
          </a:p>
        </p:txBody>
      </p:sp>
      <p:sp>
        <p:nvSpPr>
          <p:cNvPr id="18457" name="WordArt 25"/>
          <p:cNvSpPr>
            <a:spLocks noChangeArrowheads="1" noChangeShapeType="1" noTextEdit="1"/>
          </p:cNvSpPr>
          <p:nvPr/>
        </p:nvSpPr>
        <p:spPr bwMode="auto">
          <a:xfrm>
            <a:off x="7885113" y="620713"/>
            <a:ext cx="7921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176</a:t>
            </a:r>
          </a:p>
        </p:txBody>
      </p:sp>
      <p:sp>
        <p:nvSpPr>
          <p:cNvPr id="18458" name="WordArt 26"/>
          <p:cNvSpPr>
            <a:spLocks noChangeArrowheads="1" noChangeShapeType="1" noTextEdit="1"/>
          </p:cNvSpPr>
          <p:nvPr/>
        </p:nvSpPr>
        <p:spPr bwMode="auto">
          <a:xfrm>
            <a:off x="8027988" y="3068638"/>
            <a:ext cx="7921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138</a:t>
            </a:r>
          </a:p>
        </p:txBody>
      </p:sp>
      <p:sp>
        <p:nvSpPr>
          <p:cNvPr id="18459" name="WordArt 27"/>
          <p:cNvSpPr>
            <a:spLocks noChangeArrowheads="1" noChangeShapeType="1" noTextEdit="1"/>
          </p:cNvSpPr>
          <p:nvPr/>
        </p:nvSpPr>
        <p:spPr bwMode="auto">
          <a:xfrm>
            <a:off x="3348038" y="5300663"/>
            <a:ext cx="7921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144</a:t>
            </a:r>
          </a:p>
        </p:txBody>
      </p:sp>
      <p:sp>
        <p:nvSpPr>
          <p:cNvPr id="18460" name="WordArt 28"/>
          <p:cNvSpPr>
            <a:spLocks noChangeArrowheads="1" noChangeShapeType="1" noTextEdit="1"/>
          </p:cNvSpPr>
          <p:nvPr/>
        </p:nvSpPr>
        <p:spPr bwMode="auto">
          <a:xfrm>
            <a:off x="7956550" y="5373688"/>
            <a:ext cx="7921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145</a:t>
            </a:r>
          </a:p>
        </p:txBody>
      </p:sp>
      <p:sp>
        <p:nvSpPr>
          <p:cNvPr id="18461" name="WordArt 29"/>
          <p:cNvSpPr>
            <a:spLocks noChangeArrowheads="1" noChangeShapeType="1" noTextEdit="1"/>
          </p:cNvSpPr>
          <p:nvPr/>
        </p:nvSpPr>
        <p:spPr bwMode="auto">
          <a:xfrm>
            <a:off x="684213" y="1268413"/>
            <a:ext cx="7921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415</a:t>
            </a:r>
          </a:p>
        </p:txBody>
      </p:sp>
      <p:sp>
        <p:nvSpPr>
          <p:cNvPr id="18462" name="WordArt 30"/>
          <p:cNvSpPr>
            <a:spLocks noChangeArrowheads="1" noChangeShapeType="1" noTextEdit="1"/>
          </p:cNvSpPr>
          <p:nvPr/>
        </p:nvSpPr>
        <p:spPr bwMode="auto">
          <a:xfrm>
            <a:off x="5795963" y="4868863"/>
            <a:ext cx="7921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150</a:t>
            </a:r>
          </a:p>
        </p:txBody>
      </p:sp>
      <p:sp>
        <p:nvSpPr>
          <p:cNvPr id="18465" name="AutoShape 33"/>
          <p:cNvSpPr>
            <a:spLocks noChangeArrowheads="1"/>
          </p:cNvSpPr>
          <p:nvPr/>
        </p:nvSpPr>
        <p:spPr bwMode="auto">
          <a:xfrm>
            <a:off x="179388" y="5876925"/>
            <a:ext cx="7129462" cy="7921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chemeClr val="accent2"/>
                </a:solidFill>
                <a:latin typeface="Georgia" pitchFamily="18" charset="0"/>
              </a:rPr>
              <a:t>Объясните, как легко устно можно </a:t>
            </a:r>
          </a:p>
          <a:p>
            <a:pPr algn="ctr"/>
            <a:r>
              <a:rPr lang="ru-RU" sz="2400" b="1" i="1">
                <a:solidFill>
                  <a:schemeClr val="accent2"/>
                </a:solidFill>
                <a:latin typeface="Georgia" pitchFamily="18" charset="0"/>
              </a:rPr>
              <a:t>найти сумму данных чисел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C -0.02535 -0.01666 -0.05052 -0.03333 -0.09323 -0.05787 C -0.13594 -0.0824 -0.20347 -0.12129 -0.2566 -0.14676 C -0.30972 -0.17222 -0.36823 -0.21481 -0.41163 -0.21111 C -0.45503 -0.2074 -0.48594 -0.16597 -0.51667 -0.12453 " pathEditMode="relative" ptsTypes="aaaaA">
                                      <p:cBhvr>
                                        <p:cTn id="64" dur="2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18519E-6 C -0.00469 -0.03959 -0.0092 -0.07917 -0.03837 -0.06667 C -0.06754 -0.05417 -0.11563 0.0493 -0.175 0.07569 C -0.23438 0.10208 -0.33872 0.11481 -0.39514 0.0912 C -0.45156 0.06759 -0.53316 0.02222 -0.51337 -0.06667 C -0.49358 -0.15556 -0.38524 -0.29885 -0.27674 -0.44213 " pathEditMode="relative" ptsTypes="aaaaaA">
                                      <p:cBhvr>
                                        <p:cTn id="69" dur="2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C 0.03073 -0.01597 0.06146 -0.03194 0.09497 -0.05556 C 0.12848 -0.07917 0.17101 -0.06343 0.20157 -0.14236 C 0.23212 -0.2213 0.29115 -0.4412 0.2783 -0.52893 C 0.26546 -0.61667 0.17952 -0.68403 0.125 -0.66898 C 0.07049 -0.65393 0.01094 -0.54606 -0.04843 -0.43796 " pathEditMode="relative" ptsTypes="aaaaaA">
                                      <p:cBhvr>
                                        <p:cTn id="74" dur="2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052 0.21993 L -0.03542 0.03145 " pathEditMode="relative" rAng="0" ptsTypes="AA">
                                      <p:cBhvr>
                                        <p:cTn id="79" dur="2000" spd="-100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1.11111E-6 C -0.029 -1.11111E-6 -0.05799 -1.11111E-6 -0.1816 -0.0088 C -0.30539 -0.01759 -0.63785 -0.08056 -0.74167 -0.05324 C -0.84549 -0.02593 -0.83195 0.05972 -0.80504 0.15555 C -0.77813 0.25139 -0.67917 0.3868 -0.58004 0.52222 " pathEditMode="relative" ptsTypes="aaaaA">
                                      <p:cBhvr>
                                        <p:cTn id="91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16281E-7 C -0.04305 0.21068 -0.08593 0.4216 -0.10764 0.50416 C -0.12934 0.58673 -0.12586 0.49838 -0.13073 0.49607 " pathEditMode="relative" ptsTypes="aaA">
                                      <p:cBhvr>
                                        <p:cTn id="110" dur="2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C -0.03299 0.13866 -0.0658 0.27732 -0.16997 0.33982 C -0.27413 0.40232 -0.5125 0.40579 -0.625 0.37547 C -0.7375 0.34514 -0.82639 0.23542 -0.84497 0.15764 C -0.86354 0.07986 -0.75469 -0.04976 -0.73663 -0.0912 " pathEditMode="relative" ptsTypes="aaaaA">
                                      <p:cBhvr>
                                        <p:cTn id="114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8"/>
                  </p:tgtEl>
                </p:cond>
              </p:nextCondLst>
            </p:seq>
          </p:childTnLst>
        </p:cTn>
      </p:par>
    </p:tnLst>
    <p:bldLst>
      <p:bldP spid="18452" grpId="0" animBg="1"/>
      <p:bldP spid="18453" grpId="1" animBg="1"/>
      <p:bldP spid="18454" grpId="1" animBg="1"/>
      <p:bldP spid="18455" grpId="1" animBg="1"/>
      <p:bldP spid="18456" grpId="0" animBg="1"/>
      <p:bldP spid="18456" grpId="1" animBg="1"/>
      <p:bldP spid="18457" grpId="1" animBg="1"/>
      <p:bldP spid="18458" grpId="0" animBg="1"/>
      <p:bldP spid="18458" grpId="1" animBg="1"/>
      <p:bldP spid="18459" grpId="1" animBg="1"/>
      <p:bldP spid="18460" grpId="1" animBg="1"/>
      <p:bldP spid="18461" grpId="1" animBg="1"/>
      <p:bldP spid="1846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428728" y="0"/>
            <a:ext cx="6715172" cy="1428760"/>
          </a:xfrm>
          <a:prstGeom prst="horizontalScroll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43042" y="357166"/>
            <a:ext cx="6429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Уровень 4. Сели-встали.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142873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Верно – сели; неверно – встали.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2214554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1) 0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132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2928935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312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322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3571877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1000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100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4214819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1178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178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0" y="4929199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2030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2003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9058" y="2214554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113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9058" y="2928935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05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9058" y="3571876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1017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107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9058" y="4214818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104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114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0_562f8_970fd316_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545" y="2428868"/>
            <a:ext cx="2598455" cy="29856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785786" y="0"/>
            <a:ext cx="7358114" cy="1428736"/>
          </a:xfrm>
          <a:prstGeom prst="horizontalScroll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00100" y="357166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В мире животных.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1714488"/>
            <a:ext cx="47863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Вес дальневосточной черепахи достигает 4000грамм. Сколько это будет в килограммах?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_53505_6c6d6c26_S.jp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14422"/>
            <a:ext cx="2037412" cy="2214578"/>
          </a:xfrm>
          <a:prstGeom prst="rect">
            <a:avLst/>
          </a:prstGeom>
        </p:spPr>
      </p:pic>
      <p:pic>
        <p:nvPicPr>
          <p:cNvPr id="11" name="Рисунок 10" descr="Trio2.jpg"/>
          <p:cNvPicPr>
            <a:picLocks noChangeAspect="1"/>
          </p:cNvPicPr>
          <p:nvPr/>
        </p:nvPicPr>
        <p:blipFill>
          <a:blip r:embed="rId3"/>
          <a:srcRect l="26562" t="13656" b="10352"/>
          <a:stretch>
            <a:fillRect/>
          </a:stretch>
        </p:blipFill>
        <p:spPr>
          <a:xfrm>
            <a:off x="1785918" y="3786190"/>
            <a:ext cx="521497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428596" y="0"/>
            <a:ext cx="8501122" cy="1428736"/>
          </a:xfrm>
          <a:prstGeom prst="horizontalScroll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85786" y="357166"/>
            <a:ext cx="792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Уровень 6. Будьте внимательны.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1785926"/>
            <a:ext cx="55721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Иллюзионисту  для  фокусов  необходим прямоугольный  лист  бумаги. Найдите  периметр 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данного  листа, если  его  стороны 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40 см 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  90 см.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утк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1071546"/>
            <a:ext cx="2786050" cy="4786346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57148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Вопросы: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96752"/>
            <a:ext cx="7498080" cy="5149552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1</a:t>
            </a:r>
            <a:r>
              <a:rPr lang="ru-RU" sz="3600" b="1" dirty="0">
                <a:solidFill>
                  <a:srgbClr val="00B050"/>
                </a:solidFill>
              </a:rPr>
              <a:t>.</a:t>
            </a:r>
            <a:r>
              <a:rPr lang="ru-RU" sz="3600" dirty="0"/>
              <a:t> Какое из чисел натурального ряда является наименьшим?</a:t>
            </a:r>
          </a:p>
          <a:p>
            <a:pPr marL="82296" indent="0">
              <a:buNone/>
            </a:pPr>
            <a:r>
              <a:rPr lang="ru-RU" sz="3600" b="1" dirty="0">
                <a:solidFill>
                  <a:srgbClr val="00B050"/>
                </a:solidFill>
              </a:rPr>
              <a:t>2. </a:t>
            </a:r>
            <a:r>
              <a:rPr lang="ru-RU" sz="3600" dirty="0"/>
              <a:t>Вспомните сказку о волке и козлятах. Сколько было козлят?</a:t>
            </a:r>
          </a:p>
          <a:p>
            <a:pPr marL="82296" indent="0">
              <a:buNone/>
            </a:pPr>
            <a:r>
              <a:rPr lang="ru-RU" sz="3600" b="1" dirty="0">
                <a:solidFill>
                  <a:srgbClr val="00B050"/>
                </a:solidFill>
              </a:rPr>
              <a:t>3. </a:t>
            </a:r>
            <a:r>
              <a:rPr lang="ru-RU" sz="3600" dirty="0"/>
              <a:t>Какое из двузначных натуральных чисел является наименьшим?</a:t>
            </a:r>
          </a:p>
          <a:p>
            <a:pPr marL="82296" indent="0">
              <a:buNone/>
            </a:pPr>
            <a:r>
              <a:rPr lang="ru-RU" sz="3600" b="1" dirty="0">
                <a:solidFill>
                  <a:srgbClr val="00B050"/>
                </a:solidFill>
              </a:rPr>
              <a:t>4. </a:t>
            </a:r>
            <a:r>
              <a:rPr lang="ru-RU" sz="3600" dirty="0"/>
              <a:t>Какое число следует за наибольшим двузначным числом?</a:t>
            </a:r>
          </a:p>
          <a:p>
            <a:pPr marL="82296" indent="0">
              <a:buNone/>
            </a:pPr>
            <a:r>
              <a:rPr lang="ru-RU" sz="3600" b="1" dirty="0">
                <a:solidFill>
                  <a:srgbClr val="00B050"/>
                </a:solidFill>
              </a:rPr>
              <a:t>5. </a:t>
            </a:r>
            <a:r>
              <a:rPr lang="ru-RU" sz="3600" dirty="0"/>
              <a:t>Какое число предшествует 1000?</a:t>
            </a:r>
          </a:p>
          <a:p>
            <a:pPr marL="82296" indent="0">
              <a:buNone/>
            </a:pPr>
            <a:r>
              <a:rPr lang="ru-RU" sz="3600" b="1" dirty="0">
                <a:solidFill>
                  <a:srgbClr val="00B050"/>
                </a:solidFill>
              </a:rPr>
              <a:t>6. </a:t>
            </a:r>
            <a:r>
              <a:rPr lang="ru-RU" sz="3600" dirty="0"/>
              <a:t>Если а=15, то чему равно а+1?</a:t>
            </a:r>
          </a:p>
          <a:p>
            <a:pPr marL="82296" indent="0">
              <a:buNone/>
            </a:pPr>
            <a:r>
              <a:rPr lang="ru-RU" sz="3600" b="1" dirty="0">
                <a:solidFill>
                  <a:srgbClr val="00B050"/>
                </a:solidFill>
              </a:rPr>
              <a:t>7. </a:t>
            </a:r>
            <a:r>
              <a:rPr lang="ru-RU" sz="3600" dirty="0"/>
              <a:t>Если а=21, то чему равно а-1?</a:t>
            </a:r>
          </a:p>
          <a:p>
            <a:pPr marL="82296" indent="0">
              <a:buNone/>
            </a:pPr>
            <a:r>
              <a:rPr lang="ru-RU" sz="3600" b="1" dirty="0">
                <a:solidFill>
                  <a:srgbClr val="00B050"/>
                </a:solidFill>
              </a:rPr>
              <a:t>8. </a:t>
            </a:r>
            <a:r>
              <a:rPr lang="ru-RU" sz="3600" dirty="0"/>
              <a:t>По преданиям, какое число является несчастливым?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8577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3286124"/>
            <a:ext cx="535785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571480"/>
            <a:ext cx="450059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428728" y="0"/>
            <a:ext cx="6715172" cy="1428760"/>
          </a:xfrm>
          <a:prstGeom prst="horizontalScroll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43042" y="357166"/>
            <a:ext cx="6429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Уровень 1. Прочитай-ка…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08" y="2500306"/>
            <a:ext cx="29289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475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865 13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8 11 741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5 12 10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10 12 13 5 1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87 14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21 13 12 11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368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357290" y="1428736"/>
            <a:ext cx="72152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  Б   В   Г   Д   Е   И   К   Л   М   Н   О   Р    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1    2   3    4    5    6    7    8    9  10   11  12  13  14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2164" y="2526185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гид</a:t>
            </a:r>
            <a:endParaRPr lang="ru-RU" sz="2400" i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7686" y="292893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кедр</a:t>
            </a:r>
            <a:endParaRPr lang="ru-RU" sz="2400" i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6248" y="335756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книга</a:t>
            </a:r>
            <a:endParaRPr lang="ru-RU" sz="2400" i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7686" y="378619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дом</a:t>
            </a:r>
            <a:endParaRPr lang="ru-RU" sz="2400" i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4810" y="421481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морда</a:t>
            </a:r>
            <a:endParaRPr lang="ru-RU" sz="2400" i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7686" y="4643446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кит</a:t>
            </a:r>
            <a:endParaRPr lang="ru-RU" sz="2400" i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6248" y="507207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барон</a:t>
            </a:r>
            <a:endParaRPr lang="ru-RU" sz="2400" i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9124" y="5500702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век</a:t>
            </a:r>
            <a:endParaRPr lang="ru-RU" sz="2400" i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клоу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214554"/>
            <a:ext cx="3288962" cy="369094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024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642910" y="0"/>
            <a:ext cx="8215370" cy="1357298"/>
          </a:xfrm>
          <a:prstGeom prst="horizontalScroll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57192" y="357166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Уровень 2. Пишем, пишем, пишем…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1643050"/>
            <a:ext cx="1571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307</a:t>
            </a:r>
            <a:endParaRPr lang="ru-RU" sz="44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2357430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4 301</a:t>
            </a:r>
            <a:endParaRPr lang="ru-RU" sz="44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3071810"/>
            <a:ext cx="200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1 006</a:t>
            </a:r>
            <a:endParaRPr lang="ru-RU" sz="44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3786190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13 102</a:t>
            </a:r>
            <a:endParaRPr lang="ru-RU" sz="44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4572008"/>
            <a:ext cx="2928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1 017 009</a:t>
            </a:r>
            <a:endParaRPr lang="ru-RU" sz="44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248" y="1643050"/>
            <a:ext cx="1571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102</a:t>
            </a:r>
            <a:endParaRPr lang="ru-RU" sz="44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6248" y="2357430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1 901</a:t>
            </a:r>
            <a:endParaRPr lang="ru-RU" sz="44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248" y="3071810"/>
            <a:ext cx="1571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112</a:t>
            </a:r>
            <a:endParaRPr lang="ru-RU" sz="44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6248" y="3786190"/>
            <a:ext cx="1571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345</a:t>
            </a:r>
            <a:endParaRPr lang="ru-RU" sz="44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6248" y="4572008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11 006</a:t>
            </a:r>
            <a:endParaRPr lang="ru-RU" sz="44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009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2357430"/>
            <a:ext cx="3214678" cy="387912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d36efffaa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6838"/>
            <a:ext cx="2428875" cy="3960812"/>
          </a:xfrm>
          <a:prstGeom prst="rect">
            <a:avLst/>
          </a:prstGeom>
          <a:noFill/>
        </p:spPr>
      </p:pic>
      <p:pic>
        <p:nvPicPr>
          <p:cNvPr id="5125" name="Picture 5" descr="Рисунок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</p:spPr>
      </p:pic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 rot="-1183336">
            <a:off x="255588" y="606425"/>
            <a:ext cx="2768600" cy="18415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183336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Молодцы!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3059113" y="188913"/>
            <a:ext cx="5834062" cy="1727200"/>
          </a:xfrm>
          <a:prstGeom prst="wedgeRoundRectCallout">
            <a:avLst>
              <a:gd name="adj1" fmla="val 26245"/>
              <a:gd name="adj2" fmla="val 123162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b="1" i="1" dirty="0">
                <a:solidFill>
                  <a:schemeClr val="accent2"/>
                </a:solidFill>
                <a:latin typeface="Georgia" pitchFamily="18" charset="0"/>
              </a:rPr>
              <a:t>Если прибавить к натуральному числу единицу, то получится следующее за ним число.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2484438" y="2205038"/>
            <a:ext cx="28797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6 + 1 = 7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2484438" y="3141663"/>
            <a:ext cx="28797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 + ... = 4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3708400" y="3068638"/>
            <a:ext cx="358775" cy="58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2484438" y="4076700"/>
            <a:ext cx="28797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... + 1 = 9</a:t>
            </a:r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2555875" y="4005263"/>
            <a:ext cx="358775" cy="658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5133" name="WordArt 13"/>
          <p:cNvSpPr>
            <a:spLocks noChangeArrowheads="1" noChangeShapeType="1" noTextEdit="1"/>
          </p:cNvSpPr>
          <p:nvPr/>
        </p:nvSpPr>
        <p:spPr bwMode="auto">
          <a:xfrm>
            <a:off x="3203575" y="5661025"/>
            <a:ext cx="360045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... + 1 = 345</a:t>
            </a:r>
          </a:p>
        </p:txBody>
      </p:sp>
      <p:sp>
        <p:nvSpPr>
          <p:cNvPr id="5134" name="WordArt 14"/>
          <p:cNvSpPr>
            <a:spLocks noChangeArrowheads="1" noChangeShapeType="1" noTextEdit="1"/>
          </p:cNvSpPr>
          <p:nvPr/>
        </p:nvSpPr>
        <p:spPr bwMode="auto">
          <a:xfrm>
            <a:off x="2700338" y="5589588"/>
            <a:ext cx="1081087" cy="658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344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d36efffaa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6838"/>
            <a:ext cx="2428875" cy="3960812"/>
          </a:xfrm>
          <a:prstGeom prst="rect">
            <a:avLst/>
          </a:prstGeom>
          <a:noFill/>
        </p:spPr>
      </p:pic>
      <p:pic>
        <p:nvPicPr>
          <p:cNvPr id="6149" name="Picture 5" descr="Рисунок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2124075" y="549275"/>
            <a:ext cx="4681538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26 + 13 = ...</a:t>
            </a: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6156325" y="549275"/>
            <a:ext cx="1008063" cy="658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39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3132138" y="2636838"/>
            <a:ext cx="2808287" cy="1258887"/>
          </a:xfrm>
          <a:prstGeom prst="cloudCallout">
            <a:avLst>
              <a:gd name="adj1" fmla="val -81431"/>
              <a:gd name="adj2" fmla="val 62991"/>
            </a:avLst>
          </a:prstGeom>
          <a:solidFill>
            <a:srgbClr val="FFFF99"/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Georgia" pitchFamily="18" charset="0"/>
              </a:rPr>
              <a:t>???</a:t>
            </a:r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>
            <a:off x="5241925" y="1401763"/>
            <a:ext cx="1235075" cy="1417637"/>
          </a:xfrm>
          <a:custGeom>
            <a:avLst/>
            <a:gdLst/>
            <a:ahLst/>
            <a:cxnLst>
              <a:cxn ang="0">
                <a:pos x="0" y="893"/>
              </a:cxn>
              <a:cxn ang="0">
                <a:pos x="778" y="0"/>
              </a:cxn>
            </a:cxnLst>
            <a:rect l="0" t="0" r="r" b="b"/>
            <a:pathLst>
              <a:path w="778" h="893">
                <a:moveTo>
                  <a:pt x="0" y="893"/>
                </a:moveTo>
                <a:lnTo>
                  <a:pt x="778" y="0"/>
                </a:lnTo>
              </a:path>
            </a:pathLst>
          </a:custGeom>
          <a:noFill/>
          <a:ln w="635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2771775" y="4652963"/>
            <a:ext cx="3671888" cy="6477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 dirty="0">
                <a:solidFill>
                  <a:srgbClr val="008000"/>
                </a:solidFill>
                <a:latin typeface="Georgia" pitchFamily="18" charset="0"/>
              </a:rPr>
              <a:t>Сумма</a:t>
            </a:r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 rot="-4201669">
            <a:off x="2431256" y="1466057"/>
            <a:ext cx="1235075" cy="1417638"/>
          </a:xfrm>
          <a:custGeom>
            <a:avLst/>
            <a:gdLst/>
            <a:ahLst/>
            <a:cxnLst>
              <a:cxn ang="0">
                <a:pos x="0" y="893"/>
              </a:cxn>
              <a:cxn ang="0">
                <a:pos x="778" y="0"/>
              </a:cxn>
            </a:cxnLst>
            <a:rect l="0" t="0" r="r" b="b"/>
            <a:pathLst>
              <a:path w="778" h="893">
                <a:moveTo>
                  <a:pt x="0" y="893"/>
                </a:moveTo>
                <a:lnTo>
                  <a:pt x="778" y="0"/>
                </a:lnTo>
              </a:path>
            </a:pathLst>
          </a:custGeom>
          <a:noFill/>
          <a:ln w="635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7" name="Freeform 13"/>
          <p:cNvSpPr>
            <a:spLocks/>
          </p:cNvSpPr>
          <p:nvPr/>
        </p:nvSpPr>
        <p:spPr bwMode="auto">
          <a:xfrm>
            <a:off x="3992563" y="1322388"/>
            <a:ext cx="614362" cy="1512887"/>
          </a:xfrm>
          <a:custGeom>
            <a:avLst/>
            <a:gdLst/>
            <a:ahLst/>
            <a:cxnLst>
              <a:cxn ang="0">
                <a:pos x="0" y="953"/>
              </a:cxn>
              <a:cxn ang="0">
                <a:pos x="387" y="0"/>
              </a:cxn>
            </a:cxnLst>
            <a:rect l="0" t="0" r="r" b="b"/>
            <a:pathLst>
              <a:path w="387" h="953">
                <a:moveTo>
                  <a:pt x="0" y="953"/>
                </a:moveTo>
                <a:lnTo>
                  <a:pt x="387" y="0"/>
                </a:lnTo>
              </a:path>
            </a:pathLst>
          </a:custGeom>
          <a:noFill/>
          <a:ln w="635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2843213" y="5734050"/>
            <a:ext cx="3671887" cy="647700"/>
          </a:xfrm>
          <a:prstGeom prst="roundRect">
            <a:avLst>
              <a:gd name="adj" fmla="val 16667"/>
            </a:avLst>
          </a:prstGeom>
          <a:solidFill>
            <a:srgbClr val="FFE1FF"/>
          </a:soli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 dirty="0">
                <a:solidFill>
                  <a:srgbClr val="9900CC"/>
                </a:solidFill>
                <a:latin typeface="Georgia" pitchFamily="18" charset="0"/>
              </a:rPr>
              <a:t>Слагаемые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8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45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8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63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66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  <p:bldP spid="6152" grpId="0" animBg="1"/>
      <p:bldP spid="6154" grpId="0" animBg="1"/>
      <p:bldP spid="6154" grpId="1" animBg="1"/>
      <p:bldP spid="6155" grpId="0" animBg="1"/>
      <p:bldP spid="6156" grpId="0" animBg="1"/>
      <p:bldP spid="6156" grpId="1" animBg="1"/>
      <p:bldP spid="6157" grpId="0" animBg="1"/>
      <p:bldP spid="6157" grpId="1" animBg="1"/>
      <p:bldP spid="61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Рисунок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179388" y="5734050"/>
            <a:ext cx="6913562" cy="936625"/>
          </a:xfrm>
          <a:prstGeom prst="wedgeRoundRectCallout">
            <a:avLst>
              <a:gd name="adj1" fmla="val 59782"/>
              <a:gd name="adj2" fmla="val -247625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b="1" i="1" dirty="0">
                <a:solidFill>
                  <a:schemeClr val="accent2"/>
                </a:solidFill>
                <a:latin typeface="Georgia" pitchFamily="18" charset="0"/>
              </a:rPr>
              <a:t>Сложение чисел можно изобразить на координатном луче.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5288" y="620713"/>
            <a:ext cx="6553200" cy="914400"/>
            <a:chOff x="476" y="2387"/>
            <a:chExt cx="4128" cy="576"/>
          </a:xfrm>
        </p:grpSpPr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476" y="2387"/>
              <a:ext cx="412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 i="1">
                <a:latin typeface="Georgia" pitchFamily="18" charset="0"/>
              </a:endParaRPr>
            </a:p>
            <a:p>
              <a:r>
                <a:rPr lang="ru-RU" sz="2400" b="1">
                  <a:latin typeface="Times New Roman" pitchFamily="18" charset="0"/>
                </a:rPr>
                <a:t>0        1        2       3       4        5       6              </a:t>
              </a:r>
              <a:r>
                <a:rPr lang="ru-RU" sz="2400" b="1" i="1">
                  <a:latin typeface="Times New Roman" pitchFamily="18" charset="0"/>
                </a:rPr>
                <a:t>х</a:t>
              </a:r>
              <a:endParaRPr lang="ru-RU" sz="2400" b="1" i="1">
                <a:latin typeface="Georgia" pitchFamily="18" charset="0"/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595" y="2659"/>
              <a:ext cx="371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15" y="0"/>
                </a:cxn>
              </a:cxnLst>
              <a:rect l="0" t="0" r="r" b="b"/>
              <a:pathLst>
                <a:path w="3715" h="1">
                  <a:moveTo>
                    <a:pt x="0" y="0"/>
                  </a:moveTo>
                  <a:lnTo>
                    <a:pt x="3715" y="0"/>
                  </a:ln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612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>
              <a:off x="1066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1519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80" name="Line 12"/>
            <p:cNvSpPr>
              <a:spLocks noChangeShapeType="1"/>
            </p:cNvSpPr>
            <p:nvPr/>
          </p:nvSpPr>
          <p:spPr bwMode="auto">
            <a:xfrm>
              <a:off x="1973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>
              <a:off x="2426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>
              <a:off x="2880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>
              <a:off x="3334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84" name="Line 16"/>
            <p:cNvSpPr>
              <a:spLocks noChangeShapeType="1"/>
            </p:cNvSpPr>
            <p:nvPr/>
          </p:nvSpPr>
          <p:spPr bwMode="auto">
            <a:xfrm>
              <a:off x="3787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85" name="Freeform 17"/>
          <p:cNvSpPr>
            <a:spLocks/>
          </p:cNvSpPr>
          <p:nvPr/>
        </p:nvSpPr>
        <p:spPr bwMode="auto">
          <a:xfrm>
            <a:off x="1331913" y="549275"/>
            <a:ext cx="2133600" cy="395288"/>
          </a:xfrm>
          <a:custGeom>
            <a:avLst/>
            <a:gdLst/>
            <a:ahLst/>
            <a:cxnLst>
              <a:cxn ang="0">
                <a:pos x="1344" y="249"/>
              </a:cxn>
              <a:cxn ang="0">
                <a:pos x="1051" y="75"/>
              </a:cxn>
              <a:cxn ang="0">
                <a:pos x="667" y="2"/>
              </a:cxn>
              <a:cxn ang="0">
                <a:pos x="311" y="66"/>
              </a:cxn>
              <a:cxn ang="0">
                <a:pos x="0" y="240"/>
              </a:cxn>
            </a:cxnLst>
            <a:rect l="0" t="0" r="r" b="b"/>
            <a:pathLst>
              <a:path w="1344" h="249">
                <a:moveTo>
                  <a:pt x="1344" y="249"/>
                </a:moveTo>
                <a:cubicBezTo>
                  <a:pt x="1295" y="222"/>
                  <a:pt x="1164" y="116"/>
                  <a:pt x="1051" y="75"/>
                </a:cubicBezTo>
                <a:cubicBezTo>
                  <a:pt x="938" y="34"/>
                  <a:pt x="790" y="4"/>
                  <a:pt x="667" y="2"/>
                </a:cubicBezTo>
                <a:cubicBezTo>
                  <a:pt x="544" y="0"/>
                  <a:pt x="422" y="26"/>
                  <a:pt x="311" y="66"/>
                </a:cubicBezTo>
                <a:cubicBezTo>
                  <a:pt x="200" y="106"/>
                  <a:pt x="65" y="204"/>
                  <a:pt x="0" y="24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124075" y="0"/>
            <a:ext cx="565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+3</a:t>
            </a:r>
          </a:p>
        </p:txBody>
      </p:sp>
      <p:sp>
        <p:nvSpPr>
          <p:cNvPr id="7187" name="WordArt 19"/>
          <p:cNvSpPr>
            <a:spLocks noChangeArrowheads="1" noChangeShapeType="1" noTextEdit="1"/>
          </p:cNvSpPr>
          <p:nvPr/>
        </p:nvSpPr>
        <p:spPr bwMode="auto">
          <a:xfrm>
            <a:off x="395288" y="1700213"/>
            <a:ext cx="28797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 + 3 = 4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23850" y="2852738"/>
            <a:ext cx="6553200" cy="914400"/>
            <a:chOff x="476" y="2387"/>
            <a:chExt cx="4128" cy="576"/>
          </a:xfrm>
        </p:grpSpPr>
        <p:sp>
          <p:nvSpPr>
            <p:cNvPr id="7189" name="Rectangle 21"/>
            <p:cNvSpPr>
              <a:spLocks noChangeArrowheads="1"/>
            </p:cNvSpPr>
            <p:nvPr/>
          </p:nvSpPr>
          <p:spPr bwMode="auto">
            <a:xfrm>
              <a:off x="476" y="2387"/>
              <a:ext cx="412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 i="1">
                <a:latin typeface="Georgia" pitchFamily="18" charset="0"/>
              </a:endParaRPr>
            </a:p>
            <a:p>
              <a:r>
                <a:rPr lang="ru-RU" sz="2400" b="1">
                  <a:latin typeface="Times New Roman" pitchFamily="18" charset="0"/>
                </a:rPr>
                <a:t>0        1        2       3       4        5       6              </a:t>
              </a:r>
              <a:r>
                <a:rPr lang="ru-RU" sz="2400" b="1" i="1">
                  <a:latin typeface="Times New Roman" pitchFamily="18" charset="0"/>
                </a:rPr>
                <a:t>х</a:t>
              </a:r>
              <a:endParaRPr lang="ru-RU" sz="2400" b="1" i="1">
                <a:latin typeface="Georgia" pitchFamily="18" charset="0"/>
              </a:endParaRPr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auto">
            <a:xfrm>
              <a:off x="595" y="2659"/>
              <a:ext cx="371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15" y="0"/>
                </a:cxn>
              </a:cxnLst>
              <a:rect l="0" t="0" r="r" b="b"/>
              <a:pathLst>
                <a:path w="3715" h="1">
                  <a:moveTo>
                    <a:pt x="0" y="0"/>
                  </a:moveTo>
                  <a:lnTo>
                    <a:pt x="3715" y="0"/>
                  </a:ln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91" name="Line 23"/>
            <p:cNvSpPr>
              <a:spLocks noChangeShapeType="1"/>
            </p:cNvSpPr>
            <p:nvPr/>
          </p:nvSpPr>
          <p:spPr bwMode="auto">
            <a:xfrm>
              <a:off x="612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92" name="Line 24"/>
            <p:cNvSpPr>
              <a:spLocks noChangeShapeType="1"/>
            </p:cNvSpPr>
            <p:nvPr/>
          </p:nvSpPr>
          <p:spPr bwMode="auto">
            <a:xfrm>
              <a:off x="1066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>
              <a:off x="1519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1973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95" name="Line 27"/>
            <p:cNvSpPr>
              <a:spLocks noChangeShapeType="1"/>
            </p:cNvSpPr>
            <p:nvPr/>
          </p:nvSpPr>
          <p:spPr bwMode="auto">
            <a:xfrm>
              <a:off x="2426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2880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97" name="Line 29"/>
            <p:cNvSpPr>
              <a:spLocks noChangeShapeType="1"/>
            </p:cNvSpPr>
            <p:nvPr/>
          </p:nvSpPr>
          <p:spPr bwMode="auto">
            <a:xfrm>
              <a:off x="3334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98" name="Line 30"/>
            <p:cNvSpPr>
              <a:spLocks noChangeShapeType="1"/>
            </p:cNvSpPr>
            <p:nvPr/>
          </p:nvSpPr>
          <p:spPr bwMode="auto">
            <a:xfrm>
              <a:off x="3787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99" name="Freeform 31"/>
          <p:cNvSpPr>
            <a:spLocks/>
          </p:cNvSpPr>
          <p:nvPr/>
        </p:nvSpPr>
        <p:spPr bwMode="auto">
          <a:xfrm>
            <a:off x="1979613" y="2636838"/>
            <a:ext cx="2887662" cy="538162"/>
          </a:xfrm>
          <a:custGeom>
            <a:avLst/>
            <a:gdLst/>
            <a:ahLst/>
            <a:cxnLst>
              <a:cxn ang="0">
                <a:pos x="1819" y="339"/>
              </a:cxn>
              <a:cxn ang="0">
                <a:pos x="1356" y="76"/>
              </a:cxn>
              <a:cxn ang="0">
                <a:pos x="914" y="1"/>
              </a:cxn>
              <a:cxn ang="0">
                <a:pos x="442" y="85"/>
              </a:cxn>
              <a:cxn ang="0">
                <a:pos x="0" y="321"/>
              </a:cxn>
            </a:cxnLst>
            <a:rect l="0" t="0" r="r" b="b"/>
            <a:pathLst>
              <a:path w="1819" h="339">
                <a:moveTo>
                  <a:pt x="1819" y="339"/>
                </a:moveTo>
                <a:cubicBezTo>
                  <a:pt x="1742" y="295"/>
                  <a:pt x="1507" y="132"/>
                  <a:pt x="1356" y="76"/>
                </a:cubicBezTo>
                <a:cubicBezTo>
                  <a:pt x="1205" y="20"/>
                  <a:pt x="1066" y="0"/>
                  <a:pt x="914" y="1"/>
                </a:cubicBezTo>
                <a:cubicBezTo>
                  <a:pt x="762" y="2"/>
                  <a:pt x="594" y="32"/>
                  <a:pt x="442" y="85"/>
                </a:cubicBezTo>
                <a:cubicBezTo>
                  <a:pt x="290" y="138"/>
                  <a:pt x="92" y="272"/>
                  <a:pt x="0" y="321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3348038" y="2133600"/>
            <a:ext cx="565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+4</a:t>
            </a:r>
          </a:p>
        </p:txBody>
      </p:sp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539750" y="4076700"/>
            <a:ext cx="28797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 + 4 = 6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85" grpId="0" animBg="1"/>
      <p:bldP spid="7186" grpId="0"/>
      <p:bldP spid="7187" grpId="0" animBg="1"/>
      <p:bldP spid="7199" grpId="0" animBg="1"/>
      <p:bldP spid="7200" grpId="0"/>
      <p:bldP spid="72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d36efffaa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2428875" cy="3960813"/>
          </a:xfrm>
          <a:prstGeom prst="rect">
            <a:avLst/>
          </a:prstGeom>
          <a:noFill/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250825" y="188913"/>
            <a:ext cx="8713788" cy="576262"/>
          </a:xfrm>
          <a:prstGeom prst="wedgeRoundRectCallout">
            <a:avLst>
              <a:gd name="adj1" fmla="val -34713"/>
              <a:gd name="adj2" fmla="val 264324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b="1" i="1">
                <a:solidFill>
                  <a:srgbClr val="993300"/>
                </a:solidFill>
                <a:latin typeface="Georgia" pitchFamily="18" charset="0"/>
              </a:rPr>
              <a:t>Изобрази сложение на координатном луче: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11413" y="2420938"/>
            <a:ext cx="6553200" cy="914400"/>
            <a:chOff x="476" y="2387"/>
            <a:chExt cx="4128" cy="576"/>
          </a:xfrm>
        </p:grpSpPr>
        <p:sp>
          <p:nvSpPr>
            <p:cNvPr id="8199" name="Rectangle 7"/>
            <p:cNvSpPr>
              <a:spLocks noChangeArrowheads="1"/>
            </p:cNvSpPr>
            <p:nvPr/>
          </p:nvSpPr>
          <p:spPr bwMode="auto">
            <a:xfrm>
              <a:off x="476" y="2387"/>
              <a:ext cx="412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 i="1">
                <a:latin typeface="Georgia" pitchFamily="18" charset="0"/>
              </a:endParaRPr>
            </a:p>
            <a:p>
              <a:r>
                <a:rPr lang="ru-RU" sz="2400" b="1">
                  <a:latin typeface="Times New Roman" pitchFamily="18" charset="0"/>
                </a:rPr>
                <a:t>0        1        2       3       4        5       6              </a:t>
              </a:r>
              <a:r>
                <a:rPr lang="ru-RU" sz="2400" b="1" i="1">
                  <a:latin typeface="Times New Roman" pitchFamily="18" charset="0"/>
                </a:rPr>
                <a:t>х</a:t>
              </a:r>
              <a:endParaRPr lang="ru-RU" sz="2400" b="1" i="1">
                <a:latin typeface="Georgia" pitchFamily="18" charset="0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auto">
            <a:xfrm>
              <a:off x="595" y="2659"/>
              <a:ext cx="371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15" y="0"/>
                </a:cxn>
              </a:cxnLst>
              <a:rect l="0" t="0" r="r" b="b"/>
              <a:pathLst>
                <a:path w="3715" h="1">
                  <a:moveTo>
                    <a:pt x="0" y="0"/>
                  </a:moveTo>
                  <a:lnTo>
                    <a:pt x="3715" y="0"/>
                  </a:ln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612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>
              <a:off x="1066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>
              <a:off x="1519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>
              <a:off x="1973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>
              <a:off x="2426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2880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3334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>
              <a:off x="3787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09" name="WordArt 17"/>
          <p:cNvSpPr>
            <a:spLocks noChangeArrowheads="1" noChangeShapeType="1" noTextEdit="1"/>
          </p:cNvSpPr>
          <p:nvPr/>
        </p:nvSpPr>
        <p:spPr bwMode="auto">
          <a:xfrm>
            <a:off x="4140200" y="1196975"/>
            <a:ext cx="28797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 + 2 = ...</a:t>
            </a:r>
          </a:p>
        </p:txBody>
      </p:sp>
      <p:sp>
        <p:nvSpPr>
          <p:cNvPr id="8210" name="WordArt 18"/>
          <p:cNvSpPr>
            <a:spLocks noChangeArrowheads="1" noChangeShapeType="1" noTextEdit="1"/>
          </p:cNvSpPr>
          <p:nvPr/>
        </p:nvSpPr>
        <p:spPr bwMode="auto">
          <a:xfrm>
            <a:off x="6588125" y="1125538"/>
            <a:ext cx="358775" cy="658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8211" name="Freeform 19"/>
          <p:cNvSpPr>
            <a:spLocks/>
          </p:cNvSpPr>
          <p:nvPr/>
        </p:nvSpPr>
        <p:spPr bwMode="auto">
          <a:xfrm>
            <a:off x="5507038" y="2349500"/>
            <a:ext cx="1439862" cy="358775"/>
          </a:xfrm>
          <a:custGeom>
            <a:avLst/>
            <a:gdLst/>
            <a:ahLst/>
            <a:cxnLst>
              <a:cxn ang="0">
                <a:pos x="1344" y="249"/>
              </a:cxn>
              <a:cxn ang="0">
                <a:pos x="1051" y="75"/>
              </a:cxn>
              <a:cxn ang="0">
                <a:pos x="667" y="2"/>
              </a:cxn>
              <a:cxn ang="0">
                <a:pos x="311" y="66"/>
              </a:cxn>
              <a:cxn ang="0">
                <a:pos x="0" y="240"/>
              </a:cxn>
            </a:cxnLst>
            <a:rect l="0" t="0" r="r" b="b"/>
            <a:pathLst>
              <a:path w="1344" h="249">
                <a:moveTo>
                  <a:pt x="1344" y="249"/>
                </a:moveTo>
                <a:cubicBezTo>
                  <a:pt x="1295" y="222"/>
                  <a:pt x="1164" y="116"/>
                  <a:pt x="1051" y="75"/>
                </a:cubicBezTo>
                <a:cubicBezTo>
                  <a:pt x="938" y="34"/>
                  <a:pt x="790" y="4"/>
                  <a:pt x="667" y="2"/>
                </a:cubicBezTo>
                <a:cubicBezTo>
                  <a:pt x="544" y="0"/>
                  <a:pt x="422" y="26"/>
                  <a:pt x="311" y="66"/>
                </a:cubicBezTo>
                <a:cubicBezTo>
                  <a:pt x="200" y="106"/>
                  <a:pt x="65" y="204"/>
                  <a:pt x="0" y="24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5940425" y="1844675"/>
            <a:ext cx="565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+2</a:t>
            </a:r>
          </a:p>
        </p:txBody>
      </p:sp>
      <p:sp>
        <p:nvSpPr>
          <p:cNvPr id="8213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6165850"/>
            <a:ext cx="1512887" cy="504825"/>
          </a:xfrm>
          <a:prstGeom prst="actionButtonBlank">
            <a:avLst/>
          </a:prstGeom>
          <a:gradFill rotWithShape="1">
            <a:gsLst>
              <a:gs pos="0">
                <a:srgbClr val="333399"/>
              </a:gs>
              <a:gs pos="50000">
                <a:schemeClr val="bg1"/>
              </a:gs>
              <a:gs pos="100000">
                <a:srgbClr val="3333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Проверка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3"/>
                  </p:tgtEl>
                </p:cond>
              </p:nextCondLst>
            </p:seq>
          </p:childTnLst>
        </p:cTn>
      </p:par>
    </p:tnLst>
    <p:bldLst>
      <p:bldP spid="8197" grpId="0" animBg="1"/>
      <p:bldP spid="8209" grpId="0" animBg="1"/>
      <p:bldP spid="8210" grpId="0" animBg="1"/>
      <p:bldP spid="8211" grpId="0" animBg="1"/>
      <p:bldP spid="82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d36efffaa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2428875" cy="3960813"/>
          </a:xfrm>
          <a:prstGeom prst="rect">
            <a:avLst/>
          </a:prstGeom>
          <a:noFill/>
        </p:spPr>
      </p:pic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250825" y="188913"/>
            <a:ext cx="8713788" cy="576262"/>
          </a:xfrm>
          <a:prstGeom prst="wedgeRoundRectCallout">
            <a:avLst>
              <a:gd name="adj1" fmla="val -34713"/>
              <a:gd name="adj2" fmla="val 264324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b="1" i="1">
                <a:solidFill>
                  <a:srgbClr val="993300"/>
                </a:solidFill>
                <a:latin typeface="Georgia" pitchFamily="18" charset="0"/>
              </a:rPr>
              <a:t>Изобрази сложение на координатном луче: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11413" y="2420938"/>
            <a:ext cx="6553200" cy="914400"/>
            <a:chOff x="476" y="2387"/>
            <a:chExt cx="4128" cy="576"/>
          </a:xfrm>
        </p:grpSpPr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476" y="2387"/>
              <a:ext cx="412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 i="1">
                <a:latin typeface="Georgia" pitchFamily="18" charset="0"/>
              </a:endParaRPr>
            </a:p>
            <a:p>
              <a:r>
                <a:rPr lang="ru-RU" sz="2400" b="1">
                  <a:latin typeface="Times New Roman" pitchFamily="18" charset="0"/>
                </a:rPr>
                <a:t>0        1        2       3       4        5       6              </a:t>
              </a:r>
              <a:r>
                <a:rPr lang="ru-RU" sz="2400" b="1" i="1">
                  <a:latin typeface="Times New Roman" pitchFamily="18" charset="0"/>
                </a:rPr>
                <a:t>х</a:t>
              </a:r>
              <a:endParaRPr lang="ru-RU" sz="2400" b="1" i="1">
                <a:latin typeface="Georgia" pitchFamily="18" charset="0"/>
              </a:endParaRPr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auto">
            <a:xfrm>
              <a:off x="595" y="2659"/>
              <a:ext cx="371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15" y="0"/>
                </a:cxn>
              </a:cxnLst>
              <a:rect l="0" t="0" r="r" b="b"/>
              <a:pathLst>
                <a:path w="3715" h="1">
                  <a:moveTo>
                    <a:pt x="0" y="0"/>
                  </a:moveTo>
                  <a:lnTo>
                    <a:pt x="3715" y="0"/>
                  </a:ln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>
              <a:off x="612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24" name="Line 8"/>
            <p:cNvSpPr>
              <a:spLocks noChangeShapeType="1"/>
            </p:cNvSpPr>
            <p:nvPr/>
          </p:nvSpPr>
          <p:spPr bwMode="auto">
            <a:xfrm>
              <a:off x="1066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25" name="Line 9"/>
            <p:cNvSpPr>
              <a:spLocks noChangeShapeType="1"/>
            </p:cNvSpPr>
            <p:nvPr/>
          </p:nvSpPr>
          <p:spPr bwMode="auto">
            <a:xfrm>
              <a:off x="1519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26" name="Line 10"/>
            <p:cNvSpPr>
              <a:spLocks noChangeShapeType="1"/>
            </p:cNvSpPr>
            <p:nvPr/>
          </p:nvSpPr>
          <p:spPr bwMode="auto">
            <a:xfrm>
              <a:off x="1973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>
              <a:off x="2426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>
              <a:off x="2880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29" name="Line 13"/>
            <p:cNvSpPr>
              <a:spLocks noChangeShapeType="1"/>
            </p:cNvSpPr>
            <p:nvPr/>
          </p:nvSpPr>
          <p:spPr bwMode="auto">
            <a:xfrm>
              <a:off x="3334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>
              <a:off x="3787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31" name="WordArt 15"/>
          <p:cNvSpPr>
            <a:spLocks noChangeArrowheads="1" noChangeShapeType="1" noTextEdit="1"/>
          </p:cNvSpPr>
          <p:nvPr/>
        </p:nvSpPr>
        <p:spPr bwMode="auto">
          <a:xfrm>
            <a:off x="4140200" y="1196975"/>
            <a:ext cx="28797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 + 2 = ...</a:t>
            </a:r>
          </a:p>
        </p:txBody>
      </p:sp>
      <p:sp>
        <p:nvSpPr>
          <p:cNvPr id="9232" name="WordArt 16"/>
          <p:cNvSpPr>
            <a:spLocks noChangeArrowheads="1" noChangeShapeType="1" noTextEdit="1"/>
          </p:cNvSpPr>
          <p:nvPr/>
        </p:nvSpPr>
        <p:spPr bwMode="auto">
          <a:xfrm>
            <a:off x="6588125" y="1125538"/>
            <a:ext cx="358775" cy="658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5507038" y="2349500"/>
            <a:ext cx="1439862" cy="358775"/>
          </a:xfrm>
          <a:custGeom>
            <a:avLst/>
            <a:gdLst/>
            <a:ahLst/>
            <a:cxnLst>
              <a:cxn ang="0">
                <a:pos x="1344" y="249"/>
              </a:cxn>
              <a:cxn ang="0">
                <a:pos x="1051" y="75"/>
              </a:cxn>
              <a:cxn ang="0">
                <a:pos x="667" y="2"/>
              </a:cxn>
              <a:cxn ang="0">
                <a:pos x="311" y="66"/>
              </a:cxn>
              <a:cxn ang="0">
                <a:pos x="0" y="240"/>
              </a:cxn>
            </a:cxnLst>
            <a:rect l="0" t="0" r="r" b="b"/>
            <a:pathLst>
              <a:path w="1344" h="249">
                <a:moveTo>
                  <a:pt x="1344" y="249"/>
                </a:moveTo>
                <a:cubicBezTo>
                  <a:pt x="1295" y="222"/>
                  <a:pt x="1164" y="116"/>
                  <a:pt x="1051" y="75"/>
                </a:cubicBezTo>
                <a:cubicBezTo>
                  <a:pt x="938" y="34"/>
                  <a:pt x="790" y="4"/>
                  <a:pt x="667" y="2"/>
                </a:cubicBezTo>
                <a:cubicBezTo>
                  <a:pt x="544" y="0"/>
                  <a:pt x="422" y="26"/>
                  <a:pt x="311" y="66"/>
                </a:cubicBezTo>
                <a:cubicBezTo>
                  <a:pt x="200" y="106"/>
                  <a:pt x="65" y="204"/>
                  <a:pt x="0" y="24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5940425" y="1844675"/>
            <a:ext cx="565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+2</a:t>
            </a:r>
          </a:p>
        </p:txBody>
      </p:sp>
      <p:sp>
        <p:nvSpPr>
          <p:cNvPr id="923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6165850"/>
            <a:ext cx="1512887" cy="504825"/>
          </a:xfrm>
          <a:prstGeom prst="actionButtonBlank">
            <a:avLst/>
          </a:prstGeom>
          <a:gradFill rotWithShape="1">
            <a:gsLst>
              <a:gs pos="0">
                <a:srgbClr val="333399"/>
              </a:gs>
              <a:gs pos="50000">
                <a:schemeClr val="bg1"/>
              </a:gs>
              <a:gs pos="100000">
                <a:srgbClr val="3333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Проверка</a:t>
            </a:r>
          </a:p>
        </p:txBody>
      </p:sp>
      <p:sp>
        <p:nvSpPr>
          <p:cNvPr id="9236" name="WordArt 20"/>
          <p:cNvSpPr>
            <a:spLocks noChangeArrowheads="1" noChangeShapeType="1" noTextEdit="1"/>
          </p:cNvSpPr>
          <p:nvPr/>
        </p:nvSpPr>
        <p:spPr bwMode="auto">
          <a:xfrm>
            <a:off x="4211638" y="3789363"/>
            <a:ext cx="28797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 + 4 = ...</a:t>
            </a:r>
          </a:p>
        </p:txBody>
      </p:sp>
      <p:sp>
        <p:nvSpPr>
          <p:cNvPr id="9237" name="WordArt 21"/>
          <p:cNvSpPr>
            <a:spLocks noChangeArrowheads="1" noChangeShapeType="1" noTextEdit="1"/>
          </p:cNvSpPr>
          <p:nvPr/>
        </p:nvSpPr>
        <p:spPr bwMode="auto">
          <a:xfrm>
            <a:off x="6659563" y="3644900"/>
            <a:ext cx="358775" cy="658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6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411413" y="5013325"/>
            <a:ext cx="6553200" cy="914400"/>
            <a:chOff x="476" y="2387"/>
            <a:chExt cx="4128" cy="576"/>
          </a:xfrm>
        </p:grpSpPr>
        <p:sp>
          <p:nvSpPr>
            <p:cNvPr id="9239" name="Rectangle 23"/>
            <p:cNvSpPr>
              <a:spLocks noChangeArrowheads="1"/>
            </p:cNvSpPr>
            <p:nvPr/>
          </p:nvSpPr>
          <p:spPr bwMode="auto">
            <a:xfrm>
              <a:off x="476" y="2387"/>
              <a:ext cx="412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 i="1">
                <a:latin typeface="Georgia" pitchFamily="18" charset="0"/>
              </a:endParaRPr>
            </a:p>
            <a:p>
              <a:r>
                <a:rPr lang="ru-RU" sz="2400" b="1">
                  <a:latin typeface="Times New Roman" pitchFamily="18" charset="0"/>
                </a:rPr>
                <a:t>0        1        2       3       4        5       6              </a:t>
              </a:r>
              <a:r>
                <a:rPr lang="ru-RU" sz="2400" b="1" i="1">
                  <a:latin typeface="Times New Roman" pitchFamily="18" charset="0"/>
                </a:rPr>
                <a:t>х</a:t>
              </a:r>
              <a:endParaRPr lang="ru-RU" sz="2400" b="1" i="1">
                <a:latin typeface="Georgia" pitchFamily="18" charset="0"/>
              </a:endParaRPr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auto">
            <a:xfrm>
              <a:off x="595" y="2659"/>
              <a:ext cx="371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15" y="0"/>
                </a:cxn>
              </a:cxnLst>
              <a:rect l="0" t="0" r="r" b="b"/>
              <a:pathLst>
                <a:path w="3715" h="1">
                  <a:moveTo>
                    <a:pt x="0" y="0"/>
                  </a:moveTo>
                  <a:lnTo>
                    <a:pt x="3715" y="0"/>
                  </a:ln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41" name="Line 25"/>
            <p:cNvSpPr>
              <a:spLocks noChangeShapeType="1"/>
            </p:cNvSpPr>
            <p:nvPr/>
          </p:nvSpPr>
          <p:spPr bwMode="auto">
            <a:xfrm>
              <a:off x="612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42" name="Line 26"/>
            <p:cNvSpPr>
              <a:spLocks noChangeShapeType="1"/>
            </p:cNvSpPr>
            <p:nvPr/>
          </p:nvSpPr>
          <p:spPr bwMode="auto">
            <a:xfrm>
              <a:off x="1066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43" name="Line 27"/>
            <p:cNvSpPr>
              <a:spLocks noChangeShapeType="1"/>
            </p:cNvSpPr>
            <p:nvPr/>
          </p:nvSpPr>
          <p:spPr bwMode="auto">
            <a:xfrm>
              <a:off x="1519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44" name="Line 28"/>
            <p:cNvSpPr>
              <a:spLocks noChangeShapeType="1"/>
            </p:cNvSpPr>
            <p:nvPr/>
          </p:nvSpPr>
          <p:spPr bwMode="auto">
            <a:xfrm>
              <a:off x="1973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45" name="Line 29"/>
            <p:cNvSpPr>
              <a:spLocks noChangeShapeType="1"/>
            </p:cNvSpPr>
            <p:nvPr/>
          </p:nvSpPr>
          <p:spPr bwMode="auto">
            <a:xfrm>
              <a:off x="2426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46" name="Line 30"/>
            <p:cNvSpPr>
              <a:spLocks noChangeShapeType="1"/>
            </p:cNvSpPr>
            <p:nvPr/>
          </p:nvSpPr>
          <p:spPr bwMode="auto">
            <a:xfrm>
              <a:off x="2880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47" name="Line 31"/>
            <p:cNvSpPr>
              <a:spLocks noChangeShapeType="1"/>
            </p:cNvSpPr>
            <p:nvPr/>
          </p:nvSpPr>
          <p:spPr bwMode="auto">
            <a:xfrm>
              <a:off x="3334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48" name="Line 32"/>
            <p:cNvSpPr>
              <a:spLocks noChangeShapeType="1"/>
            </p:cNvSpPr>
            <p:nvPr/>
          </p:nvSpPr>
          <p:spPr bwMode="auto">
            <a:xfrm>
              <a:off x="3787" y="2613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49" name="Freeform 33"/>
          <p:cNvSpPr>
            <a:spLocks/>
          </p:cNvSpPr>
          <p:nvPr/>
        </p:nvSpPr>
        <p:spPr bwMode="auto">
          <a:xfrm>
            <a:off x="4067175" y="5013325"/>
            <a:ext cx="2882900" cy="358775"/>
          </a:xfrm>
          <a:custGeom>
            <a:avLst/>
            <a:gdLst/>
            <a:ahLst/>
            <a:cxnLst>
              <a:cxn ang="0">
                <a:pos x="1344" y="249"/>
              </a:cxn>
              <a:cxn ang="0">
                <a:pos x="1051" y="75"/>
              </a:cxn>
              <a:cxn ang="0">
                <a:pos x="667" y="2"/>
              </a:cxn>
              <a:cxn ang="0">
                <a:pos x="311" y="66"/>
              </a:cxn>
              <a:cxn ang="0">
                <a:pos x="0" y="240"/>
              </a:cxn>
            </a:cxnLst>
            <a:rect l="0" t="0" r="r" b="b"/>
            <a:pathLst>
              <a:path w="1344" h="249">
                <a:moveTo>
                  <a:pt x="1344" y="249"/>
                </a:moveTo>
                <a:cubicBezTo>
                  <a:pt x="1295" y="222"/>
                  <a:pt x="1164" y="116"/>
                  <a:pt x="1051" y="75"/>
                </a:cubicBezTo>
                <a:cubicBezTo>
                  <a:pt x="938" y="34"/>
                  <a:pt x="790" y="4"/>
                  <a:pt x="667" y="2"/>
                </a:cubicBezTo>
                <a:cubicBezTo>
                  <a:pt x="544" y="0"/>
                  <a:pt x="422" y="26"/>
                  <a:pt x="311" y="66"/>
                </a:cubicBezTo>
                <a:cubicBezTo>
                  <a:pt x="200" y="106"/>
                  <a:pt x="65" y="204"/>
                  <a:pt x="0" y="24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5219700" y="4508500"/>
            <a:ext cx="565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+4</a:t>
            </a:r>
          </a:p>
        </p:txBody>
      </p:sp>
      <p:sp>
        <p:nvSpPr>
          <p:cNvPr id="9251" name="AutoShape 35"/>
          <p:cNvSpPr>
            <a:spLocks noChangeArrowheads="1"/>
          </p:cNvSpPr>
          <p:nvPr/>
        </p:nvSpPr>
        <p:spPr bwMode="auto">
          <a:xfrm>
            <a:off x="2771775" y="5949950"/>
            <a:ext cx="6048375" cy="6477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>
                <a:latin typeface="Georgia" pitchFamily="18" charset="0"/>
              </a:rPr>
              <a:t>Какой вывод можно сделать?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5"/>
                  </p:tgtEl>
                </p:cond>
              </p:nextCondLst>
            </p:seq>
          </p:childTnLst>
        </p:cTn>
      </p:par>
    </p:tnLst>
    <p:bldLst>
      <p:bldP spid="9236" grpId="0" animBg="1"/>
      <p:bldP spid="9237" grpId="0" animBg="1"/>
      <p:bldP spid="9249" grpId="0" animBg="1"/>
      <p:bldP spid="9250" grpId="0"/>
      <p:bldP spid="92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755650" y="4292600"/>
            <a:ext cx="28797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 + 2 = 6</a:t>
            </a: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827088" y="5373688"/>
            <a:ext cx="28797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 + 4 = 6</a:t>
            </a:r>
          </a:p>
        </p:txBody>
      </p:sp>
      <p:pic>
        <p:nvPicPr>
          <p:cNvPr id="11270" name="Picture 6" descr="Рисунок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</p:spPr>
      </p:pic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971550" y="836613"/>
            <a:ext cx="6769100" cy="1727200"/>
          </a:xfrm>
          <a:prstGeom prst="wedgeRoundRectCallout">
            <a:avLst>
              <a:gd name="adj1" fmla="val 46551"/>
              <a:gd name="adj2" fmla="val 85662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3200" b="1" i="1">
                <a:solidFill>
                  <a:schemeClr val="accent2"/>
                </a:solidFill>
                <a:latin typeface="Georgia" pitchFamily="18" charset="0"/>
              </a:rPr>
              <a:t>Сумма чисел  не изменяется при перестановке слагаемых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542</Words>
  <Application>Microsoft Office PowerPoint</Application>
  <PresentationFormat>Экран (4:3)</PresentationFormat>
  <Paragraphs>138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Вопросы: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 Игоревна</dc:creator>
  <cp:lastModifiedBy>Алина</cp:lastModifiedBy>
  <cp:revision>52</cp:revision>
  <dcterms:created xsi:type="dcterms:W3CDTF">2011-08-31T06:47:54Z</dcterms:created>
  <dcterms:modified xsi:type="dcterms:W3CDTF">2013-09-01T17:45:28Z</dcterms:modified>
</cp:coreProperties>
</file>