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70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терина" initials="ЕВ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70525-ABDD-4F11-B7B2-864B0904C649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AA771-64DC-4B11-902A-B05A1DBBD8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Используются такие игровые моменты и методы, как:</a:t>
            </a:r>
          </a:p>
          <a:p>
            <a:r>
              <a:rPr lang="ru-RU" dirty="0" smtClean="0"/>
              <a:t>1)</a:t>
            </a:r>
            <a:r>
              <a:rPr lang="ru-RU" baseline="0" dirty="0" smtClean="0"/>
              <a:t> тема урока зашифрована в ребусе, 2) составление и решение кроссворда по грибным загадкам, которые дети либо находят заранее, либо выбирают из предложенных.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AA771-64DC-4B11-902A-B05A1DBBD8F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заранее по</a:t>
            </a:r>
            <a:r>
              <a:rPr lang="ru-RU" baseline="0" dirty="0" smtClean="0"/>
              <a:t> материалам общей характеристики шляпочных грибов, их группах и роли в природе. Готовит презентацию, которая показывается на уроке во время выступления первой группы, работавшей над темой «Общая характеристика»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AA771-64DC-4B11-902A-B05A1DBBD8F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6C5F28-D9B3-4100-BB2D-3089054A80EE}" type="datetimeFigureOut">
              <a:rPr lang="ru-RU" smtClean="0"/>
              <a:pPr/>
              <a:t>31.10.2014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467CB7-3D2B-4AD7-B5EE-C43C85234D8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12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0656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Итоговая  практико-значимая работа по курсу «Государство и общество»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458200" cy="914400"/>
          </a:xfrm>
        </p:spPr>
        <p:txBody>
          <a:bodyPr/>
          <a:lstStyle/>
          <a:p>
            <a:r>
              <a:rPr lang="ru-RU" dirty="0" smtClean="0"/>
              <a:t>Урок биологии в 6 классе по теме «Шляпочные грибы» с элементами проектной деятельности.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5380672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Составление и выполнение: </a:t>
            </a:r>
          </a:p>
          <a:p>
            <a:pPr algn="ctr"/>
            <a:r>
              <a:rPr lang="ru-RU" dirty="0" smtClean="0"/>
              <a:t>учитель биологии </a:t>
            </a:r>
          </a:p>
          <a:p>
            <a:pPr algn="ctr"/>
            <a:r>
              <a:rPr lang="ru-RU" dirty="0" smtClean="0"/>
              <a:t>МОУ Дедовская СОШ №1 </a:t>
            </a:r>
          </a:p>
          <a:p>
            <a:pPr algn="ctr"/>
            <a:r>
              <a:rPr lang="ru-RU" dirty="0" smtClean="0"/>
              <a:t>Истринского муниципального района Московской области</a:t>
            </a:r>
            <a:endParaRPr lang="ru-RU" dirty="0"/>
          </a:p>
        </p:txBody>
      </p:sp>
      <p:pic>
        <p:nvPicPr>
          <p:cNvPr id="5" name="Содержимое 3" descr="таблица грибов.jpg"/>
          <p:cNvPicPr>
            <a:picLocks noChangeAspect="1"/>
          </p:cNvPicPr>
          <p:nvPr/>
        </p:nvPicPr>
        <p:blipFill>
          <a:blip r:embed="rId2" cstate="print"/>
          <a:srcRect t="67837" b="7572"/>
          <a:stretch>
            <a:fillRect/>
          </a:stretch>
        </p:blipFill>
        <p:spPr>
          <a:xfrm>
            <a:off x="5436096" y="3933056"/>
            <a:ext cx="3311578" cy="1008112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2. Содержательная часть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Используемые педагогические технологии:</a:t>
            </a:r>
            <a:endParaRPr lang="ru-RU" sz="28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904502">
            <a:off x="4602857" y="829751"/>
            <a:ext cx="449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проектная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41277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Цель проекта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приобрести знания по теме урока, обобщить их в процессе создания предметно-наглядного пособия.</a:t>
            </a:r>
          </a:p>
        </p:txBody>
      </p:sp>
      <p:sp>
        <p:nvSpPr>
          <p:cNvPr id="6" name="TextBox 5"/>
          <p:cNvSpPr txBox="1"/>
          <p:nvPr/>
        </p:nvSpPr>
        <p:spPr>
          <a:xfrm rot="553202">
            <a:off x="251520" y="3429000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u="sng" dirty="0" smtClean="0"/>
              <a:t>Проектный продукт</a:t>
            </a:r>
            <a:r>
              <a:rPr lang="ru-RU" sz="2000" dirty="0" smtClean="0"/>
              <a:t>: стенгазета (альбом) –  по принципу наглядных определителей или по принципу энциклопедии (на выбор).</a:t>
            </a: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852936"/>
            <a:ext cx="4283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План работы</a:t>
            </a:r>
            <a:r>
              <a:rPr lang="ru-RU" sz="2000" dirty="0" smtClean="0"/>
              <a:t>: </a:t>
            </a:r>
          </a:p>
          <a:p>
            <a:endParaRPr lang="ru-RU" sz="2000" dirty="0" smtClean="0"/>
          </a:p>
          <a:p>
            <a:pPr lvl="0"/>
            <a:r>
              <a:rPr lang="ru-RU" sz="2000" dirty="0" smtClean="0"/>
              <a:t>Предварительная подготовка: </a:t>
            </a:r>
          </a:p>
          <a:p>
            <a:pPr lvl="0"/>
            <a:r>
              <a:rPr lang="ru-RU" sz="2000" dirty="0" smtClean="0"/>
              <a:t>1 неделя на поиск и подготовку информации (по группам).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Урок – полный проект (все этапы работы). </a:t>
            </a:r>
          </a:p>
          <a:p>
            <a:endParaRPr lang="ru-RU" sz="2000" dirty="0"/>
          </a:p>
        </p:txBody>
      </p:sp>
      <p:pic>
        <p:nvPicPr>
          <p:cNvPr id="8" name="Содержимое 3" descr="таблица гриб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783"/>
          <a:stretch>
            <a:fillRect/>
          </a:stretch>
        </p:blipFill>
        <p:spPr>
          <a:xfrm>
            <a:off x="323528" y="908720"/>
            <a:ext cx="4032000" cy="4752528"/>
          </a:xfrm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2. Содержательная часть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Используемые педагогические технологии:</a:t>
            </a:r>
            <a:endParaRPr lang="ru-RU" sz="28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738511">
            <a:off x="59332" y="900116"/>
            <a:ext cx="3531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игровая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51720" y="476672"/>
          <a:ext cx="6768751" cy="5349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</a:tblGrid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1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7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8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О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С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М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П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2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В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О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Л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Н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У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Ш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К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Я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И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Х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Т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Н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П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О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Г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Н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К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У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М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9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Ш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О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Л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К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5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Б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О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Р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О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В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И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К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С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6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Р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Ы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Ж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И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К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Ч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М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С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Л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Ё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Н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О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К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И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Шляпочные грибы ребу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8712968" cy="5328592"/>
          </a:xfrm>
          <a:prstGeom prst="rect">
            <a:avLst/>
          </a:prstGeom>
        </p:spPr>
      </p:pic>
    </p:spTree>
  </p:cSld>
  <p:clrMapOvr>
    <a:masterClrMapping/>
  </p:clrMapOvr>
  <p:transition spd="med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2. Содержательная часть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Используемые педагогические технологии:</a:t>
            </a:r>
            <a:endParaRPr lang="ru-RU" sz="28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484784"/>
            <a:ext cx="64807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Развития критического мышления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620688"/>
            <a:ext cx="81167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Карточка актуализации и проверки знаний «Верю – не верю».</a:t>
            </a:r>
          </a:p>
          <a:p>
            <a:pPr algn="ctr"/>
            <a:r>
              <a:rPr lang="ru-RU" sz="2000" dirty="0" smtClean="0"/>
              <a:t>	</a:t>
            </a:r>
          </a:p>
          <a:p>
            <a:pPr algn="ctr"/>
            <a:r>
              <a:rPr lang="ru-RU" sz="2000" dirty="0" smtClean="0"/>
              <a:t>Шляпочные грибы.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Задание: Отметьте в клетке ДА или НЕТ ваше отношение к высказываниям.</a:t>
            </a:r>
          </a:p>
          <a:p>
            <a:r>
              <a:rPr lang="ru-RU" sz="2000" dirty="0" smtClean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Грибы – это вид растений.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Грибы размножаются спорами.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У грибов есть признаки как растений, так и животных.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Не все грибы – шляпочные.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У грибов есть тело и называется оно грибница.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«Пенёк» - это часть гриба.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Среди грибов есть двойники.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Грибы могут жить совместно с другими организмами.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Грибы можно выращивать самим.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Ядовитые грибы – полезны.</a:t>
            </a:r>
            <a:endParaRPr lang="ru-RU" dirty="0"/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2. Содержательная часть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Используемые педагогические технологии:</a:t>
            </a:r>
            <a:endParaRPr lang="ru-RU" sz="2800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89022">
            <a:off x="28269" y="4441682"/>
            <a:ext cx="6890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разноуровневая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9" y="996753"/>
            <a:ext cx="45880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/>
              <a:t>Подход к изучению</a:t>
            </a:r>
            <a:r>
              <a:rPr lang="ru-RU" sz="2000" dirty="0" smtClean="0"/>
              <a:t>: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dirty="0" smtClean="0"/>
              <a:t> научный – работа с информацией,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dirty="0" smtClean="0"/>
              <a:t> творческий – работа с иллюстративным или литературным материалом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 rot="445808">
            <a:off x="4644008" y="836712"/>
            <a:ext cx="4499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/>
              <a:t>Уровень сложности </a:t>
            </a:r>
            <a:r>
              <a:rPr lang="ru-RU" sz="2000" dirty="0" smtClean="0"/>
              <a:t>: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dirty="0" smtClean="0"/>
              <a:t> простой – работа по приготовленному заранее материалу,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dirty="0" smtClean="0"/>
              <a:t> средний – работа по учебному материалу,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dirty="0" smtClean="0"/>
              <a:t> сложный – работа с неизвестной энциклопедической информацией</a:t>
            </a:r>
            <a:endParaRPr lang="ru-RU" sz="2000" dirty="0"/>
          </a:p>
        </p:txBody>
      </p:sp>
      <p:sp>
        <p:nvSpPr>
          <p:cNvPr id="17" name="Половина рамки 16"/>
          <p:cNvSpPr/>
          <p:nvPr/>
        </p:nvSpPr>
        <p:spPr>
          <a:xfrm rot="16683438">
            <a:off x="4607216" y="1057481"/>
            <a:ext cx="3528392" cy="3717032"/>
          </a:xfrm>
          <a:prstGeom prst="halfFrame">
            <a:avLst>
              <a:gd name="adj1" fmla="val 4127"/>
              <a:gd name="adj2" fmla="val 4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2. Содержательная часть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Используемые педагогические технологии:</a:t>
            </a:r>
            <a:endParaRPr lang="ru-RU" sz="2800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669083">
            <a:off x="6899557" y="4483158"/>
            <a:ext cx="1546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икт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Содержимое 5" descr="мицелий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7143750" cy="4391025"/>
          </a:xfrm>
        </p:spPr>
      </p:pic>
      <p:sp>
        <p:nvSpPr>
          <p:cNvPr id="10" name="TextBox 9"/>
          <p:cNvSpPr txBox="1"/>
          <p:nvPr/>
        </p:nvSpPr>
        <p:spPr>
          <a:xfrm>
            <a:off x="683568" y="184482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Мицелий (грибница) – тело гриба.</a:t>
            </a:r>
            <a:endParaRPr lang="ru-RU" sz="2400" dirty="0"/>
          </a:p>
        </p:txBody>
      </p:sp>
      <p:pic>
        <p:nvPicPr>
          <p:cNvPr id="17" name="Рисунок 16" descr="schema-typy-mykorhizy0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268760"/>
            <a:ext cx="6120679" cy="45494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836712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МИКОРИЗА – </a:t>
            </a:r>
            <a:r>
              <a:rPr lang="ru-RU" sz="2400" dirty="0" smtClean="0"/>
              <a:t>симбиоз гриба и растения. </a:t>
            </a:r>
          </a:p>
          <a:p>
            <a:r>
              <a:rPr lang="ru-RU" sz="2400" dirty="0" smtClean="0"/>
              <a:t>Гифы гриба срастаются с корнями растения.</a:t>
            </a:r>
            <a:endParaRPr lang="ru-RU" sz="2400" b="1" dirty="0"/>
          </a:p>
        </p:txBody>
      </p:sp>
      <p:pic>
        <p:nvPicPr>
          <p:cNvPr id="19" name="Содержимое 5" descr="микориз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052736"/>
            <a:ext cx="5826701" cy="4525962"/>
          </a:xfrm>
          <a:prstGeom prst="rect">
            <a:avLst/>
          </a:prstGeom>
        </p:spPr>
      </p:pic>
    </p:spTree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1"/>
            <a:ext cx="3528392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458200" cy="24985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То, что в школьном образовании </a:t>
            </a:r>
            <a:r>
              <a:rPr lang="ru-RU" u="sng" dirty="0" smtClean="0"/>
              <a:t>было</a:t>
            </a:r>
            <a:r>
              <a:rPr lang="ru-RU" dirty="0" smtClean="0"/>
              <a:t> движением души и личными качествами учителя (творческий подход к работе – креативность, умение и профессионализм – компетентность, ответственность и совестливость – профстандарт), сейчас </a:t>
            </a:r>
            <a:r>
              <a:rPr lang="ru-RU" u="sng" dirty="0" smtClean="0"/>
              <a:t>стало </a:t>
            </a:r>
            <a:r>
              <a:rPr lang="ru-RU" dirty="0" smtClean="0"/>
              <a:t>неотъемлемой  частью трудового договора и должностных инструкций, что, в </a:t>
            </a:r>
            <a:r>
              <a:rPr lang="ru-RU" dirty="0" smtClean="0"/>
              <a:t>общем, </a:t>
            </a:r>
            <a:r>
              <a:rPr lang="ru-RU" dirty="0" smtClean="0"/>
              <a:t>на учителя накладывает ещё большую ответственность (все «хочу и могу» теперь стали «НАДО», а ученику даёт возможность раскрывать все современные возможности образования от индивидуального. До дистанционного и инклюзивного.</a:t>
            </a:r>
          </a:p>
          <a:p>
            <a:r>
              <a:rPr lang="ru-RU" dirty="0" smtClean="0"/>
              <a:t>И это очень даже хорошо…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38067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использованные фотографии школьников в соответствии с ФЗ «… о защите персональных </a:t>
            </a:r>
            <a:r>
              <a:rPr lang="ru-RU" dirty="0" smtClean="0"/>
              <a:t>данных» </a:t>
            </a:r>
            <a:r>
              <a:rPr lang="ru-RU" dirty="0" smtClean="0"/>
              <a:t>представлены с письменного разрешения родителей.</a:t>
            </a:r>
          </a:p>
          <a:p>
            <a:r>
              <a:rPr lang="ru-RU" dirty="0" smtClean="0"/>
              <a:t>Иллюстративные материалы взяты с ресурса Яндекс. Картинки и с учебного пособия – плаката «Шляпочные грибы России» (Учгиз, 1985 г.)</a:t>
            </a:r>
            <a:endParaRPr lang="ru-RU" dirty="0"/>
          </a:p>
        </p:txBody>
      </p:sp>
      <p:pic>
        <p:nvPicPr>
          <p:cNvPr id="5" name="Содержимое 3" descr="таблица грибов.jpg"/>
          <p:cNvPicPr>
            <a:picLocks noChangeAspect="1"/>
          </p:cNvPicPr>
          <p:nvPr/>
        </p:nvPicPr>
        <p:blipFill>
          <a:blip r:embed="rId2" cstate="print"/>
          <a:srcRect t="67837" b="7572"/>
          <a:stretch>
            <a:fillRect/>
          </a:stretch>
        </p:blipFill>
        <p:spPr>
          <a:xfrm>
            <a:off x="5148064" y="3645024"/>
            <a:ext cx="3311578" cy="1008112"/>
          </a:xfrm>
          <a:prstGeom prst="rect">
            <a:avLst/>
          </a:prstGeom>
        </p:spPr>
      </p:pic>
    </p:spTree>
  </p:cSld>
  <p:clrMapOvr>
    <a:masterClrMapping/>
  </p:clrMapOvr>
  <p:transition spd="med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1. Структурная часть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332656"/>
            <a:ext cx="5184576" cy="551723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Предмет: биология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Тема урока: «Шляпочные грибы»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Класс обучения: 6, возраст: 11-12 лет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Учебный комплект: Пасечник  и др.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Тип урока: комбинированный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Используемые технологии: </a:t>
            </a:r>
          </a:p>
          <a:p>
            <a:pPr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2000" dirty="0" smtClean="0"/>
              <a:t> проектная,</a:t>
            </a:r>
          </a:p>
          <a:p>
            <a:pPr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2000" dirty="0" smtClean="0"/>
              <a:t> игровая,</a:t>
            </a:r>
          </a:p>
          <a:p>
            <a:pPr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2000" dirty="0" smtClean="0"/>
              <a:t> развития критического мышления,</a:t>
            </a:r>
          </a:p>
          <a:p>
            <a:pPr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2000" dirty="0" smtClean="0"/>
              <a:t> разноуровневого обучения,</a:t>
            </a:r>
          </a:p>
          <a:p>
            <a:pPr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2000" dirty="0" smtClean="0"/>
              <a:t> информационно-коммуникационная.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5" name="Содержимое 3" descr="таблица гриб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7572"/>
          <a:stretch>
            <a:fillRect/>
          </a:stretch>
        </p:blipFill>
        <p:spPr>
          <a:xfrm>
            <a:off x="5580112" y="188640"/>
            <a:ext cx="3311578" cy="3789040"/>
          </a:xfrm>
        </p:spPr>
      </p:pic>
    </p:spTree>
  </p:cSld>
  <p:clrMapOvr>
    <a:masterClrMapping/>
  </p:clrMapOvr>
  <p:transition spd="med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1. Структурная часть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0"/>
            <a:ext cx="7128792" cy="62373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u="sng" dirty="0" smtClean="0"/>
              <a:t>Образовательные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 познакомиться и освоить основные понятия темы,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 скорректировать и дополнить имеющиеся из курса «Окружающего мира» знания о многообразии  и особенностях  шляпочных грибов, их разделении на группы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u="sng" dirty="0" smtClean="0"/>
              <a:t>Воспитательные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 воспитывать природоохранное поведение, сознательное отношение к охране природы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u="sng" dirty="0" smtClean="0"/>
              <a:t>Развивающие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u="sng" dirty="0" smtClean="0"/>
              <a:t> </a:t>
            </a:r>
            <a:r>
              <a:rPr lang="ru-RU" sz="2000" dirty="0" smtClean="0"/>
              <a:t>развивать умение работать в группах,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 расширение общего и природоведческого кругозора</a:t>
            </a:r>
            <a:endParaRPr lang="ru-RU" sz="2000" dirty="0"/>
          </a:p>
        </p:txBody>
      </p:sp>
      <p:pic>
        <p:nvPicPr>
          <p:cNvPr id="5" name="Содержимое 3" descr="таблица гриб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48909" b="51485"/>
          <a:stretch>
            <a:fillRect/>
          </a:stretch>
        </p:blipFill>
        <p:spPr>
          <a:xfrm rot="1087875">
            <a:off x="6999693" y="474527"/>
            <a:ext cx="1691906" cy="198884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236296" y="3356992"/>
            <a:ext cx="1907704" cy="122237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Цели урока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1. Структурная часть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3113584"/>
            <a:ext cx="3888432" cy="3744416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ru-RU" sz="2000" b="1" spc="300" dirty="0" smtClean="0"/>
              <a:t>Регулятивные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планирование и распределение учебной работы,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критериальное оценивание результата работы,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выборка необходимой информации из предоставленной избыточной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40152" y="0"/>
            <a:ext cx="3203848" cy="122237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Формируемые ууд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 descr="таблица гриб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432" t="48738" r="43541" b="7572"/>
          <a:stretch>
            <a:fillRect/>
          </a:stretch>
        </p:blipFill>
        <p:spPr>
          <a:xfrm rot="20826038">
            <a:off x="323528" y="332656"/>
            <a:ext cx="2224816" cy="2269232"/>
          </a:xfrm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2627784" y="476672"/>
            <a:ext cx="6516216" cy="25922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0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Познавательные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осознавать учебную задачу,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осуществлять операции анализа, сравнения, синтеза и классификации используемой информации,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формулировать обобщения, аргументировать выводы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5400000">
            <a:off x="273832" y="2902632"/>
            <a:ext cx="3528392" cy="3717032"/>
          </a:xfrm>
          <a:prstGeom prst="halfFrame">
            <a:avLst>
              <a:gd name="adj1" fmla="val 4127"/>
              <a:gd name="adj2" fmla="val 4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211960" y="2852936"/>
            <a:ext cx="4932040" cy="316835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Коммуникативные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умение общаться в группе по заданию,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умение представлять результат работы перед аудиторией,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 интересной и познавательной презентации полученны</a:t>
            </a:r>
            <a:r>
              <a:rPr lang="ru-RU" sz="2000" dirty="0" smtClean="0">
                <a:solidFill>
                  <a:schemeClr val="tx2"/>
                </a:solidFill>
              </a:rPr>
              <a:t>х результатов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ловина рамки 12"/>
          <p:cNvSpPr/>
          <p:nvPr/>
        </p:nvSpPr>
        <p:spPr>
          <a:xfrm>
            <a:off x="4067944" y="2708920"/>
            <a:ext cx="4392488" cy="3312368"/>
          </a:xfrm>
          <a:prstGeom prst="halfFrame">
            <a:avLst>
              <a:gd name="adj1" fmla="val 4127"/>
              <a:gd name="adj2" fmla="val 4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2"/>
      <p:bldP spid="11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1. Структурная часть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40152" y="0"/>
            <a:ext cx="3203848" cy="122237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Формируемые ууд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 descr="таблица гриб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432" t="48738" r="43541" b="7572"/>
          <a:stretch>
            <a:fillRect/>
          </a:stretch>
        </p:blipFill>
        <p:spPr>
          <a:xfrm rot="20826038">
            <a:off x="323528" y="332656"/>
            <a:ext cx="2224816" cy="2269232"/>
          </a:xfrm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2627784" y="476672"/>
            <a:ext cx="6516216" cy="25922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20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Познавательные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осознавать учебную задачу,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осуществлять операции анализа, сравнения, синтеза и классификации используемой информации,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формулировать обобщения, аргументировать выводы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5400000">
            <a:off x="273832" y="2902632"/>
            <a:ext cx="3528392" cy="3717032"/>
          </a:xfrm>
          <a:prstGeom prst="halfFrame">
            <a:avLst>
              <a:gd name="adj1" fmla="val 4127"/>
              <a:gd name="adj2" fmla="val 4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>
            <a:off x="4067944" y="2708920"/>
            <a:ext cx="4392488" cy="3312368"/>
          </a:xfrm>
          <a:prstGeom prst="halfFrame">
            <a:avLst>
              <a:gd name="adj1" fmla="val 4127"/>
              <a:gd name="adj2" fmla="val 4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DSC03623.JPG"/>
          <p:cNvPicPr>
            <a:picLocks noChangeAspect="1"/>
          </p:cNvPicPr>
          <p:nvPr/>
        </p:nvPicPr>
        <p:blipFill>
          <a:blip r:embed="rId3" cstate="print"/>
          <a:srcRect t="9413" r="27639" b="14295"/>
          <a:stretch>
            <a:fillRect/>
          </a:stretch>
        </p:blipFill>
        <p:spPr>
          <a:xfrm>
            <a:off x="4427984" y="2924944"/>
            <a:ext cx="3642518" cy="2880320"/>
          </a:xfrm>
          <a:prstGeom prst="rect">
            <a:avLst/>
          </a:prstGeom>
        </p:spPr>
      </p:pic>
      <p:pic>
        <p:nvPicPr>
          <p:cNvPr id="16" name="Рисунок 15" descr="DSC03631.JPG"/>
          <p:cNvPicPr>
            <a:picLocks noChangeAspect="1"/>
          </p:cNvPicPr>
          <p:nvPr/>
        </p:nvPicPr>
        <p:blipFill>
          <a:blip r:embed="rId4" cstate="print"/>
          <a:srcRect l="8263" t="19550" r="44488" b="20601"/>
          <a:stretch>
            <a:fillRect/>
          </a:stretch>
        </p:blipFill>
        <p:spPr>
          <a:xfrm>
            <a:off x="251520" y="3212976"/>
            <a:ext cx="3410520" cy="3240000"/>
          </a:xfrm>
          <a:prstGeom prst="rect">
            <a:avLst/>
          </a:prstGeom>
        </p:spPr>
      </p:pic>
    </p:spTree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1. Структурная часть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71800" y="548680"/>
            <a:ext cx="6120680" cy="266429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2000" spc="300" dirty="0" smtClean="0"/>
              <a:t>        Регулятивные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планирование и распределение учебной работы,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критериальное оценивание результата работы,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выборка необходимой информации из предоставленной избыточной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40152" y="0"/>
            <a:ext cx="3203848" cy="122237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Формируемые ууд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 descr="таблица гриб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432" t="48738" r="43541" b="7572"/>
          <a:stretch>
            <a:fillRect/>
          </a:stretch>
        </p:blipFill>
        <p:spPr>
          <a:xfrm rot="20826038">
            <a:off x="323528" y="332656"/>
            <a:ext cx="2224816" cy="2269232"/>
          </a:xfrm>
        </p:spPr>
      </p:pic>
      <p:sp>
        <p:nvSpPr>
          <p:cNvPr id="11" name="Половина рамки 10"/>
          <p:cNvSpPr/>
          <p:nvPr/>
        </p:nvSpPr>
        <p:spPr>
          <a:xfrm rot="5400000">
            <a:off x="827584" y="2492896"/>
            <a:ext cx="3528392" cy="4536504"/>
          </a:xfrm>
          <a:prstGeom prst="halfFrame">
            <a:avLst>
              <a:gd name="adj1" fmla="val 4127"/>
              <a:gd name="adj2" fmla="val 4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>
            <a:off x="5076056" y="2924944"/>
            <a:ext cx="4067944" cy="3024336"/>
          </a:xfrm>
          <a:prstGeom prst="halfFrame">
            <a:avLst>
              <a:gd name="adj1" fmla="val 4127"/>
              <a:gd name="adj2" fmla="val 4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DSC03629.JPG"/>
          <p:cNvPicPr>
            <a:picLocks noChangeAspect="1"/>
          </p:cNvPicPr>
          <p:nvPr/>
        </p:nvPicPr>
        <p:blipFill>
          <a:blip r:embed="rId3" cstate="print"/>
          <a:srcRect l="6925" t="9446" r="8612" b="8192"/>
          <a:stretch>
            <a:fillRect/>
          </a:stretch>
        </p:blipFill>
        <p:spPr>
          <a:xfrm>
            <a:off x="179512" y="3212976"/>
            <a:ext cx="4430205" cy="3240000"/>
          </a:xfrm>
          <a:prstGeom prst="rect">
            <a:avLst/>
          </a:prstGeom>
        </p:spPr>
      </p:pic>
      <p:pic>
        <p:nvPicPr>
          <p:cNvPr id="14" name="Рисунок 13" descr="DSC03624.JPG"/>
          <p:cNvPicPr>
            <a:picLocks noChangeAspect="1"/>
          </p:cNvPicPr>
          <p:nvPr/>
        </p:nvPicPr>
        <p:blipFill>
          <a:blip r:embed="rId4" cstate="print"/>
          <a:srcRect l="5113" t="24800" r="27163" b="5901"/>
          <a:stretch>
            <a:fillRect/>
          </a:stretch>
        </p:blipFill>
        <p:spPr>
          <a:xfrm>
            <a:off x="5364088" y="3140968"/>
            <a:ext cx="3518187" cy="2700000"/>
          </a:xfrm>
          <a:prstGeom prst="rect">
            <a:avLst/>
          </a:prstGeom>
        </p:spPr>
      </p:pic>
    </p:spTree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1. Структурная часть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40152" y="0"/>
            <a:ext cx="3203848" cy="122237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Формируемые ууд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 descr="таблица гриб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432" t="48738" r="43541" b="7572"/>
          <a:stretch>
            <a:fillRect/>
          </a:stretch>
        </p:blipFill>
        <p:spPr>
          <a:xfrm rot="20826038">
            <a:off x="323528" y="332656"/>
            <a:ext cx="2224816" cy="2269232"/>
          </a:xfrm>
        </p:spPr>
      </p:pic>
      <p:sp>
        <p:nvSpPr>
          <p:cNvPr id="11" name="Половина рамки 10"/>
          <p:cNvSpPr/>
          <p:nvPr/>
        </p:nvSpPr>
        <p:spPr>
          <a:xfrm rot="5400000">
            <a:off x="273832" y="2902632"/>
            <a:ext cx="3528392" cy="3717032"/>
          </a:xfrm>
          <a:prstGeom prst="halfFrame">
            <a:avLst>
              <a:gd name="adj1" fmla="val 4127"/>
              <a:gd name="adj2" fmla="val 4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2627784" y="548680"/>
            <a:ext cx="6516216" cy="261967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0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Коммуникативные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умение общаться в группе по заданию,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умение представлять результат работы перед    аудиторией,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 интересной и познавательной презентации полученны</a:t>
            </a:r>
            <a:r>
              <a:rPr lang="ru-RU" sz="2000" dirty="0" smtClean="0">
                <a:solidFill>
                  <a:schemeClr val="tx2"/>
                </a:solidFill>
              </a:rPr>
              <a:t>х результатов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ловина рамки 12"/>
          <p:cNvSpPr/>
          <p:nvPr/>
        </p:nvSpPr>
        <p:spPr>
          <a:xfrm>
            <a:off x="4499992" y="3068960"/>
            <a:ext cx="4392488" cy="3312368"/>
          </a:xfrm>
          <a:prstGeom prst="halfFrame">
            <a:avLst>
              <a:gd name="adj1" fmla="val 4127"/>
              <a:gd name="adj2" fmla="val 4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DSC03627.JPG"/>
          <p:cNvPicPr>
            <a:picLocks noChangeAspect="1"/>
          </p:cNvPicPr>
          <p:nvPr/>
        </p:nvPicPr>
        <p:blipFill>
          <a:blip r:embed="rId3" cstate="print"/>
          <a:srcRect r="31888" b="13251"/>
          <a:stretch>
            <a:fillRect/>
          </a:stretch>
        </p:blipFill>
        <p:spPr>
          <a:xfrm>
            <a:off x="251520" y="3284984"/>
            <a:ext cx="3391875" cy="3240000"/>
          </a:xfrm>
          <a:prstGeom prst="rect">
            <a:avLst/>
          </a:prstGeom>
        </p:spPr>
      </p:pic>
      <p:pic>
        <p:nvPicPr>
          <p:cNvPr id="17" name="Рисунок 16" descr="DSC03615.JPG"/>
          <p:cNvPicPr>
            <a:picLocks noChangeAspect="1"/>
          </p:cNvPicPr>
          <p:nvPr/>
        </p:nvPicPr>
        <p:blipFill>
          <a:blip r:embed="rId4" cstate="print"/>
          <a:srcRect l="23496" t="28829" b="8497"/>
          <a:stretch>
            <a:fillRect/>
          </a:stretch>
        </p:blipFill>
        <p:spPr>
          <a:xfrm>
            <a:off x="4788024" y="3356992"/>
            <a:ext cx="4101476" cy="2520000"/>
          </a:xfrm>
          <a:prstGeom prst="rect">
            <a:avLst/>
          </a:prstGeom>
        </p:spPr>
      </p:pic>
    </p:spTree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2. Содержательная часть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Используемые педагогические технологии:</a:t>
            </a:r>
            <a:endParaRPr lang="ru-RU" sz="28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904502">
            <a:off x="4602858" y="1045775"/>
            <a:ext cx="449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проектная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738511">
            <a:off x="59332" y="900116"/>
            <a:ext cx="3531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игровая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772816"/>
            <a:ext cx="64807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Развития критического мышления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745838">
            <a:off x="18615" y="4519795"/>
            <a:ext cx="6890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разноуровневая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669083">
            <a:off x="7164288" y="4077072"/>
            <a:ext cx="1546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икт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5220072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2. Содержательная часть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Используемые педагогические технологии:</a:t>
            </a:r>
            <a:endParaRPr lang="ru-RU" sz="28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904502">
            <a:off x="4602858" y="1045775"/>
            <a:ext cx="449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проектная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34076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</a:t>
            </a:r>
            <a:r>
              <a:rPr lang="ru-RU" sz="2400" u="sng" dirty="0" smtClean="0"/>
              <a:t>Тип проекта</a:t>
            </a:r>
            <a:r>
              <a:rPr lang="ru-RU" sz="2400" dirty="0" smtClean="0"/>
              <a:t>: </a:t>
            </a:r>
          </a:p>
          <a:p>
            <a:endParaRPr lang="ru-RU" sz="2400" dirty="0" smtClean="0"/>
          </a:p>
          <a:p>
            <a:pPr lvl="0"/>
            <a:r>
              <a:rPr lang="ru-RU" sz="2400" dirty="0" smtClean="0"/>
              <a:t>по предметно-содержательной области – межпредметный;</a:t>
            </a:r>
          </a:p>
          <a:p>
            <a:pPr lvl="0"/>
            <a:r>
              <a:rPr lang="ru-RU" sz="2400" dirty="0" smtClean="0"/>
              <a:t>по характеру контактов – внутриклассный;</a:t>
            </a:r>
          </a:p>
          <a:p>
            <a:pPr lvl="0"/>
            <a:r>
              <a:rPr lang="ru-RU" sz="2400" dirty="0" smtClean="0"/>
              <a:t>по характеру координации – с явной координацией;</a:t>
            </a:r>
          </a:p>
          <a:p>
            <a:pPr lvl="0"/>
            <a:r>
              <a:rPr lang="ru-RU" sz="2400" dirty="0" smtClean="0"/>
              <a:t>по доминирующей деятельности учащихся – информационный; </a:t>
            </a:r>
          </a:p>
          <a:p>
            <a:pPr lvl="0"/>
            <a:r>
              <a:rPr lang="ru-RU" sz="2400" dirty="0" smtClean="0"/>
              <a:t>по количеству участников – групповой;</a:t>
            </a:r>
          </a:p>
          <a:p>
            <a:pPr lvl="0"/>
            <a:r>
              <a:rPr lang="ru-RU" sz="2400" dirty="0" smtClean="0"/>
              <a:t>по продолжительности – краткосрочный (1 урок/1 неделя);</a:t>
            </a:r>
          </a:p>
          <a:p>
            <a:pPr lvl="0"/>
            <a:r>
              <a:rPr lang="ru-RU" sz="2400" dirty="0" smtClean="0"/>
              <a:t>по виду конечного продукта – материальный.</a:t>
            </a:r>
          </a:p>
        </p:txBody>
      </p:sp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</TotalTime>
  <Words>875</Words>
  <Application>Microsoft Office PowerPoint</Application>
  <PresentationFormat>Экран (4:3)</PresentationFormat>
  <Paragraphs>203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Итоговая  практико-значимая работа по курсу «Государство и общество»</vt:lpstr>
      <vt:lpstr>1. Структурная часть</vt:lpstr>
      <vt:lpstr>1. Структурная часть</vt:lpstr>
      <vt:lpstr>1. Структурная часть</vt:lpstr>
      <vt:lpstr>1. Структурная часть</vt:lpstr>
      <vt:lpstr>1. Структурная часть</vt:lpstr>
      <vt:lpstr>1. Структурная часть</vt:lpstr>
      <vt:lpstr>2. Содержательная часть</vt:lpstr>
      <vt:lpstr>2. Содержательная часть</vt:lpstr>
      <vt:lpstr>2. Содержательная часть</vt:lpstr>
      <vt:lpstr>2. Содержательная часть</vt:lpstr>
      <vt:lpstr>2. Содержательная часть</vt:lpstr>
      <vt:lpstr>2. Содержательная часть</vt:lpstr>
      <vt:lpstr>2. Содержательная часть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 практико-значимая работа по курсу «Государство и общество»</dc:title>
  <dc:creator>Катерина</dc:creator>
  <cp:keywords>Презентация структуры урока</cp:keywords>
  <cp:lastModifiedBy>Катерина</cp:lastModifiedBy>
  <cp:revision>55</cp:revision>
  <dcterms:created xsi:type="dcterms:W3CDTF">2013-12-10T20:20:34Z</dcterms:created>
  <dcterms:modified xsi:type="dcterms:W3CDTF">2014-10-31T06:42:54Z</dcterms:modified>
  <cp:category>Методическая презентация</cp:category>
</cp:coreProperties>
</file>